
<file path=[Content_Types].xml><?xml version="1.0" encoding="utf-8"?>
<Types xmlns="http://schemas.openxmlformats.org/package/2006/content-types">
  <Default Extension="emf" ContentType="image/x-emf"/>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6" r:id="rId4"/>
  </p:sldMasterIdLst>
  <p:notesMasterIdLst>
    <p:notesMasterId r:id="rId50"/>
  </p:notesMasterIdLst>
  <p:sldIdLst>
    <p:sldId id="2950" r:id="rId5"/>
    <p:sldId id="2967" r:id="rId6"/>
    <p:sldId id="2952" r:id="rId7"/>
    <p:sldId id="2978" r:id="rId8"/>
    <p:sldId id="2953" r:id="rId9"/>
    <p:sldId id="2954" r:id="rId10"/>
    <p:sldId id="2979" r:id="rId11"/>
    <p:sldId id="2980" r:id="rId12"/>
    <p:sldId id="478" r:id="rId13"/>
    <p:sldId id="921" r:id="rId14"/>
    <p:sldId id="2966" r:id="rId15"/>
    <p:sldId id="289" r:id="rId16"/>
    <p:sldId id="930" r:id="rId17"/>
    <p:sldId id="933" r:id="rId18"/>
    <p:sldId id="2968" r:id="rId19"/>
    <p:sldId id="2981" r:id="rId20"/>
    <p:sldId id="2982" r:id="rId21"/>
    <p:sldId id="2983" r:id="rId22"/>
    <p:sldId id="2984" r:id="rId23"/>
    <p:sldId id="2985" r:id="rId24"/>
    <p:sldId id="2989" r:id="rId25"/>
    <p:sldId id="2987" r:id="rId26"/>
    <p:sldId id="2960" r:id="rId27"/>
    <p:sldId id="2990" r:id="rId28"/>
    <p:sldId id="2991" r:id="rId29"/>
    <p:sldId id="2993" r:id="rId30"/>
    <p:sldId id="943" r:id="rId31"/>
    <p:sldId id="948" r:id="rId32"/>
    <p:sldId id="947" r:id="rId33"/>
    <p:sldId id="946" r:id="rId34"/>
    <p:sldId id="2997" r:id="rId35"/>
    <p:sldId id="2992" r:id="rId36"/>
    <p:sldId id="2994" r:id="rId37"/>
    <p:sldId id="2996" r:id="rId38"/>
    <p:sldId id="2999" r:id="rId39"/>
    <p:sldId id="942" r:id="rId40"/>
    <p:sldId id="3002" r:id="rId41"/>
    <p:sldId id="2964" r:id="rId42"/>
    <p:sldId id="3001" r:id="rId43"/>
    <p:sldId id="2998" r:id="rId44"/>
    <p:sldId id="3000" r:id="rId45"/>
    <p:sldId id="3003" r:id="rId46"/>
    <p:sldId id="288" r:id="rId47"/>
    <p:sldId id="297" r:id="rId48"/>
    <p:sldId id="2949" r:id="rId49"/>
  </p:sldIdLst>
  <p:sldSz cx="9144000" cy="5143500" type="screen16x9"/>
  <p:notesSz cx="6858000" cy="2543175"/>
  <p:embeddedFontLst>
    <p:embeddedFont>
      <p:font typeface="Aharoni" panose="02010803020104030203" pitchFamily="2" charset="-79"/>
      <p:bold r:id="rId51"/>
    </p:embeddedFont>
    <p:embeddedFont>
      <p:font typeface="Arial Nova Cond" panose="020B0506020202020204" pitchFamily="34" charset="0"/>
      <p:regular r:id="rId52"/>
      <p:bold r:id="rId53"/>
      <p:italic r:id="rId54"/>
      <p:boldItalic r:id="rId55"/>
    </p:embeddedFont>
    <p:embeddedFont>
      <p:font typeface="Calibri" panose="020F0502020204030204" pitchFamily="34" charset="0"/>
      <p:regular r:id="rId56"/>
      <p:bold r:id="rId57"/>
      <p:italic r:id="rId58"/>
      <p:boldItalic r:id="rId59"/>
    </p:embeddedFont>
    <p:embeddedFont>
      <p:font typeface="Freestyle Script" panose="030804020302050B0404" pitchFamily="66" charset="0"/>
      <p:regular r:id="rId6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Default Section" id="{3D8F646E-2E35-4DE0-B7C2-A4B1C80991A1}">
          <p14:sldIdLst>
            <p14:sldId id="2950"/>
            <p14:sldId id="2967"/>
            <p14:sldId id="2952"/>
            <p14:sldId id="2978"/>
            <p14:sldId id="2953"/>
          </p14:sldIdLst>
        </p14:section>
        <p14:section name="Energy transition to counteract climate change" id="{8C63975A-EF44-4510-BE3C-C36C9B8425BE}">
          <p14:sldIdLst>
            <p14:sldId id="2954"/>
            <p14:sldId id="2979"/>
            <p14:sldId id="2980"/>
            <p14:sldId id="478"/>
            <p14:sldId id="921"/>
            <p14:sldId id="2966"/>
            <p14:sldId id="289"/>
            <p14:sldId id="930"/>
            <p14:sldId id="933"/>
          </p14:sldIdLst>
        </p14:section>
        <p14:section name="A need to know basis" id="{6358DDBA-B614-49F5-B960-C023BDC80F0B}">
          <p14:sldIdLst>
            <p14:sldId id="2968"/>
            <p14:sldId id="2981"/>
            <p14:sldId id="2982"/>
            <p14:sldId id="2983"/>
            <p14:sldId id="2984"/>
            <p14:sldId id="2985"/>
            <p14:sldId id="2989"/>
            <p14:sldId id="2987"/>
            <p14:sldId id="2960"/>
            <p14:sldId id="2990"/>
            <p14:sldId id="2991"/>
            <p14:sldId id="2993"/>
            <p14:sldId id="943"/>
            <p14:sldId id="948"/>
            <p14:sldId id="947"/>
            <p14:sldId id="946"/>
            <p14:sldId id="2997"/>
            <p14:sldId id="2992"/>
            <p14:sldId id="2994"/>
            <p14:sldId id="2996"/>
            <p14:sldId id="2999"/>
            <p14:sldId id="942"/>
            <p14:sldId id="3002"/>
            <p14:sldId id="2964"/>
            <p14:sldId id="3001"/>
            <p14:sldId id="2998"/>
            <p14:sldId id="3000"/>
            <p14:sldId id="3003"/>
            <p14:sldId id="288"/>
            <p14:sldId id="297"/>
            <p14:sldId id="2949"/>
          </p14:sldIdLst>
        </p14:section>
      </p14:sectionLst>
    </p:ex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23" roundtripDataSignature="AMtx7mh52feL5b2IsycOPZRg05mdll5I3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ucas Jellema" initials="" lastIdx="5"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A6A98"/>
    <a:srgbClr val="232F63"/>
    <a:srgbClr val="163763"/>
    <a:srgbClr val="BF9900"/>
    <a:srgbClr val="007C92"/>
    <a:srgbClr val="ED5025"/>
    <a:srgbClr val="F89346"/>
    <a:srgbClr val="006063"/>
    <a:srgbClr val="829FD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226" autoAdjust="0"/>
  </p:normalViewPr>
  <p:slideViewPr>
    <p:cSldViewPr snapToGrid="0">
      <p:cViewPr varScale="1">
        <p:scale>
          <a:sx n="109" d="100"/>
          <a:sy n="109" d="100"/>
        </p:scale>
        <p:origin x="662" y="82"/>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font" Target="fonts/font5.fntdata"/><Relationship Id="rId12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font" Target="fonts/font4.fntdata"/><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3.fntdata"/><Relationship Id="rId58" Type="http://schemas.openxmlformats.org/officeDocument/2006/relationships/font" Target="fonts/font8.fntdata"/><Relationship Id="rId123" Type="http://customschemas.google.com/relationships/presentationmetadata" Target="metadata"/><Relationship Id="rId128"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7.fntdata"/><Relationship Id="rId127"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font" Target="fonts/font2.fntdata"/><Relationship Id="rId60" Type="http://schemas.openxmlformats.org/officeDocument/2006/relationships/font" Target="fonts/font10.fntdata"/><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6.fntdata"/><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font" Target="fonts/font1.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9.fntdata"/><Relationship Id="rId124" Type="http://schemas.openxmlformats.org/officeDocument/2006/relationships/commentAuthors" Target="commen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ata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image" Target="../media/image30.jpe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diagrams/_rels/drawing1.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png"/><Relationship Id="rId7" Type="http://schemas.openxmlformats.org/officeDocument/2006/relationships/image" Target="../media/image22.png"/><Relationship Id="rId12" Type="http://schemas.openxmlformats.org/officeDocument/2006/relationships/image" Target="../media/image27.svg"/><Relationship Id="rId2" Type="http://schemas.openxmlformats.org/officeDocument/2006/relationships/image" Target="../media/image17.svg"/><Relationship Id="rId1" Type="http://schemas.openxmlformats.org/officeDocument/2006/relationships/image" Target="../media/image16.png"/><Relationship Id="rId6" Type="http://schemas.openxmlformats.org/officeDocument/2006/relationships/image" Target="../media/image21.svg"/><Relationship Id="rId11" Type="http://schemas.openxmlformats.org/officeDocument/2006/relationships/image" Target="../media/image26.png"/><Relationship Id="rId5" Type="http://schemas.openxmlformats.org/officeDocument/2006/relationships/image" Target="../media/image20.png"/><Relationship Id="rId10" Type="http://schemas.openxmlformats.org/officeDocument/2006/relationships/image" Target="../media/image25.svg"/><Relationship Id="rId4" Type="http://schemas.openxmlformats.org/officeDocument/2006/relationships/image" Target="../media/image19.svg"/><Relationship Id="rId9" Type="http://schemas.openxmlformats.org/officeDocument/2006/relationships/image" Target="../media/image24.png"/></Relationships>
</file>

<file path=ppt/diagrams/_rels/drawing2.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image" Target="../media/image31.png"/><Relationship Id="rId1" Type="http://schemas.openxmlformats.org/officeDocument/2006/relationships/image" Target="../media/image30.jpeg"/><Relationship Id="rId6" Type="http://schemas.openxmlformats.org/officeDocument/2006/relationships/image" Target="../media/image35.jpeg"/><Relationship Id="rId5" Type="http://schemas.openxmlformats.org/officeDocument/2006/relationships/image" Target="../media/image34.jpeg"/><Relationship Id="rId4" Type="http://schemas.openxmlformats.org/officeDocument/2006/relationships/image" Target="../media/image33.jpe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2C98E5-D1F5-4012-ADE4-63BCB2C0BAAC}" type="doc">
      <dgm:prSet loTypeId="urn:microsoft.com/office/officeart/2018/2/layout/IconLabelDescriptionList" loCatId="icon" qsTypeId="urn:microsoft.com/office/officeart/2005/8/quickstyle/simple1" qsCatId="simple" csTypeId="urn:microsoft.com/office/officeart/2005/8/colors/accent1_2" csCatId="accent1" phldr="1"/>
      <dgm:spPr/>
      <dgm:t>
        <a:bodyPr/>
        <a:lstStyle/>
        <a:p>
          <a:endParaRPr lang="en-US"/>
        </a:p>
      </dgm:t>
    </dgm:pt>
    <dgm:pt modelId="{A04B4576-0CE4-4DBB-A857-241F8CBA531C}">
      <dgm:prSet/>
      <dgm:spPr/>
      <dgm:t>
        <a:bodyPr/>
        <a:lstStyle/>
        <a:p>
          <a:pPr>
            <a:defRPr b="1"/>
          </a:pPr>
          <a:r>
            <a:rPr lang="nl-NL"/>
            <a:t>Residual product in industry</a:t>
          </a:r>
          <a:endParaRPr lang="en-US"/>
        </a:p>
      </dgm:t>
    </dgm:pt>
    <dgm:pt modelId="{A71046AB-59C2-4C51-B7C8-3D21F51AF8F6}" type="parTrans" cxnId="{26DB69B3-456C-4A1F-B63D-2C76ADFF915D}">
      <dgm:prSet/>
      <dgm:spPr/>
      <dgm:t>
        <a:bodyPr/>
        <a:lstStyle/>
        <a:p>
          <a:endParaRPr lang="en-US"/>
        </a:p>
      </dgm:t>
    </dgm:pt>
    <dgm:pt modelId="{C65FCC4F-AC2F-4FD5-9CD6-9B507E35C8DA}" type="sibTrans" cxnId="{26DB69B3-456C-4A1F-B63D-2C76ADFF915D}">
      <dgm:prSet/>
      <dgm:spPr/>
      <dgm:t>
        <a:bodyPr/>
        <a:lstStyle/>
        <a:p>
          <a:endParaRPr lang="en-US"/>
        </a:p>
      </dgm:t>
    </dgm:pt>
    <dgm:pt modelId="{85D58FC3-C3DC-4F67-B4BE-31FB6CB5880A}">
      <dgm:prSet/>
      <dgm:spPr/>
      <dgm:t>
        <a:bodyPr/>
        <a:lstStyle/>
        <a:p>
          <a:pPr>
            <a:defRPr b="1"/>
          </a:pPr>
          <a:r>
            <a:rPr lang="nl-NL" dirty="0"/>
            <a:t>Central, </a:t>
          </a:r>
          <a:r>
            <a:rPr lang="nl-NL" dirty="0" err="1"/>
            <a:t>efficient</a:t>
          </a:r>
          <a:r>
            <a:rPr lang="nl-NL" dirty="0"/>
            <a:t>, </a:t>
          </a:r>
          <a:r>
            <a:rPr lang="nl-NL" i="1" dirty="0">
              <a:solidFill>
                <a:schemeClr val="accent4">
                  <a:lumMod val="75000"/>
                </a:schemeClr>
              </a:solidFill>
            </a:rPr>
            <a:t>green</a:t>
          </a:r>
          <a:r>
            <a:rPr lang="nl-NL" dirty="0"/>
            <a:t> </a:t>
          </a:r>
          <a:r>
            <a:rPr lang="nl-NL" dirty="0" err="1"/>
            <a:t>production</a:t>
          </a:r>
          <a:endParaRPr lang="en-US" dirty="0"/>
        </a:p>
      </dgm:t>
    </dgm:pt>
    <dgm:pt modelId="{ADF69C9E-857E-4D76-BCBD-9660F1AA2309}" type="parTrans" cxnId="{C18370B5-FEC8-4212-A84B-6B9E342A6423}">
      <dgm:prSet/>
      <dgm:spPr/>
      <dgm:t>
        <a:bodyPr/>
        <a:lstStyle/>
        <a:p>
          <a:endParaRPr lang="en-US"/>
        </a:p>
      </dgm:t>
    </dgm:pt>
    <dgm:pt modelId="{8D79946A-4BB2-41CA-A7B8-4A58B694629D}" type="sibTrans" cxnId="{C18370B5-FEC8-4212-A84B-6B9E342A6423}">
      <dgm:prSet/>
      <dgm:spPr/>
      <dgm:t>
        <a:bodyPr/>
        <a:lstStyle/>
        <a:p>
          <a:endParaRPr lang="en-US"/>
        </a:p>
      </dgm:t>
    </dgm:pt>
    <dgm:pt modelId="{6EA98FBA-1DE1-4473-A94E-E7517FF76C91}">
      <dgm:prSet custT="1"/>
      <dgm:spPr/>
      <dgm:t>
        <a:bodyPr/>
        <a:lstStyle/>
        <a:p>
          <a:r>
            <a:rPr lang="nl-NL" sz="1400" dirty="0"/>
            <a:t>Easy </a:t>
          </a:r>
          <a:r>
            <a:rPr lang="nl-NL" sz="1400" dirty="0" err="1"/>
            <a:t>production</a:t>
          </a:r>
          <a:r>
            <a:rPr lang="nl-NL" sz="1400" dirty="0"/>
            <a:t> </a:t>
          </a:r>
          <a:r>
            <a:rPr lang="nl-NL" sz="1400" dirty="0" err="1"/>
            <a:t>from</a:t>
          </a:r>
          <a:r>
            <a:rPr lang="nl-NL" sz="1400" dirty="0"/>
            <a:t> </a:t>
          </a:r>
          <a:r>
            <a:rPr lang="nl-NL" sz="1400" dirty="0" err="1"/>
            <a:t>many</a:t>
          </a:r>
          <a:r>
            <a:rPr lang="nl-NL" sz="1400" dirty="0"/>
            <a:t> sources (</a:t>
          </a:r>
          <a:r>
            <a:rPr lang="nl-NL" sz="1400" dirty="0" err="1"/>
            <a:t>incl</a:t>
          </a:r>
          <a:r>
            <a:rPr lang="nl-NL" sz="1400" dirty="0"/>
            <a:t> </a:t>
          </a:r>
          <a:r>
            <a:rPr lang="nl-NL" sz="1400" dirty="0" err="1"/>
            <a:t>geothermy</a:t>
          </a:r>
          <a:r>
            <a:rPr lang="nl-NL" sz="1400" dirty="0"/>
            <a:t>)</a:t>
          </a:r>
          <a:endParaRPr lang="en-US" sz="1400" dirty="0"/>
        </a:p>
      </dgm:t>
    </dgm:pt>
    <dgm:pt modelId="{1C1EF1ED-C2AA-4866-8DD8-3D24978752AE}" type="parTrans" cxnId="{97547AB8-0D74-4798-A374-8C70EEB58C70}">
      <dgm:prSet/>
      <dgm:spPr/>
      <dgm:t>
        <a:bodyPr/>
        <a:lstStyle/>
        <a:p>
          <a:endParaRPr lang="en-US"/>
        </a:p>
      </dgm:t>
    </dgm:pt>
    <dgm:pt modelId="{997BCF55-EF55-46D6-9709-74E31B360E1F}" type="sibTrans" cxnId="{97547AB8-0D74-4798-A374-8C70EEB58C70}">
      <dgm:prSet/>
      <dgm:spPr/>
      <dgm:t>
        <a:bodyPr/>
        <a:lstStyle/>
        <a:p>
          <a:endParaRPr lang="en-US"/>
        </a:p>
      </dgm:t>
    </dgm:pt>
    <dgm:pt modelId="{6ED2DFAC-5359-42AA-87C6-BD97C565BA8D}">
      <dgm:prSet/>
      <dgm:spPr/>
      <dgm:t>
        <a:bodyPr/>
        <a:lstStyle/>
        <a:p>
          <a:pPr>
            <a:defRPr b="1"/>
          </a:pPr>
          <a:r>
            <a:rPr lang="nl-NL" dirty="0"/>
            <a:t>Low risk – </a:t>
          </a:r>
        </a:p>
        <a:p>
          <a:pPr>
            <a:defRPr b="1"/>
          </a:pPr>
          <a:r>
            <a:rPr lang="nl-NL" dirty="0" err="1"/>
            <a:t>productiontransport</a:t>
          </a:r>
          <a:r>
            <a:rPr lang="nl-NL" dirty="0"/>
            <a:t>, transfer &amp; </a:t>
          </a:r>
          <a:r>
            <a:rPr lang="nl-NL" dirty="0" err="1"/>
            <a:t>local</a:t>
          </a:r>
          <a:r>
            <a:rPr lang="nl-NL" dirty="0"/>
            <a:t> processing</a:t>
          </a:r>
          <a:endParaRPr lang="en-US" dirty="0"/>
        </a:p>
      </dgm:t>
    </dgm:pt>
    <dgm:pt modelId="{88CD21B5-DA49-4399-AF0C-E14F640F0F73}" type="parTrans" cxnId="{B017483A-F763-4479-A40B-288899AE6DAE}">
      <dgm:prSet/>
      <dgm:spPr/>
      <dgm:t>
        <a:bodyPr/>
        <a:lstStyle/>
        <a:p>
          <a:endParaRPr lang="en-US"/>
        </a:p>
      </dgm:t>
    </dgm:pt>
    <dgm:pt modelId="{AF7D294D-AC2A-4F12-901F-C3979F770FAE}" type="sibTrans" cxnId="{B017483A-F763-4479-A40B-288899AE6DAE}">
      <dgm:prSet/>
      <dgm:spPr/>
      <dgm:t>
        <a:bodyPr/>
        <a:lstStyle/>
        <a:p>
          <a:endParaRPr lang="en-US"/>
        </a:p>
      </dgm:t>
    </dgm:pt>
    <dgm:pt modelId="{132AD527-A365-484E-8D67-9AE721FFFC83}">
      <dgm:prSet/>
      <dgm:spPr/>
      <dgm:t>
        <a:bodyPr/>
        <a:lstStyle/>
        <a:p>
          <a:pPr>
            <a:defRPr b="1"/>
          </a:pPr>
          <a:r>
            <a:rPr lang="nl-NL"/>
            <a:t>High energy storage capacity</a:t>
          </a:r>
          <a:endParaRPr lang="en-US"/>
        </a:p>
      </dgm:t>
    </dgm:pt>
    <dgm:pt modelId="{6555DEDA-CA94-45C1-9686-CD65C85BD4D8}" type="parTrans" cxnId="{8AB90D5A-0E86-4F88-9335-9FAA244C8BC2}">
      <dgm:prSet/>
      <dgm:spPr/>
      <dgm:t>
        <a:bodyPr/>
        <a:lstStyle/>
        <a:p>
          <a:endParaRPr lang="en-US"/>
        </a:p>
      </dgm:t>
    </dgm:pt>
    <dgm:pt modelId="{152C768A-A5EA-40CE-9987-F2AF5F6DDD0C}" type="sibTrans" cxnId="{8AB90D5A-0E86-4F88-9335-9FAA244C8BC2}">
      <dgm:prSet/>
      <dgm:spPr/>
      <dgm:t>
        <a:bodyPr/>
        <a:lstStyle/>
        <a:p>
          <a:endParaRPr lang="en-US"/>
        </a:p>
      </dgm:t>
    </dgm:pt>
    <dgm:pt modelId="{C18A01F8-C1F2-4EEA-A535-8825CDC277C2}">
      <dgm:prSet/>
      <dgm:spPr/>
      <dgm:t>
        <a:bodyPr/>
        <a:lstStyle/>
        <a:p>
          <a:pPr>
            <a:defRPr b="1"/>
          </a:pPr>
          <a:r>
            <a:rPr lang="nl-NL" dirty="0"/>
            <a:t>Ready </a:t>
          </a:r>
          <a:r>
            <a:rPr lang="nl-NL" dirty="0" err="1"/>
            <a:t>to</a:t>
          </a:r>
          <a:r>
            <a:rPr lang="nl-NL" dirty="0"/>
            <a:t> </a:t>
          </a:r>
          <a:r>
            <a:rPr lang="nl-NL" dirty="0" err="1"/>
            <a:t>use</a:t>
          </a:r>
          <a:r>
            <a:rPr lang="nl-NL" dirty="0"/>
            <a:t> </a:t>
          </a:r>
        </a:p>
        <a:p>
          <a:pPr>
            <a:defRPr b="1"/>
          </a:pPr>
          <a:r>
            <a:rPr lang="nl-NL" dirty="0"/>
            <a:t>for </a:t>
          </a:r>
          <a:r>
            <a:rPr lang="nl-NL" dirty="0" err="1"/>
            <a:t>heating</a:t>
          </a:r>
          <a:r>
            <a:rPr lang="nl-NL" dirty="0"/>
            <a:t> </a:t>
          </a:r>
          <a:r>
            <a:rPr lang="nl-NL" dirty="0" err="1"/>
            <a:t>and</a:t>
          </a:r>
          <a:r>
            <a:rPr lang="nl-NL" dirty="0"/>
            <a:t> </a:t>
          </a:r>
          <a:r>
            <a:rPr lang="nl-NL" dirty="0" err="1"/>
            <a:t>showering</a:t>
          </a:r>
          <a:endParaRPr lang="en-US" dirty="0"/>
        </a:p>
      </dgm:t>
    </dgm:pt>
    <dgm:pt modelId="{8E1356F2-1C2E-4FF1-AE4D-335029EC294D}" type="parTrans" cxnId="{DC559EBD-4524-42BF-A25E-B32FFF8AC190}">
      <dgm:prSet/>
      <dgm:spPr/>
      <dgm:t>
        <a:bodyPr/>
        <a:lstStyle/>
        <a:p>
          <a:endParaRPr lang="en-US"/>
        </a:p>
      </dgm:t>
    </dgm:pt>
    <dgm:pt modelId="{9B0D58F5-6A3A-40E1-97B3-9237D4EA46D9}" type="sibTrans" cxnId="{DC559EBD-4524-42BF-A25E-B32FFF8AC190}">
      <dgm:prSet/>
      <dgm:spPr/>
      <dgm:t>
        <a:bodyPr/>
        <a:lstStyle/>
        <a:p>
          <a:endParaRPr lang="en-US"/>
        </a:p>
      </dgm:t>
    </dgm:pt>
    <dgm:pt modelId="{78708793-CFC9-4709-9580-9DD67233828C}">
      <dgm:prSet/>
      <dgm:spPr/>
      <dgm:t>
        <a:bodyPr/>
        <a:lstStyle/>
        <a:p>
          <a:pPr>
            <a:defRPr b="1"/>
          </a:pPr>
          <a:r>
            <a:rPr lang="nl-NL" dirty="0" err="1"/>
            <a:t>Two</a:t>
          </a:r>
          <a:r>
            <a:rPr lang="nl-NL" dirty="0"/>
            <a:t>-way </a:t>
          </a:r>
        </a:p>
        <a:p>
          <a:pPr>
            <a:defRPr b="1"/>
          </a:pPr>
          <a:r>
            <a:rPr lang="nl-NL" dirty="0"/>
            <a:t>support </a:t>
          </a:r>
          <a:r>
            <a:rPr lang="nl-NL" dirty="0" err="1"/>
            <a:t>local</a:t>
          </a:r>
          <a:r>
            <a:rPr lang="nl-NL" dirty="0"/>
            <a:t> heat </a:t>
          </a:r>
          <a:r>
            <a:rPr lang="nl-NL" dirty="0" err="1"/>
            <a:t>production</a:t>
          </a:r>
          <a:r>
            <a:rPr lang="nl-NL" dirty="0"/>
            <a:t> </a:t>
          </a:r>
          <a:r>
            <a:rPr lang="nl-NL" dirty="0" err="1"/>
            <a:t>and</a:t>
          </a:r>
          <a:r>
            <a:rPr lang="nl-NL" dirty="0"/>
            <a:t> return flow</a:t>
          </a:r>
          <a:endParaRPr lang="en-US" dirty="0"/>
        </a:p>
      </dgm:t>
    </dgm:pt>
    <dgm:pt modelId="{F4839A63-36FA-4B00-891B-E14CBB70B21E}" type="parTrans" cxnId="{D282F807-CA03-46A0-8719-DC1692137FDB}">
      <dgm:prSet/>
      <dgm:spPr/>
      <dgm:t>
        <a:bodyPr/>
        <a:lstStyle/>
        <a:p>
          <a:endParaRPr lang="en-US"/>
        </a:p>
      </dgm:t>
    </dgm:pt>
    <dgm:pt modelId="{8B2A51DF-C197-4840-85DD-BABCE577DEC8}" type="sibTrans" cxnId="{D282F807-CA03-46A0-8719-DC1692137FDB}">
      <dgm:prSet/>
      <dgm:spPr/>
      <dgm:t>
        <a:bodyPr/>
        <a:lstStyle/>
        <a:p>
          <a:endParaRPr lang="en-US"/>
        </a:p>
      </dgm:t>
    </dgm:pt>
    <dgm:pt modelId="{B810E9BF-38BE-45E5-94DC-C291C6D07B73}" type="pres">
      <dgm:prSet presAssocID="{EC2C98E5-D1F5-4012-ADE4-63BCB2C0BAAC}" presName="root" presStyleCnt="0">
        <dgm:presLayoutVars>
          <dgm:dir/>
          <dgm:resizeHandles val="exact"/>
        </dgm:presLayoutVars>
      </dgm:prSet>
      <dgm:spPr/>
    </dgm:pt>
    <dgm:pt modelId="{B7C03541-6062-4AA5-90F4-52820095DA1F}" type="pres">
      <dgm:prSet presAssocID="{A04B4576-0CE4-4DBB-A857-241F8CBA531C}" presName="compNode" presStyleCnt="0"/>
      <dgm:spPr/>
    </dgm:pt>
    <dgm:pt modelId="{490C6D95-7F85-495E-BBA1-1B32D20A5574}" type="pres">
      <dgm:prSet presAssocID="{A04B4576-0CE4-4DBB-A857-241F8CBA531C}"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actory"/>
        </a:ext>
      </dgm:extLst>
    </dgm:pt>
    <dgm:pt modelId="{CC356A30-B69D-4586-A530-EC9E9D940F4D}" type="pres">
      <dgm:prSet presAssocID="{A04B4576-0CE4-4DBB-A857-241F8CBA531C}" presName="iconSpace" presStyleCnt="0"/>
      <dgm:spPr/>
    </dgm:pt>
    <dgm:pt modelId="{168A2F8B-7EFB-4521-B93C-7FECF7712B54}" type="pres">
      <dgm:prSet presAssocID="{A04B4576-0CE4-4DBB-A857-241F8CBA531C}" presName="parTx" presStyleLbl="revTx" presStyleIdx="0" presStyleCnt="12">
        <dgm:presLayoutVars>
          <dgm:chMax val="0"/>
          <dgm:chPref val="0"/>
        </dgm:presLayoutVars>
      </dgm:prSet>
      <dgm:spPr/>
    </dgm:pt>
    <dgm:pt modelId="{23A98350-9A7A-43FA-80C0-475A9811248D}" type="pres">
      <dgm:prSet presAssocID="{A04B4576-0CE4-4DBB-A857-241F8CBA531C}" presName="txSpace" presStyleCnt="0"/>
      <dgm:spPr/>
    </dgm:pt>
    <dgm:pt modelId="{B90B8D77-C6BD-4D2B-8ACE-0A11B3D1A37B}" type="pres">
      <dgm:prSet presAssocID="{A04B4576-0CE4-4DBB-A857-241F8CBA531C}" presName="desTx" presStyleLbl="revTx" presStyleIdx="1" presStyleCnt="12">
        <dgm:presLayoutVars/>
      </dgm:prSet>
      <dgm:spPr/>
    </dgm:pt>
    <dgm:pt modelId="{A94E332E-BE2C-4629-BEEF-C04AE1607341}" type="pres">
      <dgm:prSet presAssocID="{C65FCC4F-AC2F-4FD5-9CD6-9B507E35C8DA}" presName="sibTrans" presStyleCnt="0"/>
      <dgm:spPr/>
    </dgm:pt>
    <dgm:pt modelId="{0375132E-B61F-4FA6-831B-F9E5B4BE82E6}" type="pres">
      <dgm:prSet presAssocID="{85D58FC3-C3DC-4F67-B4BE-31FB6CB5880A}" presName="compNode" presStyleCnt="0"/>
      <dgm:spPr/>
    </dgm:pt>
    <dgm:pt modelId="{C35B6378-8CA9-4E0A-B916-A791A7783B32}" type="pres">
      <dgm:prSet presAssocID="{85D58FC3-C3DC-4F67-B4BE-31FB6CB5880A}"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indmill"/>
        </a:ext>
      </dgm:extLst>
    </dgm:pt>
    <dgm:pt modelId="{48F219C2-9400-4B15-A554-2FCE8F62D729}" type="pres">
      <dgm:prSet presAssocID="{85D58FC3-C3DC-4F67-B4BE-31FB6CB5880A}" presName="iconSpace" presStyleCnt="0"/>
      <dgm:spPr/>
    </dgm:pt>
    <dgm:pt modelId="{C68A1EC5-0E7D-41D2-B823-162739BB9261}" type="pres">
      <dgm:prSet presAssocID="{85D58FC3-C3DC-4F67-B4BE-31FB6CB5880A}" presName="parTx" presStyleLbl="revTx" presStyleIdx="2" presStyleCnt="12">
        <dgm:presLayoutVars>
          <dgm:chMax val="0"/>
          <dgm:chPref val="0"/>
        </dgm:presLayoutVars>
      </dgm:prSet>
      <dgm:spPr/>
    </dgm:pt>
    <dgm:pt modelId="{7E23BD2B-A66A-4CE5-973A-B2E427E06BD9}" type="pres">
      <dgm:prSet presAssocID="{85D58FC3-C3DC-4F67-B4BE-31FB6CB5880A}" presName="txSpace" presStyleCnt="0"/>
      <dgm:spPr/>
    </dgm:pt>
    <dgm:pt modelId="{ED68DAC1-0BAC-402C-B25F-1D0D249BE975}" type="pres">
      <dgm:prSet presAssocID="{85D58FC3-C3DC-4F67-B4BE-31FB6CB5880A}" presName="desTx" presStyleLbl="revTx" presStyleIdx="3" presStyleCnt="12">
        <dgm:presLayoutVars/>
      </dgm:prSet>
      <dgm:spPr/>
    </dgm:pt>
    <dgm:pt modelId="{C9BAD823-2F62-48A5-8595-FB3F12E4DEC8}" type="pres">
      <dgm:prSet presAssocID="{8D79946A-4BB2-41CA-A7B8-4A58B694629D}" presName="sibTrans" presStyleCnt="0"/>
      <dgm:spPr/>
    </dgm:pt>
    <dgm:pt modelId="{DC5359AB-8575-4B1C-A59C-6DE0A19C795E}" type="pres">
      <dgm:prSet presAssocID="{6ED2DFAC-5359-42AA-87C6-BD97C565BA8D}" presName="compNode" presStyleCnt="0"/>
      <dgm:spPr/>
    </dgm:pt>
    <dgm:pt modelId="{4B89DB83-BE36-4BB0-8F7D-AA2BD9FD677C}" type="pres">
      <dgm:prSet presAssocID="{6ED2DFAC-5359-42AA-87C6-BD97C565BA8D}"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rain"/>
        </a:ext>
      </dgm:extLst>
    </dgm:pt>
    <dgm:pt modelId="{E5583328-0CD4-405A-9F3C-767EFB977DD2}" type="pres">
      <dgm:prSet presAssocID="{6ED2DFAC-5359-42AA-87C6-BD97C565BA8D}" presName="iconSpace" presStyleCnt="0"/>
      <dgm:spPr/>
    </dgm:pt>
    <dgm:pt modelId="{E093B1ED-97A1-44D0-B183-D864A0380C2A}" type="pres">
      <dgm:prSet presAssocID="{6ED2DFAC-5359-42AA-87C6-BD97C565BA8D}" presName="parTx" presStyleLbl="revTx" presStyleIdx="4" presStyleCnt="12">
        <dgm:presLayoutVars>
          <dgm:chMax val="0"/>
          <dgm:chPref val="0"/>
        </dgm:presLayoutVars>
      </dgm:prSet>
      <dgm:spPr/>
    </dgm:pt>
    <dgm:pt modelId="{444A74DD-E4C8-43AE-A0B9-AD031F8B6B76}" type="pres">
      <dgm:prSet presAssocID="{6ED2DFAC-5359-42AA-87C6-BD97C565BA8D}" presName="txSpace" presStyleCnt="0"/>
      <dgm:spPr/>
    </dgm:pt>
    <dgm:pt modelId="{79E1FFAA-CB9C-4B11-9503-EABA7B78D8C1}" type="pres">
      <dgm:prSet presAssocID="{6ED2DFAC-5359-42AA-87C6-BD97C565BA8D}" presName="desTx" presStyleLbl="revTx" presStyleIdx="5" presStyleCnt="12">
        <dgm:presLayoutVars/>
      </dgm:prSet>
      <dgm:spPr/>
    </dgm:pt>
    <dgm:pt modelId="{41387A3B-ED94-417A-AB77-F34F0029EDAB}" type="pres">
      <dgm:prSet presAssocID="{AF7D294D-AC2A-4F12-901F-C3979F770FAE}" presName="sibTrans" presStyleCnt="0"/>
      <dgm:spPr/>
    </dgm:pt>
    <dgm:pt modelId="{6F9FAD43-A691-4896-AA58-3A7284FD1CFB}" type="pres">
      <dgm:prSet presAssocID="{132AD527-A365-484E-8D67-9AE721FFFC83}" presName="compNode" presStyleCnt="0"/>
      <dgm:spPr/>
    </dgm:pt>
    <dgm:pt modelId="{6006C853-374D-48D9-A79A-B861B286BF02}" type="pres">
      <dgm:prSet presAssocID="{132AD527-A365-484E-8D67-9AE721FFFC83}"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Full Battery"/>
        </a:ext>
      </dgm:extLst>
    </dgm:pt>
    <dgm:pt modelId="{337E2F4C-6B61-4617-99F8-F4392072F9A4}" type="pres">
      <dgm:prSet presAssocID="{132AD527-A365-484E-8D67-9AE721FFFC83}" presName="iconSpace" presStyleCnt="0"/>
      <dgm:spPr/>
    </dgm:pt>
    <dgm:pt modelId="{5FD92C6A-DA1D-4135-811A-6ABBF8E1A4CF}" type="pres">
      <dgm:prSet presAssocID="{132AD527-A365-484E-8D67-9AE721FFFC83}" presName="parTx" presStyleLbl="revTx" presStyleIdx="6" presStyleCnt="12">
        <dgm:presLayoutVars>
          <dgm:chMax val="0"/>
          <dgm:chPref val="0"/>
        </dgm:presLayoutVars>
      </dgm:prSet>
      <dgm:spPr/>
    </dgm:pt>
    <dgm:pt modelId="{8519FB97-019C-4691-8E75-E51B9D6FA51C}" type="pres">
      <dgm:prSet presAssocID="{132AD527-A365-484E-8D67-9AE721FFFC83}" presName="txSpace" presStyleCnt="0"/>
      <dgm:spPr/>
    </dgm:pt>
    <dgm:pt modelId="{03AC1665-7161-4F31-8C2C-CBDE87960C21}" type="pres">
      <dgm:prSet presAssocID="{132AD527-A365-484E-8D67-9AE721FFFC83}" presName="desTx" presStyleLbl="revTx" presStyleIdx="7" presStyleCnt="12">
        <dgm:presLayoutVars/>
      </dgm:prSet>
      <dgm:spPr/>
    </dgm:pt>
    <dgm:pt modelId="{CF926377-356C-437C-9696-102D80E61061}" type="pres">
      <dgm:prSet presAssocID="{152C768A-A5EA-40CE-9987-F2AF5F6DDD0C}" presName="sibTrans" presStyleCnt="0"/>
      <dgm:spPr/>
    </dgm:pt>
    <dgm:pt modelId="{D528EA5F-F9E2-4658-8890-BC1EA5E2C41C}" type="pres">
      <dgm:prSet presAssocID="{C18A01F8-C1F2-4EEA-A535-8825CDC277C2}" presName="compNode" presStyleCnt="0"/>
      <dgm:spPr/>
    </dgm:pt>
    <dgm:pt modelId="{434E2721-1826-4C09-89DD-314560C4DE71}" type="pres">
      <dgm:prSet presAssocID="{C18A01F8-C1F2-4EEA-A535-8825CDC277C2}"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ink"/>
        </a:ext>
      </dgm:extLst>
    </dgm:pt>
    <dgm:pt modelId="{97CAF97C-5C5C-4991-AD7F-3F6D74900170}" type="pres">
      <dgm:prSet presAssocID="{C18A01F8-C1F2-4EEA-A535-8825CDC277C2}" presName="iconSpace" presStyleCnt="0"/>
      <dgm:spPr/>
    </dgm:pt>
    <dgm:pt modelId="{DAA57FB7-30FB-4C43-80A3-A94D1F83D9CA}" type="pres">
      <dgm:prSet presAssocID="{C18A01F8-C1F2-4EEA-A535-8825CDC277C2}" presName="parTx" presStyleLbl="revTx" presStyleIdx="8" presStyleCnt="12">
        <dgm:presLayoutVars>
          <dgm:chMax val="0"/>
          <dgm:chPref val="0"/>
        </dgm:presLayoutVars>
      </dgm:prSet>
      <dgm:spPr/>
    </dgm:pt>
    <dgm:pt modelId="{5DA98AC2-C45B-4F3B-8C29-B5A42808D561}" type="pres">
      <dgm:prSet presAssocID="{C18A01F8-C1F2-4EEA-A535-8825CDC277C2}" presName="txSpace" presStyleCnt="0"/>
      <dgm:spPr/>
    </dgm:pt>
    <dgm:pt modelId="{0A37FFB9-3288-44EA-A636-B40EB54CB0C0}" type="pres">
      <dgm:prSet presAssocID="{C18A01F8-C1F2-4EEA-A535-8825CDC277C2}" presName="desTx" presStyleLbl="revTx" presStyleIdx="9" presStyleCnt="12">
        <dgm:presLayoutVars/>
      </dgm:prSet>
      <dgm:spPr/>
    </dgm:pt>
    <dgm:pt modelId="{84C1B4F9-FB72-407E-B29F-4489EC69B2B5}" type="pres">
      <dgm:prSet presAssocID="{9B0D58F5-6A3A-40E1-97B3-9237D4EA46D9}" presName="sibTrans" presStyleCnt="0"/>
      <dgm:spPr/>
    </dgm:pt>
    <dgm:pt modelId="{657DDD0A-0C1B-41E5-A460-E60146B2B3EF}" type="pres">
      <dgm:prSet presAssocID="{78708793-CFC9-4709-9580-9DD67233828C}" presName="compNode" presStyleCnt="0"/>
      <dgm:spPr/>
    </dgm:pt>
    <dgm:pt modelId="{1884F221-EA1A-4429-BAF6-B6FAD366C1EF}" type="pres">
      <dgm:prSet presAssocID="{78708793-CFC9-4709-9580-9DD67233828C}" presName="iconRect" presStyleLbl="node1" presStyleIdx="5" presStyleCnt="6"/>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a:noFill/>
        </a:ln>
      </dgm:spPr>
      <dgm:extLst>
        <a:ext uri="{E40237B7-FDA0-4F09-8148-C483321AD2D9}">
          <dgm14:cNvPr xmlns:dgm14="http://schemas.microsoft.com/office/drawing/2010/diagram" id="0" name="" descr="Minimize"/>
        </a:ext>
      </dgm:extLst>
    </dgm:pt>
    <dgm:pt modelId="{3AF7E595-660D-4630-8A87-C0D90C42E648}" type="pres">
      <dgm:prSet presAssocID="{78708793-CFC9-4709-9580-9DD67233828C}" presName="iconSpace" presStyleCnt="0"/>
      <dgm:spPr/>
    </dgm:pt>
    <dgm:pt modelId="{FBC56CE4-BFCE-45C8-9B94-8A011BF0E255}" type="pres">
      <dgm:prSet presAssocID="{78708793-CFC9-4709-9580-9DD67233828C}" presName="parTx" presStyleLbl="revTx" presStyleIdx="10" presStyleCnt="12">
        <dgm:presLayoutVars>
          <dgm:chMax val="0"/>
          <dgm:chPref val="0"/>
        </dgm:presLayoutVars>
      </dgm:prSet>
      <dgm:spPr/>
    </dgm:pt>
    <dgm:pt modelId="{5A1F8091-7CE7-4EF1-BA25-86AD6B6088A1}" type="pres">
      <dgm:prSet presAssocID="{78708793-CFC9-4709-9580-9DD67233828C}" presName="txSpace" presStyleCnt="0"/>
      <dgm:spPr/>
    </dgm:pt>
    <dgm:pt modelId="{082999EC-DCE8-4105-B9E0-F02A261DCB9B}" type="pres">
      <dgm:prSet presAssocID="{78708793-CFC9-4709-9580-9DD67233828C}" presName="desTx" presStyleLbl="revTx" presStyleIdx="11" presStyleCnt="12">
        <dgm:presLayoutVars/>
      </dgm:prSet>
      <dgm:spPr/>
    </dgm:pt>
  </dgm:ptLst>
  <dgm:cxnLst>
    <dgm:cxn modelId="{D282F807-CA03-46A0-8719-DC1692137FDB}" srcId="{EC2C98E5-D1F5-4012-ADE4-63BCB2C0BAAC}" destId="{78708793-CFC9-4709-9580-9DD67233828C}" srcOrd="5" destOrd="0" parTransId="{F4839A63-36FA-4B00-891B-E14CBB70B21E}" sibTransId="{8B2A51DF-C197-4840-85DD-BABCE577DEC8}"/>
    <dgm:cxn modelId="{1A96290B-4F3A-4CF5-A6E7-3C0FE01BAE55}" type="presOf" srcId="{6EA98FBA-1DE1-4473-A94E-E7517FF76C91}" destId="{ED68DAC1-0BAC-402C-B25F-1D0D249BE975}" srcOrd="0" destOrd="0" presId="urn:microsoft.com/office/officeart/2018/2/layout/IconLabelDescriptionList"/>
    <dgm:cxn modelId="{7CBFCA2C-44DB-45AE-9C26-617BD77BA038}" type="presOf" srcId="{132AD527-A365-484E-8D67-9AE721FFFC83}" destId="{5FD92C6A-DA1D-4135-811A-6ABBF8E1A4CF}" srcOrd="0" destOrd="0" presId="urn:microsoft.com/office/officeart/2018/2/layout/IconLabelDescriptionList"/>
    <dgm:cxn modelId="{B017483A-F763-4479-A40B-288899AE6DAE}" srcId="{EC2C98E5-D1F5-4012-ADE4-63BCB2C0BAAC}" destId="{6ED2DFAC-5359-42AA-87C6-BD97C565BA8D}" srcOrd="2" destOrd="0" parTransId="{88CD21B5-DA49-4399-AF0C-E14F640F0F73}" sibTransId="{AF7D294D-AC2A-4F12-901F-C3979F770FAE}"/>
    <dgm:cxn modelId="{8AB90D5A-0E86-4F88-9335-9FAA244C8BC2}" srcId="{EC2C98E5-D1F5-4012-ADE4-63BCB2C0BAAC}" destId="{132AD527-A365-484E-8D67-9AE721FFFC83}" srcOrd="3" destOrd="0" parTransId="{6555DEDA-CA94-45C1-9686-CD65C85BD4D8}" sibTransId="{152C768A-A5EA-40CE-9987-F2AF5F6DDD0C}"/>
    <dgm:cxn modelId="{EF0F487B-EE83-43FB-8566-0553C3A63E91}" type="presOf" srcId="{85D58FC3-C3DC-4F67-B4BE-31FB6CB5880A}" destId="{C68A1EC5-0E7D-41D2-B823-162739BB9261}" srcOrd="0" destOrd="0" presId="urn:microsoft.com/office/officeart/2018/2/layout/IconLabelDescriptionList"/>
    <dgm:cxn modelId="{26DB69B3-456C-4A1F-B63D-2C76ADFF915D}" srcId="{EC2C98E5-D1F5-4012-ADE4-63BCB2C0BAAC}" destId="{A04B4576-0CE4-4DBB-A857-241F8CBA531C}" srcOrd="0" destOrd="0" parTransId="{A71046AB-59C2-4C51-B7C8-3D21F51AF8F6}" sibTransId="{C65FCC4F-AC2F-4FD5-9CD6-9B507E35C8DA}"/>
    <dgm:cxn modelId="{C18370B5-FEC8-4212-A84B-6B9E342A6423}" srcId="{EC2C98E5-D1F5-4012-ADE4-63BCB2C0BAAC}" destId="{85D58FC3-C3DC-4F67-B4BE-31FB6CB5880A}" srcOrd="1" destOrd="0" parTransId="{ADF69C9E-857E-4D76-BCBD-9660F1AA2309}" sibTransId="{8D79946A-4BB2-41CA-A7B8-4A58B694629D}"/>
    <dgm:cxn modelId="{97547AB8-0D74-4798-A374-8C70EEB58C70}" srcId="{85D58FC3-C3DC-4F67-B4BE-31FB6CB5880A}" destId="{6EA98FBA-1DE1-4473-A94E-E7517FF76C91}" srcOrd="0" destOrd="0" parTransId="{1C1EF1ED-C2AA-4866-8DD8-3D24978752AE}" sibTransId="{997BCF55-EF55-46D6-9709-74E31B360E1F}"/>
    <dgm:cxn modelId="{FB75C9BB-BC33-40D5-B78E-D6DE0E618F21}" type="presOf" srcId="{78708793-CFC9-4709-9580-9DD67233828C}" destId="{FBC56CE4-BFCE-45C8-9B94-8A011BF0E255}" srcOrd="0" destOrd="0" presId="urn:microsoft.com/office/officeart/2018/2/layout/IconLabelDescriptionList"/>
    <dgm:cxn modelId="{DC559EBD-4524-42BF-A25E-B32FFF8AC190}" srcId="{EC2C98E5-D1F5-4012-ADE4-63BCB2C0BAAC}" destId="{C18A01F8-C1F2-4EEA-A535-8825CDC277C2}" srcOrd="4" destOrd="0" parTransId="{8E1356F2-1C2E-4FF1-AE4D-335029EC294D}" sibTransId="{9B0D58F5-6A3A-40E1-97B3-9237D4EA46D9}"/>
    <dgm:cxn modelId="{89DE68D7-8271-478C-8B77-6C9799359C0D}" type="presOf" srcId="{6ED2DFAC-5359-42AA-87C6-BD97C565BA8D}" destId="{E093B1ED-97A1-44D0-B183-D864A0380C2A}" srcOrd="0" destOrd="0" presId="urn:microsoft.com/office/officeart/2018/2/layout/IconLabelDescriptionList"/>
    <dgm:cxn modelId="{AC7BB5DF-957E-4830-9D25-EDAC8B45744B}" type="presOf" srcId="{EC2C98E5-D1F5-4012-ADE4-63BCB2C0BAAC}" destId="{B810E9BF-38BE-45E5-94DC-C291C6D07B73}" srcOrd="0" destOrd="0" presId="urn:microsoft.com/office/officeart/2018/2/layout/IconLabelDescriptionList"/>
    <dgm:cxn modelId="{28F1ADE7-8F80-40C8-BEE7-419F180CB003}" type="presOf" srcId="{A04B4576-0CE4-4DBB-A857-241F8CBA531C}" destId="{168A2F8B-7EFB-4521-B93C-7FECF7712B54}" srcOrd="0" destOrd="0" presId="urn:microsoft.com/office/officeart/2018/2/layout/IconLabelDescriptionList"/>
    <dgm:cxn modelId="{308560FA-CE7E-4EC2-9526-296D47D940B2}" type="presOf" srcId="{C18A01F8-C1F2-4EEA-A535-8825CDC277C2}" destId="{DAA57FB7-30FB-4C43-80A3-A94D1F83D9CA}" srcOrd="0" destOrd="0" presId="urn:microsoft.com/office/officeart/2018/2/layout/IconLabelDescriptionList"/>
    <dgm:cxn modelId="{51E0099E-6582-42B0-A914-B38E26FF919A}" type="presParOf" srcId="{B810E9BF-38BE-45E5-94DC-C291C6D07B73}" destId="{B7C03541-6062-4AA5-90F4-52820095DA1F}" srcOrd="0" destOrd="0" presId="urn:microsoft.com/office/officeart/2018/2/layout/IconLabelDescriptionList"/>
    <dgm:cxn modelId="{85CD6413-33DF-4308-AB24-38C778CFD6CE}" type="presParOf" srcId="{B7C03541-6062-4AA5-90F4-52820095DA1F}" destId="{490C6D95-7F85-495E-BBA1-1B32D20A5574}" srcOrd="0" destOrd="0" presId="urn:microsoft.com/office/officeart/2018/2/layout/IconLabelDescriptionList"/>
    <dgm:cxn modelId="{0229C9F3-DB9A-40B4-9C14-1C878C2E8877}" type="presParOf" srcId="{B7C03541-6062-4AA5-90F4-52820095DA1F}" destId="{CC356A30-B69D-4586-A530-EC9E9D940F4D}" srcOrd="1" destOrd="0" presId="urn:microsoft.com/office/officeart/2018/2/layout/IconLabelDescriptionList"/>
    <dgm:cxn modelId="{15E94BAE-B3EE-4F3E-A4B2-D9C85A8B06ED}" type="presParOf" srcId="{B7C03541-6062-4AA5-90F4-52820095DA1F}" destId="{168A2F8B-7EFB-4521-B93C-7FECF7712B54}" srcOrd="2" destOrd="0" presId="urn:microsoft.com/office/officeart/2018/2/layout/IconLabelDescriptionList"/>
    <dgm:cxn modelId="{39FB6BEC-67E1-4C72-B0B5-0DE63CCA6123}" type="presParOf" srcId="{B7C03541-6062-4AA5-90F4-52820095DA1F}" destId="{23A98350-9A7A-43FA-80C0-475A9811248D}" srcOrd="3" destOrd="0" presId="urn:microsoft.com/office/officeart/2018/2/layout/IconLabelDescriptionList"/>
    <dgm:cxn modelId="{D1C73466-3484-46D4-B492-655EACA39FE7}" type="presParOf" srcId="{B7C03541-6062-4AA5-90F4-52820095DA1F}" destId="{B90B8D77-C6BD-4D2B-8ACE-0A11B3D1A37B}" srcOrd="4" destOrd="0" presId="urn:microsoft.com/office/officeart/2018/2/layout/IconLabelDescriptionList"/>
    <dgm:cxn modelId="{B1CB1C1D-6135-4984-B5AC-8D39810C8A73}" type="presParOf" srcId="{B810E9BF-38BE-45E5-94DC-C291C6D07B73}" destId="{A94E332E-BE2C-4629-BEEF-C04AE1607341}" srcOrd="1" destOrd="0" presId="urn:microsoft.com/office/officeart/2018/2/layout/IconLabelDescriptionList"/>
    <dgm:cxn modelId="{341ACFE4-89FA-4EAF-8643-C6C7F27D4470}" type="presParOf" srcId="{B810E9BF-38BE-45E5-94DC-C291C6D07B73}" destId="{0375132E-B61F-4FA6-831B-F9E5B4BE82E6}" srcOrd="2" destOrd="0" presId="urn:microsoft.com/office/officeart/2018/2/layout/IconLabelDescriptionList"/>
    <dgm:cxn modelId="{2B3B422F-78DB-4B1B-8604-35A4FFC977E1}" type="presParOf" srcId="{0375132E-B61F-4FA6-831B-F9E5B4BE82E6}" destId="{C35B6378-8CA9-4E0A-B916-A791A7783B32}" srcOrd="0" destOrd="0" presId="urn:microsoft.com/office/officeart/2018/2/layout/IconLabelDescriptionList"/>
    <dgm:cxn modelId="{8B0AB822-1C56-4EFF-8090-A61195479FF4}" type="presParOf" srcId="{0375132E-B61F-4FA6-831B-F9E5B4BE82E6}" destId="{48F219C2-9400-4B15-A554-2FCE8F62D729}" srcOrd="1" destOrd="0" presId="urn:microsoft.com/office/officeart/2018/2/layout/IconLabelDescriptionList"/>
    <dgm:cxn modelId="{B52E1075-ABE4-43CC-A3C7-42A33770F46E}" type="presParOf" srcId="{0375132E-B61F-4FA6-831B-F9E5B4BE82E6}" destId="{C68A1EC5-0E7D-41D2-B823-162739BB9261}" srcOrd="2" destOrd="0" presId="urn:microsoft.com/office/officeart/2018/2/layout/IconLabelDescriptionList"/>
    <dgm:cxn modelId="{70E0B2E1-FF3A-4B0E-B5C8-33CE3D938802}" type="presParOf" srcId="{0375132E-B61F-4FA6-831B-F9E5B4BE82E6}" destId="{7E23BD2B-A66A-4CE5-973A-B2E427E06BD9}" srcOrd="3" destOrd="0" presId="urn:microsoft.com/office/officeart/2018/2/layout/IconLabelDescriptionList"/>
    <dgm:cxn modelId="{BFF0C6E4-3F29-4C39-91F7-180338030623}" type="presParOf" srcId="{0375132E-B61F-4FA6-831B-F9E5B4BE82E6}" destId="{ED68DAC1-0BAC-402C-B25F-1D0D249BE975}" srcOrd="4" destOrd="0" presId="urn:microsoft.com/office/officeart/2018/2/layout/IconLabelDescriptionList"/>
    <dgm:cxn modelId="{6D44E6DD-12C4-468D-9E45-871D5AC10324}" type="presParOf" srcId="{B810E9BF-38BE-45E5-94DC-C291C6D07B73}" destId="{C9BAD823-2F62-48A5-8595-FB3F12E4DEC8}" srcOrd="3" destOrd="0" presId="urn:microsoft.com/office/officeart/2018/2/layout/IconLabelDescriptionList"/>
    <dgm:cxn modelId="{3A70995B-777F-4019-95B8-264F37CF3FB0}" type="presParOf" srcId="{B810E9BF-38BE-45E5-94DC-C291C6D07B73}" destId="{DC5359AB-8575-4B1C-A59C-6DE0A19C795E}" srcOrd="4" destOrd="0" presId="urn:microsoft.com/office/officeart/2018/2/layout/IconLabelDescriptionList"/>
    <dgm:cxn modelId="{EC56F7FF-522A-4EFE-B88B-C11386534C1A}" type="presParOf" srcId="{DC5359AB-8575-4B1C-A59C-6DE0A19C795E}" destId="{4B89DB83-BE36-4BB0-8F7D-AA2BD9FD677C}" srcOrd="0" destOrd="0" presId="urn:microsoft.com/office/officeart/2018/2/layout/IconLabelDescriptionList"/>
    <dgm:cxn modelId="{38A35504-49B8-476E-9423-A54DBF5C4446}" type="presParOf" srcId="{DC5359AB-8575-4B1C-A59C-6DE0A19C795E}" destId="{E5583328-0CD4-405A-9F3C-767EFB977DD2}" srcOrd="1" destOrd="0" presId="urn:microsoft.com/office/officeart/2018/2/layout/IconLabelDescriptionList"/>
    <dgm:cxn modelId="{5C0D00E9-5B26-4ADB-AE82-C1341530EB4B}" type="presParOf" srcId="{DC5359AB-8575-4B1C-A59C-6DE0A19C795E}" destId="{E093B1ED-97A1-44D0-B183-D864A0380C2A}" srcOrd="2" destOrd="0" presId="urn:microsoft.com/office/officeart/2018/2/layout/IconLabelDescriptionList"/>
    <dgm:cxn modelId="{DAC318BF-01F8-4AFF-A4E2-7233788AA4CD}" type="presParOf" srcId="{DC5359AB-8575-4B1C-A59C-6DE0A19C795E}" destId="{444A74DD-E4C8-43AE-A0B9-AD031F8B6B76}" srcOrd="3" destOrd="0" presId="urn:microsoft.com/office/officeart/2018/2/layout/IconLabelDescriptionList"/>
    <dgm:cxn modelId="{47D12F49-EFFD-42DB-B7B4-846E58629F46}" type="presParOf" srcId="{DC5359AB-8575-4B1C-A59C-6DE0A19C795E}" destId="{79E1FFAA-CB9C-4B11-9503-EABA7B78D8C1}" srcOrd="4" destOrd="0" presId="urn:microsoft.com/office/officeart/2018/2/layout/IconLabelDescriptionList"/>
    <dgm:cxn modelId="{F5A26F3D-6DF9-4A58-B740-60804243B848}" type="presParOf" srcId="{B810E9BF-38BE-45E5-94DC-C291C6D07B73}" destId="{41387A3B-ED94-417A-AB77-F34F0029EDAB}" srcOrd="5" destOrd="0" presId="urn:microsoft.com/office/officeart/2018/2/layout/IconLabelDescriptionList"/>
    <dgm:cxn modelId="{4FB85423-59F1-4F7D-AEEF-6495BB06E2D5}" type="presParOf" srcId="{B810E9BF-38BE-45E5-94DC-C291C6D07B73}" destId="{6F9FAD43-A691-4896-AA58-3A7284FD1CFB}" srcOrd="6" destOrd="0" presId="urn:microsoft.com/office/officeart/2018/2/layout/IconLabelDescriptionList"/>
    <dgm:cxn modelId="{76BB776C-ACC2-409C-B24B-80096CE4BC7F}" type="presParOf" srcId="{6F9FAD43-A691-4896-AA58-3A7284FD1CFB}" destId="{6006C853-374D-48D9-A79A-B861B286BF02}" srcOrd="0" destOrd="0" presId="urn:microsoft.com/office/officeart/2018/2/layout/IconLabelDescriptionList"/>
    <dgm:cxn modelId="{3CAD78F0-65D5-44D4-8D33-BFBF755E1724}" type="presParOf" srcId="{6F9FAD43-A691-4896-AA58-3A7284FD1CFB}" destId="{337E2F4C-6B61-4617-99F8-F4392072F9A4}" srcOrd="1" destOrd="0" presId="urn:microsoft.com/office/officeart/2018/2/layout/IconLabelDescriptionList"/>
    <dgm:cxn modelId="{026C319A-167F-4128-A2B1-986595E65F50}" type="presParOf" srcId="{6F9FAD43-A691-4896-AA58-3A7284FD1CFB}" destId="{5FD92C6A-DA1D-4135-811A-6ABBF8E1A4CF}" srcOrd="2" destOrd="0" presId="urn:microsoft.com/office/officeart/2018/2/layout/IconLabelDescriptionList"/>
    <dgm:cxn modelId="{C182C89F-D2C0-45DE-BF37-22F5CEDBFDFC}" type="presParOf" srcId="{6F9FAD43-A691-4896-AA58-3A7284FD1CFB}" destId="{8519FB97-019C-4691-8E75-E51B9D6FA51C}" srcOrd="3" destOrd="0" presId="urn:microsoft.com/office/officeart/2018/2/layout/IconLabelDescriptionList"/>
    <dgm:cxn modelId="{486DAE97-3DAB-48FC-AAAC-F9FCCA06F8A0}" type="presParOf" srcId="{6F9FAD43-A691-4896-AA58-3A7284FD1CFB}" destId="{03AC1665-7161-4F31-8C2C-CBDE87960C21}" srcOrd="4" destOrd="0" presId="urn:microsoft.com/office/officeart/2018/2/layout/IconLabelDescriptionList"/>
    <dgm:cxn modelId="{495F2EBA-D95D-42E5-8492-9FA1266977FB}" type="presParOf" srcId="{B810E9BF-38BE-45E5-94DC-C291C6D07B73}" destId="{CF926377-356C-437C-9696-102D80E61061}" srcOrd="7" destOrd="0" presId="urn:microsoft.com/office/officeart/2018/2/layout/IconLabelDescriptionList"/>
    <dgm:cxn modelId="{86A3592E-CFBB-4A3B-8B80-07DC0279C716}" type="presParOf" srcId="{B810E9BF-38BE-45E5-94DC-C291C6D07B73}" destId="{D528EA5F-F9E2-4658-8890-BC1EA5E2C41C}" srcOrd="8" destOrd="0" presId="urn:microsoft.com/office/officeart/2018/2/layout/IconLabelDescriptionList"/>
    <dgm:cxn modelId="{6705929F-BDA7-459E-B772-6F0E2E0B4B35}" type="presParOf" srcId="{D528EA5F-F9E2-4658-8890-BC1EA5E2C41C}" destId="{434E2721-1826-4C09-89DD-314560C4DE71}" srcOrd="0" destOrd="0" presId="urn:microsoft.com/office/officeart/2018/2/layout/IconLabelDescriptionList"/>
    <dgm:cxn modelId="{DAC28807-5B44-4DBD-97A4-A6BC00DF8FB3}" type="presParOf" srcId="{D528EA5F-F9E2-4658-8890-BC1EA5E2C41C}" destId="{97CAF97C-5C5C-4991-AD7F-3F6D74900170}" srcOrd="1" destOrd="0" presId="urn:microsoft.com/office/officeart/2018/2/layout/IconLabelDescriptionList"/>
    <dgm:cxn modelId="{8076DBF8-880C-4DF2-BC7E-6C9F4C9C5E30}" type="presParOf" srcId="{D528EA5F-F9E2-4658-8890-BC1EA5E2C41C}" destId="{DAA57FB7-30FB-4C43-80A3-A94D1F83D9CA}" srcOrd="2" destOrd="0" presId="urn:microsoft.com/office/officeart/2018/2/layout/IconLabelDescriptionList"/>
    <dgm:cxn modelId="{E344D12B-58FB-4241-BF13-EE0CBA8B5519}" type="presParOf" srcId="{D528EA5F-F9E2-4658-8890-BC1EA5E2C41C}" destId="{5DA98AC2-C45B-4F3B-8C29-B5A42808D561}" srcOrd="3" destOrd="0" presId="urn:microsoft.com/office/officeart/2018/2/layout/IconLabelDescriptionList"/>
    <dgm:cxn modelId="{0C7718E0-606B-4E52-BF17-CFD31D45146E}" type="presParOf" srcId="{D528EA5F-F9E2-4658-8890-BC1EA5E2C41C}" destId="{0A37FFB9-3288-44EA-A636-B40EB54CB0C0}" srcOrd="4" destOrd="0" presId="urn:microsoft.com/office/officeart/2018/2/layout/IconLabelDescriptionList"/>
    <dgm:cxn modelId="{6451FDD9-C8A2-4D80-9B63-3ED719FDC2A7}" type="presParOf" srcId="{B810E9BF-38BE-45E5-94DC-C291C6D07B73}" destId="{84C1B4F9-FB72-407E-B29F-4489EC69B2B5}" srcOrd="9" destOrd="0" presId="urn:microsoft.com/office/officeart/2018/2/layout/IconLabelDescriptionList"/>
    <dgm:cxn modelId="{8E775429-0641-4379-B8F4-B5D543D942D0}" type="presParOf" srcId="{B810E9BF-38BE-45E5-94DC-C291C6D07B73}" destId="{657DDD0A-0C1B-41E5-A460-E60146B2B3EF}" srcOrd="10" destOrd="0" presId="urn:microsoft.com/office/officeart/2018/2/layout/IconLabelDescriptionList"/>
    <dgm:cxn modelId="{A3859005-E34E-409B-9F46-6AA4D5DDCDA9}" type="presParOf" srcId="{657DDD0A-0C1B-41E5-A460-E60146B2B3EF}" destId="{1884F221-EA1A-4429-BAF6-B6FAD366C1EF}" srcOrd="0" destOrd="0" presId="urn:microsoft.com/office/officeart/2018/2/layout/IconLabelDescriptionList"/>
    <dgm:cxn modelId="{067FE006-2F6D-4399-9FCC-FA4443B29AFE}" type="presParOf" srcId="{657DDD0A-0C1B-41E5-A460-E60146B2B3EF}" destId="{3AF7E595-660D-4630-8A87-C0D90C42E648}" srcOrd="1" destOrd="0" presId="urn:microsoft.com/office/officeart/2018/2/layout/IconLabelDescriptionList"/>
    <dgm:cxn modelId="{6F16EA5F-B791-4BD1-9EFC-E277B61359B3}" type="presParOf" srcId="{657DDD0A-0C1B-41E5-A460-E60146B2B3EF}" destId="{FBC56CE4-BFCE-45C8-9B94-8A011BF0E255}" srcOrd="2" destOrd="0" presId="urn:microsoft.com/office/officeart/2018/2/layout/IconLabelDescriptionList"/>
    <dgm:cxn modelId="{8B027F39-25D6-451E-A245-A0DF65B715E2}" type="presParOf" srcId="{657DDD0A-0C1B-41E5-A460-E60146B2B3EF}" destId="{5A1F8091-7CE7-4EF1-BA25-86AD6B6088A1}" srcOrd="3" destOrd="0" presId="urn:microsoft.com/office/officeart/2018/2/layout/IconLabelDescriptionList"/>
    <dgm:cxn modelId="{6BA27878-8A97-4257-A8B9-11C939D39333}" type="presParOf" srcId="{657DDD0A-0C1B-41E5-A460-E60146B2B3EF}" destId="{082999EC-DCE8-4105-B9E0-F02A261DCB9B}" srcOrd="4" destOrd="0" presId="urn:microsoft.com/office/officeart/2018/2/layout/IconLabelDescription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2670433-5613-4525-B4E3-C682385016E8}" type="doc">
      <dgm:prSet loTypeId="urn:microsoft.com/office/officeart/2008/layout/AscendingPictureAccentProcess" loCatId="process" qsTypeId="urn:microsoft.com/office/officeart/2005/8/quickstyle/simple1" qsCatId="simple" csTypeId="urn:microsoft.com/office/officeart/2005/8/colors/colorful4" csCatId="colorful" phldr="1"/>
      <dgm:spPr/>
      <dgm:t>
        <a:bodyPr/>
        <a:lstStyle/>
        <a:p>
          <a:endParaRPr lang="nl-NL"/>
        </a:p>
      </dgm:t>
    </dgm:pt>
    <dgm:pt modelId="{10BE126C-3DBF-4708-85AB-D2C2556FD976}">
      <dgm:prSet phldrT="[Text]" custT="1"/>
      <dgm:spPr/>
      <dgm:t>
        <a:bodyPr/>
        <a:lstStyle/>
        <a:p>
          <a:r>
            <a:rPr lang="nl-NL" sz="800" dirty="0" err="1"/>
            <a:t>Generic</a:t>
          </a:r>
          <a:r>
            <a:rPr lang="nl-NL" sz="800" dirty="0"/>
            <a:t> </a:t>
          </a:r>
          <a:r>
            <a:rPr lang="nl-NL" sz="800" dirty="0" err="1"/>
            <a:t>method</a:t>
          </a:r>
          <a:r>
            <a:rPr lang="nl-NL" sz="800" dirty="0"/>
            <a:t> for reading smart meters</a:t>
          </a:r>
        </a:p>
      </dgm:t>
    </dgm:pt>
    <dgm:pt modelId="{2EDEAC34-6F37-4B4C-85CE-1E05456C3D44}" type="parTrans" cxnId="{67DEFB03-2253-4CDC-8DE9-ED36E9732268}">
      <dgm:prSet/>
      <dgm:spPr/>
      <dgm:t>
        <a:bodyPr/>
        <a:lstStyle/>
        <a:p>
          <a:endParaRPr lang="nl-NL" sz="2800"/>
        </a:p>
      </dgm:t>
    </dgm:pt>
    <dgm:pt modelId="{1BD25749-BA06-49E6-B842-A573C3BB1D62}" type="sibTrans" cxnId="{67DEFB03-2253-4CDC-8DE9-ED36E9732268}">
      <dgm:prSet/>
      <dgm:spPr>
        <a:blipFill rotWithShape="1">
          <a:blip xmlns:r="http://schemas.openxmlformats.org/officeDocument/2006/relationships" r:embed="rId1">
            <a:duotone>
              <a:prstClr val="black"/>
              <a:srgbClr val="B7B7B7">
                <a:tint val="45000"/>
                <a:satMod val="400000"/>
              </a:srgbClr>
            </a:duotone>
            <a:extLst>
              <a:ext uri="{28A0092B-C50C-407E-A947-70E740481C1C}">
                <a14:useLocalDpi xmlns:a14="http://schemas.microsoft.com/office/drawing/2010/main" val="0"/>
              </a:ext>
            </a:extLst>
          </a:blip>
          <a:srcRect/>
          <a:stretch>
            <a:fillRect l="-6000" r="-6000"/>
          </a:stretch>
        </a:blipFill>
      </dgm:spPr>
      <dgm:t>
        <a:bodyPr/>
        <a:lstStyle/>
        <a:p>
          <a:endParaRPr lang="nl-NL" sz="2800"/>
        </a:p>
      </dgm:t>
    </dgm:pt>
    <dgm:pt modelId="{04A22C46-3981-48F5-904D-D3506CAEFBB3}">
      <dgm:prSet custT="1"/>
      <dgm:spPr/>
      <dgm:t>
        <a:bodyPr/>
        <a:lstStyle/>
        <a:p>
          <a:r>
            <a:rPr lang="nl-NL" sz="800" dirty="0"/>
            <a:t>Uniform meter / micro controller </a:t>
          </a:r>
          <a:r>
            <a:rPr lang="nl-NL" sz="800" dirty="0" err="1"/>
            <a:t>with</a:t>
          </a:r>
          <a:r>
            <a:rPr lang="nl-NL" sz="800" dirty="0"/>
            <a:t> feedback option (</a:t>
          </a:r>
          <a:r>
            <a:rPr lang="nl-NL" sz="800" dirty="0" err="1"/>
            <a:t>local</a:t>
          </a:r>
          <a:r>
            <a:rPr lang="nl-NL" sz="800" dirty="0"/>
            <a:t> action)</a:t>
          </a:r>
        </a:p>
      </dgm:t>
    </dgm:pt>
    <dgm:pt modelId="{292D7167-DE0B-4C17-8417-C9DDBF07827D}" type="parTrans" cxnId="{71593F68-DD06-4C81-80E6-F4D4350722AE}">
      <dgm:prSet/>
      <dgm:spPr/>
      <dgm:t>
        <a:bodyPr/>
        <a:lstStyle/>
        <a:p>
          <a:endParaRPr lang="nl-NL" sz="2800"/>
        </a:p>
      </dgm:t>
    </dgm:pt>
    <dgm:pt modelId="{E4BC71B7-F31A-4298-A957-64F869048E95}" type="sibTrans" cxnId="{71593F68-DD06-4C81-80E6-F4D4350722AE}">
      <dgm:prSet/>
      <dgm:spPr>
        <a:blipFill rotWithShape="1">
          <a:blip xmlns:r="http://schemas.openxmlformats.org/officeDocument/2006/relationships" r:embed="rId2">
            <a:duotone>
              <a:prstClr val="black"/>
              <a:srgbClr val="B7B7B7">
                <a:tint val="45000"/>
                <a:satMod val="400000"/>
              </a:srgbClr>
            </a:duotone>
          </a:blip>
          <a:srcRect/>
          <a:stretch>
            <a:fillRect l="-6000" r="-6000"/>
          </a:stretch>
        </a:blipFill>
      </dgm:spPr>
      <dgm:t>
        <a:bodyPr/>
        <a:lstStyle/>
        <a:p>
          <a:endParaRPr lang="nl-NL" sz="2800"/>
        </a:p>
      </dgm:t>
    </dgm:pt>
    <dgm:pt modelId="{FEA7264A-A3D2-4401-8A5E-C897DF8C38B6}">
      <dgm:prSet custT="1"/>
      <dgm:spPr/>
      <dgm:t>
        <a:bodyPr/>
        <a:lstStyle/>
        <a:p>
          <a:r>
            <a:rPr lang="nl-NL" sz="800" dirty="0" err="1"/>
            <a:t>Insight</a:t>
          </a:r>
          <a:r>
            <a:rPr lang="nl-NL" sz="800" dirty="0"/>
            <a:t> in </a:t>
          </a:r>
          <a:r>
            <a:rPr lang="nl-NL" sz="800" dirty="0" err="1"/>
            <a:t>usage</a:t>
          </a:r>
          <a:r>
            <a:rPr lang="nl-NL" sz="800" dirty="0"/>
            <a:t> of heat </a:t>
          </a:r>
          <a:r>
            <a:rPr lang="nl-NL" sz="800" dirty="0" err="1"/>
            <a:t>network</a:t>
          </a:r>
          <a:r>
            <a:rPr lang="nl-NL" sz="800" dirty="0"/>
            <a:t> </a:t>
          </a:r>
          <a:r>
            <a:rPr lang="nl-NL" sz="800" dirty="0" err="1"/>
            <a:t>and</a:t>
          </a:r>
          <a:r>
            <a:rPr lang="nl-NL" sz="800" dirty="0"/>
            <a:t> </a:t>
          </a:r>
          <a:r>
            <a:rPr lang="nl-NL" sz="800" dirty="0" err="1"/>
            <a:t>predicting</a:t>
          </a:r>
          <a:r>
            <a:rPr lang="nl-NL" sz="800" dirty="0"/>
            <a:t> </a:t>
          </a:r>
          <a:r>
            <a:rPr lang="nl-NL" sz="800" dirty="0" err="1"/>
            <a:t>and</a:t>
          </a:r>
          <a:r>
            <a:rPr lang="nl-NL" sz="800" dirty="0"/>
            <a:t> </a:t>
          </a:r>
          <a:r>
            <a:rPr lang="nl-NL" sz="800" dirty="0" err="1"/>
            <a:t>anticipating</a:t>
          </a:r>
          <a:r>
            <a:rPr lang="nl-NL" sz="800" dirty="0"/>
            <a:t> </a:t>
          </a:r>
          <a:r>
            <a:rPr lang="nl-NL" sz="800" dirty="0" err="1"/>
            <a:t>demand</a:t>
          </a:r>
          <a:endParaRPr lang="nl-NL" sz="800" dirty="0"/>
        </a:p>
      </dgm:t>
    </dgm:pt>
    <dgm:pt modelId="{04F20471-34E7-445A-A3F4-EE742DFC738D}" type="parTrans" cxnId="{BE74BEF1-FC0C-4BAC-AC68-488507EF919A}">
      <dgm:prSet/>
      <dgm:spPr/>
      <dgm:t>
        <a:bodyPr/>
        <a:lstStyle/>
        <a:p>
          <a:endParaRPr lang="nl-NL" sz="2800"/>
        </a:p>
      </dgm:t>
    </dgm:pt>
    <dgm:pt modelId="{70FA9E76-51AD-4206-A868-58DEC5C08390}" type="sibTrans" cxnId="{BE74BEF1-FC0C-4BAC-AC68-488507EF919A}">
      <dgm:prSet/>
      <dgm:spPr>
        <a:blipFill rotWithShape="1">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dgm:spPr>
      <dgm:t>
        <a:bodyPr/>
        <a:lstStyle/>
        <a:p>
          <a:endParaRPr lang="nl-NL" sz="2800"/>
        </a:p>
      </dgm:t>
    </dgm:pt>
    <dgm:pt modelId="{70B7FF1E-7E9F-47F4-B6E3-ADCC1504B3C7}">
      <dgm:prSet custT="1"/>
      <dgm:spPr/>
      <dgm:t>
        <a:bodyPr/>
        <a:lstStyle/>
        <a:p>
          <a:r>
            <a:rPr lang="nl-NL" sz="800" dirty="0" err="1"/>
            <a:t>Operate</a:t>
          </a:r>
          <a:r>
            <a:rPr lang="nl-NL" sz="800" dirty="0"/>
            <a:t> </a:t>
          </a:r>
          <a:r>
            <a:rPr lang="nl-NL" sz="800" dirty="0" err="1"/>
            <a:t>network</a:t>
          </a:r>
          <a:r>
            <a:rPr lang="nl-NL" sz="800" dirty="0"/>
            <a:t> on heat-</a:t>
          </a:r>
          <a:r>
            <a:rPr lang="nl-NL" sz="800" dirty="0" err="1"/>
            <a:t>demand</a:t>
          </a:r>
          <a:r>
            <a:rPr lang="nl-NL" sz="800" dirty="0"/>
            <a:t> in homes  (link </a:t>
          </a:r>
          <a:r>
            <a:rPr lang="nl-NL" sz="800" dirty="0" err="1"/>
            <a:t>valve</a:t>
          </a:r>
          <a:r>
            <a:rPr lang="nl-NL" sz="800" dirty="0"/>
            <a:t> </a:t>
          </a:r>
          <a:r>
            <a:rPr lang="nl-NL" sz="800" dirty="0" err="1"/>
            <a:t>and</a:t>
          </a:r>
          <a:r>
            <a:rPr lang="nl-NL" sz="800" dirty="0"/>
            <a:t> thermostate)</a:t>
          </a:r>
        </a:p>
      </dgm:t>
    </dgm:pt>
    <dgm:pt modelId="{F7B9AD06-99BA-4DCD-9387-CE9941A09EA5}" type="parTrans" cxnId="{344DC3E0-BCF5-401E-9D0D-ACEA9F3D13BC}">
      <dgm:prSet/>
      <dgm:spPr/>
      <dgm:t>
        <a:bodyPr/>
        <a:lstStyle/>
        <a:p>
          <a:endParaRPr lang="nl-NL" sz="2800"/>
        </a:p>
      </dgm:t>
    </dgm:pt>
    <dgm:pt modelId="{761587D4-F434-4D44-AE8A-40546AC39D6B}" type="sibTrans" cxnId="{344DC3E0-BCF5-401E-9D0D-ACEA9F3D13BC}">
      <dgm:prSet/>
      <dgm:spPr>
        <a:blipFill rotWithShape="1">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dgm:spPr>
      <dgm:t>
        <a:bodyPr/>
        <a:lstStyle/>
        <a:p>
          <a:endParaRPr lang="nl-NL" sz="2800"/>
        </a:p>
      </dgm:t>
    </dgm:pt>
    <dgm:pt modelId="{69AC9AFF-3377-4FB7-9F46-AFAE7BE415E1}">
      <dgm:prSet custT="1"/>
      <dgm:spPr/>
      <dgm:t>
        <a:bodyPr/>
        <a:lstStyle/>
        <a:p>
          <a:r>
            <a:rPr lang="nl-NL" sz="800" dirty="0" err="1"/>
            <a:t>Create</a:t>
          </a:r>
          <a:r>
            <a:rPr lang="nl-NL" sz="800" dirty="0"/>
            <a:t> end-</a:t>
          </a:r>
          <a:r>
            <a:rPr lang="nl-NL" sz="800" dirty="0" err="1"/>
            <a:t>to</a:t>
          </a:r>
          <a:r>
            <a:rPr lang="nl-NL" sz="800" dirty="0"/>
            <a:t>-end </a:t>
          </a:r>
          <a:r>
            <a:rPr lang="nl-NL" sz="800" dirty="0" err="1"/>
            <a:t>grid</a:t>
          </a:r>
          <a:r>
            <a:rPr lang="nl-NL" sz="800" dirty="0"/>
            <a:t> (data </a:t>
          </a:r>
          <a:r>
            <a:rPr lang="nl-NL" sz="800" dirty="0" err="1"/>
            <a:t>and</a:t>
          </a:r>
          <a:r>
            <a:rPr lang="nl-NL" sz="800" dirty="0"/>
            <a:t> control) of heat </a:t>
          </a:r>
          <a:r>
            <a:rPr lang="nl-NL" sz="800" dirty="0" err="1"/>
            <a:t>distribution</a:t>
          </a:r>
          <a:r>
            <a:rPr lang="nl-NL" sz="800" dirty="0"/>
            <a:t> system</a:t>
          </a:r>
        </a:p>
      </dgm:t>
    </dgm:pt>
    <dgm:pt modelId="{DE9A8703-8A3B-4660-AD99-BB9950EEBA06}" type="parTrans" cxnId="{29C724DC-5904-444A-A90A-EF30D0DDDCFB}">
      <dgm:prSet/>
      <dgm:spPr/>
      <dgm:t>
        <a:bodyPr/>
        <a:lstStyle/>
        <a:p>
          <a:endParaRPr lang="nl-NL" sz="2800"/>
        </a:p>
      </dgm:t>
    </dgm:pt>
    <dgm:pt modelId="{8ADBF8AB-299F-46A8-AAA1-54A756BD93FE}" type="sibTrans" cxnId="{29C724DC-5904-444A-A90A-EF30D0DDDCFB}">
      <dgm:prSet/>
      <dgm:spPr>
        <a:blipFill rotWithShape="1">
          <a:blip xmlns:r="http://schemas.openxmlformats.org/officeDocument/2006/relationships" r:embed="rId5">
            <a:extLst>
              <a:ext uri="{28A0092B-C50C-407E-A947-70E740481C1C}">
                <a14:useLocalDpi xmlns:a14="http://schemas.microsoft.com/office/drawing/2010/main" val="0"/>
              </a:ext>
            </a:extLst>
          </a:blip>
          <a:srcRect/>
          <a:stretch>
            <a:fillRect l="-49000" r="-49000"/>
          </a:stretch>
        </a:blipFill>
      </dgm:spPr>
      <dgm:t>
        <a:bodyPr/>
        <a:lstStyle/>
        <a:p>
          <a:endParaRPr lang="nl-NL" sz="2800"/>
        </a:p>
      </dgm:t>
    </dgm:pt>
    <dgm:pt modelId="{9334518E-C22C-4382-AFF5-5104E6E5BCEB}">
      <dgm:prSet custT="1"/>
      <dgm:spPr/>
      <dgm:t>
        <a:bodyPr/>
        <a:lstStyle/>
        <a:p>
          <a:r>
            <a:rPr lang="nl-NL" sz="800" dirty="0"/>
            <a:t>Active control </a:t>
          </a:r>
          <a:r>
            <a:rPr lang="nl-NL" sz="800" dirty="0" err="1"/>
            <a:t>and</a:t>
          </a:r>
          <a:r>
            <a:rPr lang="nl-NL" sz="800" dirty="0"/>
            <a:t> </a:t>
          </a:r>
          <a:r>
            <a:rPr lang="nl-NL" sz="800" dirty="0" err="1"/>
            <a:t>balancing</a:t>
          </a:r>
          <a:r>
            <a:rPr lang="nl-NL" sz="800" dirty="0"/>
            <a:t> of heat </a:t>
          </a:r>
          <a:r>
            <a:rPr lang="nl-NL" sz="800" dirty="0" err="1"/>
            <a:t>network</a:t>
          </a:r>
          <a:endParaRPr lang="nl-NL" sz="800" dirty="0"/>
        </a:p>
      </dgm:t>
    </dgm:pt>
    <dgm:pt modelId="{36A24B34-74A9-4693-A6AF-1B9BB17FFD59}" type="parTrans" cxnId="{B6298C4E-89B0-4B7D-B76A-C9C6CB74815B}">
      <dgm:prSet/>
      <dgm:spPr/>
      <dgm:t>
        <a:bodyPr/>
        <a:lstStyle/>
        <a:p>
          <a:endParaRPr lang="nl-NL" sz="2800"/>
        </a:p>
      </dgm:t>
    </dgm:pt>
    <dgm:pt modelId="{D1ABD62C-9143-464E-9CD2-CEF823A0E3B9}" type="sibTrans" cxnId="{B6298C4E-89B0-4B7D-B76A-C9C6CB74815B}">
      <dgm:prSet/>
      <dgm:spPr>
        <a:blipFill rotWithShape="1">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dgm:spPr>
      <dgm:t>
        <a:bodyPr/>
        <a:lstStyle/>
        <a:p>
          <a:endParaRPr lang="nl-NL" sz="2800"/>
        </a:p>
      </dgm:t>
    </dgm:pt>
    <dgm:pt modelId="{98D0AAD4-9575-46E0-A635-CBBBEF8544DC}">
      <dgm:prSet custT="1"/>
      <dgm:spPr/>
      <dgm:t>
        <a:bodyPr/>
        <a:lstStyle/>
        <a:p>
          <a:r>
            <a:rPr lang="nl-NL" sz="800" dirty="0"/>
            <a:t>More </a:t>
          </a:r>
          <a:r>
            <a:rPr lang="nl-NL" sz="800" dirty="0" err="1"/>
            <a:t>use</a:t>
          </a:r>
          <a:r>
            <a:rPr lang="nl-NL" sz="800" dirty="0"/>
            <a:t> of </a:t>
          </a:r>
          <a:r>
            <a:rPr lang="nl-NL" sz="800" dirty="0" err="1"/>
            <a:t>industrial</a:t>
          </a:r>
          <a:r>
            <a:rPr lang="nl-NL" sz="800" dirty="0"/>
            <a:t> </a:t>
          </a:r>
          <a:r>
            <a:rPr lang="nl-NL" sz="800" dirty="0" err="1"/>
            <a:t>residual</a:t>
          </a:r>
          <a:r>
            <a:rPr lang="nl-NL" sz="800" dirty="0"/>
            <a:t> heat/</a:t>
          </a:r>
          <a:r>
            <a:rPr lang="nl-NL" sz="800" dirty="0" err="1"/>
            <a:t>less</a:t>
          </a:r>
          <a:r>
            <a:rPr lang="nl-NL" sz="800" dirty="0"/>
            <a:t> gas-</a:t>
          </a:r>
          <a:r>
            <a:rPr lang="nl-NL" sz="800" dirty="0" err="1"/>
            <a:t>burning</a:t>
          </a:r>
          <a:r>
            <a:rPr lang="nl-NL" sz="800" dirty="0"/>
            <a:t> </a:t>
          </a:r>
        </a:p>
      </dgm:t>
    </dgm:pt>
    <dgm:pt modelId="{1286B112-8DAB-4923-9347-C98C023BE411}" type="parTrans" cxnId="{5A5D4B62-832C-4C40-AE74-F812802D3A43}">
      <dgm:prSet/>
      <dgm:spPr/>
      <dgm:t>
        <a:bodyPr/>
        <a:lstStyle/>
        <a:p>
          <a:endParaRPr lang="nl-NL" sz="2800"/>
        </a:p>
      </dgm:t>
    </dgm:pt>
    <dgm:pt modelId="{A4AC36CB-095B-4C2F-B795-CE76F7AD1626}" type="sibTrans" cxnId="{5A5D4B62-832C-4C40-AE74-F812802D3A43}">
      <dgm:prSet/>
      <dgm:spPr>
        <a:blipFill rotWithShape="1">
          <a:blip xmlns:r="http://schemas.openxmlformats.org/officeDocument/2006/relationships" r:embed="rId7">
            <a:extLst>
              <a:ext uri="{28A0092B-C50C-407E-A947-70E740481C1C}">
                <a14:useLocalDpi xmlns:a14="http://schemas.microsoft.com/office/drawing/2010/main" val="0"/>
              </a:ext>
            </a:extLst>
          </a:blip>
          <a:srcRect/>
          <a:stretch>
            <a:fillRect l="-33000" r="-33000"/>
          </a:stretch>
        </a:blipFill>
      </dgm:spPr>
      <dgm:t>
        <a:bodyPr/>
        <a:lstStyle/>
        <a:p>
          <a:endParaRPr lang="nl-NL" sz="2800"/>
        </a:p>
      </dgm:t>
    </dgm:pt>
    <dgm:pt modelId="{8E15A43B-0C54-4959-A222-9D90AB8C4F42}" type="pres">
      <dgm:prSet presAssocID="{32670433-5613-4525-B4E3-C682385016E8}" presName="Name0" presStyleCnt="0">
        <dgm:presLayoutVars>
          <dgm:chMax val="7"/>
          <dgm:chPref val="7"/>
          <dgm:dir/>
        </dgm:presLayoutVars>
      </dgm:prSet>
      <dgm:spPr/>
    </dgm:pt>
    <dgm:pt modelId="{E4367CB8-FC04-4FE7-9FED-5BE4A71807DD}" type="pres">
      <dgm:prSet presAssocID="{32670433-5613-4525-B4E3-C682385016E8}" presName="dot1" presStyleLbl="alignNode1" presStyleIdx="0" presStyleCnt="18"/>
      <dgm:spPr/>
    </dgm:pt>
    <dgm:pt modelId="{50F6E007-C698-4772-810B-3EB918CEED9C}" type="pres">
      <dgm:prSet presAssocID="{32670433-5613-4525-B4E3-C682385016E8}" presName="dot2" presStyleLbl="alignNode1" presStyleIdx="1" presStyleCnt="18"/>
      <dgm:spPr/>
    </dgm:pt>
    <dgm:pt modelId="{D76EE0B7-EEBD-4679-9DA3-C3174DE80D23}" type="pres">
      <dgm:prSet presAssocID="{32670433-5613-4525-B4E3-C682385016E8}" presName="dot3" presStyleLbl="alignNode1" presStyleIdx="2" presStyleCnt="18"/>
      <dgm:spPr/>
    </dgm:pt>
    <dgm:pt modelId="{558F9ED6-A374-44FA-8418-AE229A1502AA}" type="pres">
      <dgm:prSet presAssocID="{32670433-5613-4525-B4E3-C682385016E8}" presName="dot4" presStyleLbl="alignNode1" presStyleIdx="3" presStyleCnt="18"/>
      <dgm:spPr/>
    </dgm:pt>
    <dgm:pt modelId="{88804C2D-3854-4D66-8E7C-AE5F7A12579D}" type="pres">
      <dgm:prSet presAssocID="{32670433-5613-4525-B4E3-C682385016E8}" presName="dot5" presStyleLbl="alignNode1" presStyleIdx="4" presStyleCnt="18"/>
      <dgm:spPr/>
    </dgm:pt>
    <dgm:pt modelId="{EDEEAD37-BB89-49C5-B55D-42010194B192}" type="pres">
      <dgm:prSet presAssocID="{32670433-5613-4525-B4E3-C682385016E8}" presName="dot6" presStyleLbl="alignNode1" presStyleIdx="5" presStyleCnt="18"/>
      <dgm:spPr/>
    </dgm:pt>
    <dgm:pt modelId="{620270EB-5177-4111-92B5-DE0541729023}" type="pres">
      <dgm:prSet presAssocID="{32670433-5613-4525-B4E3-C682385016E8}" presName="dot7" presStyleLbl="alignNode1" presStyleIdx="6" presStyleCnt="18"/>
      <dgm:spPr/>
    </dgm:pt>
    <dgm:pt modelId="{8ECACE5A-A56D-4402-B4E7-C116F15461BA}" type="pres">
      <dgm:prSet presAssocID="{32670433-5613-4525-B4E3-C682385016E8}" presName="dot8" presStyleLbl="alignNode1" presStyleIdx="7" presStyleCnt="18"/>
      <dgm:spPr/>
    </dgm:pt>
    <dgm:pt modelId="{45CF231B-D029-4453-AB57-20E4CE549EAE}" type="pres">
      <dgm:prSet presAssocID="{32670433-5613-4525-B4E3-C682385016E8}" presName="dot9" presStyleLbl="alignNode1" presStyleIdx="8" presStyleCnt="18"/>
      <dgm:spPr/>
    </dgm:pt>
    <dgm:pt modelId="{A465B8B6-8E68-4B07-97D5-70FDC81781FE}" type="pres">
      <dgm:prSet presAssocID="{32670433-5613-4525-B4E3-C682385016E8}" presName="dot10" presStyleLbl="alignNode1" presStyleIdx="9" presStyleCnt="18"/>
      <dgm:spPr/>
    </dgm:pt>
    <dgm:pt modelId="{BB9FB0CE-2BFB-4D66-95A0-657178E3BA12}" type="pres">
      <dgm:prSet presAssocID="{32670433-5613-4525-B4E3-C682385016E8}" presName="dot11" presStyleLbl="alignNode1" presStyleIdx="10" presStyleCnt="18"/>
      <dgm:spPr/>
    </dgm:pt>
    <dgm:pt modelId="{01BC35C7-78BD-4F30-BB45-E1E5A75AFAA7}" type="pres">
      <dgm:prSet presAssocID="{32670433-5613-4525-B4E3-C682385016E8}" presName="dotArrow1" presStyleLbl="alignNode1" presStyleIdx="11" presStyleCnt="18"/>
      <dgm:spPr/>
    </dgm:pt>
    <dgm:pt modelId="{D0E7D9FE-DFF9-4744-9282-0AAF0C2137A7}" type="pres">
      <dgm:prSet presAssocID="{32670433-5613-4525-B4E3-C682385016E8}" presName="dotArrow2" presStyleLbl="alignNode1" presStyleIdx="12" presStyleCnt="18"/>
      <dgm:spPr/>
    </dgm:pt>
    <dgm:pt modelId="{D8ECB894-ED88-4555-8A10-59B678A5866A}" type="pres">
      <dgm:prSet presAssocID="{32670433-5613-4525-B4E3-C682385016E8}" presName="dotArrow3" presStyleLbl="alignNode1" presStyleIdx="13" presStyleCnt="18"/>
      <dgm:spPr/>
    </dgm:pt>
    <dgm:pt modelId="{3D017FB4-01A1-49B2-AEFC-B225837C46D7}" type="pres">
      <dgm:prSet presAssocID="{32670433-5613-4525-B4E3-C682385016E8}" presName="dotArrow4" presStyleLbl="alignNode1" presStyleIdx="14" presStyleCnt="18"/>
      <dgm:spPr/>
    </dgm:pt>
    <dgm:pt modelId="{07496747-2CF3-4809-AADF-11CF6C42EE14}" type="pres">
      <dgm:prSet presAssocID="{32670433-5613-4525-B4E3-C682385016E8}" presName="dotArrow5" presStyleLbl="alignNode1" presStyleIdx="15" presStyleCnt="18"/>
      <dgm:spPr/>
    </dgm:pt>
    <dgm:pt modelId="{8FFDC60B-A179-4284-9CB2-91CA39AA177B}" type="pres">
      <dgm:prSet presAssocID="{32670433-5613-4525-B4E3-C682385016E8}" presName="dotArrow6" presStyleLbl="alignNode1" presStyleIdx="16" presStyleCnt="18"/>
      <dgm:spPr/>
    </dgm:pt>
    <dgm:pt modelId="{EAB181D9-345A-418B-949D-423A6CC1B5F8}" type="pres">
      <dgm:prSet presAssocID="{32670433-5613-4525-B4E3-C682385016E8}" presName="dotArrow7" presStyleLbl="alignNode1" presStyleIdx="17" presStyleCnt="18"/>
      <dgm:spPr/>
    </dgm:pt>
    <dgm:pt modelId="{21E29FA1-44CB-4898-A11E-D4AA772CAE81}" type="pres">
      <dgm:prSet presAssocID="{10BE126C-3DBF-4708-85AB-D2C2556FD976}" presName="parTx1" presStyleLbl="node1" presStyleIdx="0" presStyleCnt="7" custScaleX="320600" custLinFactX="9049" custLinFactNeighborX="100000" custLinFactNeighborY="-1556"/>
      <dgm:spPr/>
    </dgm:pt>
    <dgm:pt modelId="{E7864971-9668-402B-8CF1-ADCAC3DDF8D1}" type="pres">
      <dgm:prSet presAssocID="{1BD25749-BA06-49E6-B842-A573C3BB1D62}" presName="picture1" presStyleCnt="0"/>
      <dgm:spPr/>
    </dgm:pt>
    <dgm:pt modelId="{1BAF2125-E7ED-4C95-A852-FAE068B8ACCB}" type="pres">
      <dgm:prSet presAssocID="{1BD25749-BA06-49E6-B842-A573C3BB1D62}" presName="imageRepeatNode" presStyleLbl="fgImgPlace1" presStyleIdx="0" presStyleCnt="7"/>
      <dgm:spPr/>
    </dgm:pt>
    <dgm:pt modelId="{2898B0B6-525B-4836-AD41-2ED648EF2545}" type="pres">
      <dgm:prSet presAssocID="{04A22C46-3981-48F5-904D-D3506CAEFBB3}" presName="parTx2" presStyleLbl="node1" presStyleIdx="1" presStyleCnt="7" custScaleX="320600" custLinFactX="9049" custLinFactNeighborX="100000" custLinFactNeighborY="2421"/>
      <dgm:spPr/>
    </dgm:pt>
    <dgm:pt modelId="{AF903650-E675-4B33-B936-E07FE82F9ACE}" type="pres">
      <dgm:prSet presAssocID="{E4BC71B7-F31A-4298-A957-64F869048E95}" presName="picture2" presStyleCnt="0"/>
      <dgm:spPr/>
    </dgm:pt>
    <dgm:pt modelId="{F5321B6C-C64D-4351-A627-D1BE0AA12897}" type="pres">
      <dgm:prSet presAssocID="{E4BC71B7-F31A-4298-A957-64F869048E95}" presName="imageRepeatNode" presStyleLbl="fgImgPlace1" presStyleIdx="1" presStyleCnt="7"/>
      <dgm:spPr/>
    </dgm:pt>
    <dgm:pt modelId="{D80D8440-00BA-4E39-BB8E-2E98DF613CED}" type="pres">
      <dgm:prSet presAssocID="{FEA7264A-A3D2-4401-8A5E-C897DF8C38B6}" presName="parTx3" presStyleLbl="node1" presStyleIdx="2" presStyleCnt="7" custScaleX="320600" custLinFactX="9049" custLinFactNeighborX="100000" custLinFactNeighborY="2421"/>
      <dgm:spPr/>
    </dgm:pt>
    <dgm:pt modelId="{D196B44A-A031-44FE-BC8C-81DC9B207735}" type="pres">
      <dgm:prSet presAssocID="{70FA9E76-51AD-4206-A868-58DEC5C08390}" presName="picture3" presStyleCnt="0"/>
      <dgm:spPr/>
    </dgm:pt>
    <dgm:pt modelId="{639C5204-5BF2-4487-9A85-D059963AB2F8}" type="pres">
      <dgm:prSet presAssocID="{70FA9E76-51AD-4206-A868-58DEC5C08390}" presName="imageRepeatNode" presStyleLbl="fgImgPlace1" presStyleIdx="2" presStyleCnt="7"/>
      <dgm:spPr/>
    </dgm:pt>
    <dgm:pt modelId="{4522FA86-1059-40CB-BDFE-A7479DA91760}" type="pres">
      <dgm:prSet presAssocID="{70B7FF1E-7E9F-47F4-B6E3-ADCC1504B3C7}" presName="parTx4" presStyleLbl="node1" presStyleIdx="3" presStyleCnt="7" custScaleX="320600" custLinFactX="9049" custLinFactNeighborX="100000" custLinFactNeighborY="2421"/>
      <dgm:spPr/>
    </dgm:pt>
    <dgm:pt modelId="{695CE1FF-978B-4028-8491-77025B0C2FD4}" type="pres">
      <dgm:prSet presAssocID="{761587D4-F434-4D44-AE8A-40546AC39D6B}" presName="picture4" presStyleCnt="0"/>
      <dgm:spPr/>
    </dgm:pt>
    <dgm:pt modelId="{B7F1D49F-901F-413B-AE24-3BAF3E44EDA3}" type="pres">
      <dgm:prSet presAssocID="{761587D4-F434-4D44-AE8A-40546AC39D6B}" presName="imageRepeatNode" presStyleLbl="fgImgPlace1" presStyleIdx="3" presStyleCnt="7"/>
      <dgm:spPr/>
    </dgm:pt>
    <dgm:pt modelId="{7B5F31BD-14AB-49E8-B19A-7F340764773E}" type="pres">
      <dgm:prSet presAssocID="{69AC9AFF-3377-4FB7-9F46-AFAE7BE415E1}" presName="parTx5" presStyleLbl="node1" presStyleIdx="4" presStyleCnt="7" custScaleX="320600" custLinFactX="9049" custLinFactNeighborX="100000" custLinFactNeighborY="2421"/>
      <dgm:spPr/>
    </dgm:pt>
    <dgm:pt modelId="{97C8CCA5-7555-4C17-B082-06734F01FA03}" type="pres">
      <dgm:prSet presAssocID="{8ADBF8AB-299F-46A8-AAA1-54A756BD93FE}" presName="picture5" presStyleCnt="0"/>
      <dgm:spPr/>
    </dgm:pt>
    <dgm:pt modelId="{88AA90FD-0E9C-4BA2-B995-ED7469EDF9D4}" type="pres">
      <dgm:prSet presAssocID="{8ADBF8AB-299F-46A8-AAA1-54A756BD93FE}" presName="imageRepeatNode" presStyleLbl="fgImgPlace1" presStyleIdx="4" presStyleCnt="7"/>
      <dgm:spPr/>
    </dgm:pt>
    <dgm:pt modelId="{17E97D04-07F7-4D26-8FCB-43FC24AC314B}" type="pres">
      <dgm:prSet presAssocID="{9334518E-C22C-4382-AFF5-5104E6E5BCEB}" presName="parTx6" presStyleLbl="node1" presStyleIdx="5" presStyleCnt="7" custScaleX="320600" custLinFactX="9049" custLinFactNeighborX="100000" custLinFactNeighborY="2421"/>
      <dgm:spPr/>
    </dgm:pt>
    <dgm:pt modelId="{3EBA12EE-CA70-4E3F-A262-35583BD4A4BD}" type="pres">
      <dgm:prSet presAssocID="{D1ABD62C-9143-464E-9CD2-CEF823A0E3B9}" presName="picture6" presStyleCnt="0"/>
      <dgm:spPr/>
    </dgm:pt>
    <dgm:pt modelId="{21034653-8075-4309-95E5-03576FA74839}" type="pres">
      <dgm:prSet presAssocID="{D1ABD62C-9143-464E-9CD2-CEF823A0E3B9}" presName="imageRepeatNode" presStyleLbl="fgImgPlace1" presStyleIdx="5" presStyleCnt="7"/>
      <dgm:spPr/>
    </dgm:pt>
    <dgm:pt modelId="{1B40FB6B-5358-453B-9FCD-B04434C54FD2}" type="pres">
      <dgm:prSet presAssocID="{98D0AAD4-9575-46E0-A635-CBBBEF8544DC}" presName="parTx7" presStyleLbl="node1" presStyleIdx="6" presStyleCnt="7" custScaleX="320600" custLinFactX="9049" custLinFactNeighborX="100000" custLinFactNeighborY="2421"/>
      <dgm:spPr/>
    </dgm:pt>
    <dgm:pt modelId="{54C1F171-FC7D-43C4-B6F1-15190D6080F8}" type="pres">
      <dgm:prSet presAssocID="{A4AC36CB-095B-4C2F-B795-CE76F7AD1626}" presName="picture7" presStyleCnt="0"/>
      <dgm:spPr/>
    </dgm:pt>
    <dgm:pt modelId="{2D9F0543-03F3-465D-9949-595F9ED3F19F}" type="pres">
      <dgm:prSet presAssocID="{A4AC36CB-095B-4C2F-B795-CE76F7AD1626}" presName="imageRepeatNode" presStyleLbl="fgImgPlace1" presStyleIdx="6" presStyleCnt="7"/>
      <dgm:spPr/>
    </dgm:pt>
  </dgm:ptLst>
  <dgm:cxnLst>
    <dgm:cxn modelId="{67DEFB03-2253-4CDC-8DE9-ED36E9732268}" srcId="{32670433-5613-4525-B4E3-C682385016E8}" destId="{10BE126C-3DBF-4708-85AB-D2C2556FD976}" srcOrd="0" destOrd="0" parTransId="{2EDEAC34-6F37-4B4C-85CE-1E05456C3D44}" sibTransId="{1BD25749-BA06-49E6-B842-A573C3BB1D62}"/>
    <dgm:cxn modelId="{208EAC09-7614-4925-B6C1-409D12E33A58}" type="presOf" srcId="{D1ABD62C-9143-464E-9CD2-CEF823A0E3B9}" destId="{21034653-8075-4309-95E5-03576FA74839}" srcOrd="0" destOrd="0" presId="urn:microsoft.com/office/officeart/2008/layout/AscendingPictureAccentProcess"/>
    <dgm:cxn modelId="{F31A161F-A5A0-4625-96DC-5A4C0376DAB3}" type="presOf" srcId="{70FA9E76-51AD-4206-A868-58DEC5C08390}" destId="{639C5204-5BF2-4487-9A85-D059963AB2F8}" srcOrd="0" destOrd="0" presId="urn:microsoft.com/office/officeart/2008/layout/AscendingPictureAccentProcess"/>
    <dgm:cxn modelId="{35538020-F567-4FEC-BB59-8A64DDC06D56}" type="presOf" srcId="{A4AC36CB-095B-4C2F-B795-CE76F7AD1626}" destId="{2D9F0543-03F3-465D-9949-595F9ED3F19F}" srcOrd="0" destOrd="0" presId="urn:microsoft.com/office/officeart/2008/layout/AscendingPictureAccentProcess"/>
    <dgm:cxn modelId="{9DA8902C-26CC-45DB-81F2-350814B4927E}" type="presOf" srcId="{FEA7264A-A3D2-4401-8A5E-C897DF8C38B6}" destId="{D80D8440-00BA-4E39-BB8E-2E98DF613CED}" srcOrd="0" destOrd="0" presId="urn:microsoft.com/office/officeart/2008/layout/AscendingPictureAccentProcess"/>
    <dgm:cxn modelId="{5A5D4B62-832C-4C40-AE74-F812802D3A43}" srcId="{32670433-5613-4525-B4E3-C682385016E8}" destId="{98D0AAD4-9575-46E0-A635-CBBBEF8544DC}" srcOrd="6" destOrd="0" parTransId="{1286B112-8DAB-4923-9347-C98C023BE411}" sibTransId="{A4AC36CB-095B-4C2F-B795-CE76F7AD1626}"/>
    <dgm:cxn modelId="{71593F68-DD06-4C81-80E6-F4D4350722AE}" srcId="{32670433-5613-4525-B4E3-C682385016E8}" destId="{04A22C46-3981-48F5-904D-D3506CAEFBB3}" srcOrd="1" destOrd="0" parTransId="{292D7167-DE0B-4C17-8417-C9DDBF07827D}" sibTransId="{E4BC71B7-F31A-4298-A957-64F869048E95}"/>
    <dgm:cxn modelId="{3D4CBA4C-9AF6-4D2B-89AE-1E036E7FB310}" type="presOf" srcId="{98D0AAD4-9575-46E0-A635-CBBBEF8544DC}" destId="{1B40FB6B-5358-453B-9FCD-B04434C54FD2}" srcOrd="0" destOrd="0" presId="urn:microsoft.com/office/officeart/2008/layout/AscendingPictureAccentProcess"/>
    <dgm:cxn modelId="{F7D9F96C-95CF-477C-8C6D-8C9085F3220A}" type="presOf" srcId="{8ADBF8AB-299F-46A8-AAA1-54A756BD93FE}" destId="{88AA90FD-0E9C-4BA2-B995-ED7469EDF9D4}" srcOrd="0" destOrd="0" presId="urn:microsoft.com/office/officeart/2008/layout/AscendingPictureAccentProcess"/>
    <dgm:cxn modelId="{B6298C4E-89B0-4B7D-B76A-C9C6CB74815B}" srcId="{32670433-5613-4525-B4E3-C682385016E8}" destId="{9334518E-C22C-4382-AFF5-5104E6E5BCEB}" srcOrd="5" destOrd="0" parTransId="{36A24B34-74A9-4693-A6AF-1B9BB17FFD59}" sibTransId="{D1ABD62C-9143-464E-9CD2-CEF823A0E3B9}"/>
    <dgm:cxn modelId="{AF967E75-758C-4CD5-9C79-0D93203A380A}" type="presOf" srcId="{E4BC71B7-F31A-4298-A957-64F869048E95}" destId="{F5321B6C-C64D-4351-A627-D1BE0AA12897}" srcOrd="0" destOrd="0" presId="urn:microsoft.com/office/officeart/2008/layout/AscendingPictureAccentProcess"/>
    <dgm:cxn modelId="{4E5F5678-854B-4A44-9531-976CD91BD3F8}" type="presOf" srcId="{04A22C46-3981-48F5-904D-D3506CAEFBB3}" destId="{2898B0B6-525B-4836-AD41-2ED648EF2545}" srcOrd="0" destOrd="0" presId="urn:microsoft.com/office/officeart/2008/layout/AscendingPictureAccentProcess"/>
    <dgm:cxn modelId="{D7B6AB7A-89D3-4C0A-8D6C-AD5829443BC6}" type="presOf" srcId="{10BE126C-3DBF-4708-85AB-D2C2556FD976}" destId="{21E29FA1-44CB-4898-A11E-D4AA772CAE81}" srcOrd="0" destOrd="0" presId="urn:microsoft.com/office/officeart/2008/layout/AscendingPictureAccentProcess"/>
    <dgm:cxn modelId="{D5052EBC-4079-4F55-BF44-3D16819C74CE}" type="presOf" srcId="{9334518E-C22C-4382-AFF5-5104E6E5BCEB}" destId="{17E97D04-07F7-4D26-8FCB-43FC24AC314B}" srcOrd="0" destOrd="0" presId="urn:microsoft.com/office/officeart/2008/layout/AscendingPictureAccentProcess"/>
    <dgm:cxn modelId="{38E216BD-AF48-4659-9454-F86220E45452}" type="presOf" srcId="{69AC9AFF-3377-4FB7-9F46-AFAE7BE415E1}" destId="{7B5F31BD-14AB-49E8-B19A-7F340764773E}" srcOrd="0" destOrd="0" presId="urn:microsoft.com/office/officeart/2008/layout/AscendingPictureAccentProcess"/>
    <dgm:cxn modelId="{4B43D9D4-19DD-47F4-8C86-6CADEE1D4490}" type="presOf" srcId="{761587D4-F434-4D44-AE8A-40546AC39D6B}" destId="{B7F1D49F-901F-413B-AE24-3BAF3E44EDA3}" srcOrd="0" destOrd="0" presId="urn:microsoft.com/office/officeart/2008/layout/AscendingPictureAccentProcess"/>
    <dgm:cxn modelId="{BF78D6D8-8F99-4F50-9AA3-A2EC4C23F60F}" type="presOf" srcId="{32670433-5613-4525-B4E3-C682385016E8}" destId="{8E15A43B-0C54-4959-A222-9D90AB8C4F42}" srcOrd="0" destOrd="0" presId="urn:microsoft.com/office/officeart/2008/layout/AscendingPictureAccentProcess"/>
    <dgm:cxn modelId="{96D0A7DB-F1F8-41F0-BA88-B2B9DC01A269}" type="presOf" srcId="{1BD25749-BA06-49E6-B842-A573C3BB1D62}" destId="{1BAF2125-E7ED-4C95-A852-FAE068B8ACCB}" srcOrd="0" destOrd="0" presId="urn:microsoft.com/office/officeart/2008/layout/AscendingPictureAccentProcess"/>
    <dgm:cxn modelId="{29C724DC-5904-444A-A90A-EF30D0DDDCFB}" srcId="{32670433-5613-4525-B4E3-C682385016E8}" destId="{69AC9AFF-3377-4FB7-9F46-AFAE7BE415E1}" srcOrd="4" destOrd="0" parTransId="{DE9A8703-8A3B-4660-AD99-BB9950EEBA06}" sibTransId="{8ADBF8AB-299F-46A8-AAA1-54A756BD93FE}"/>
    <dgm:cxn modelId="{344DC3E0-BCF5-401E-9D0D-ACEA9F3D13BC}" srcId="{32670433-5613-4525-B4E3-C682385016E8}" destId="{70B7FF1E-7E9F-47F4-B6E3-ADCC1504B3C7}" srcOrd="3" destOrd="0" parTransId="{F7B9AD06-99BA-4DCD-9387-CE9941A09EA5}" sibTransId="{761587D4-F434-4D44-AE8A-40546AC39D6B}"/>
    <dgm:cxn modelId="{F1BF4AE5-351E-473C-A02D-DB2288965955}" type="presOf" srcId="{70B7FF1E-7E9F-47F4-B6E3-ADCC1504B3C7}" destId="{4522FA86-1059-40CB-BDFE-A7479DA91760}" srcOrd="0" destOrd="0" presId="urn:microsoft.com/office/officeart/2008/layout/AscendingPictureAccentProcess"/>
    <dgm:cxn modelId="{BE74BEF1-FC0C-4BAC-AC68-488507EF919A}" srcId="{32670433-5613-4525-B4E3-C682385016E8}" destId="{FEA7264A-A3D2-4401-8A5E-C897DF8C38B6}" srcOrd="2" destOrd="0" parTransId="{04F20471-34E7-445A-A3F4-EE742DFC738D}" sibTransId="{70FA9E76-51AD-4206-A868-58DEC5C08390}"/>
    <dgm:cxn modelId="{355DDABE-28B1-43AA-AEE6-6B38EF118F92}" type="presParOf" srcId="{8E15A43B-0C54-4959-A222-9D90AB8C4F42}" destId="{E4367CB8-FC04-4FE7-9FED-5BE4A71807DD}" srcOrd="0" destOrd="0" presId="urn:microsoft.com/office/officeart/2008/layout/AscendingPictureAccentProcess"/>
    <dgm:cxn modelId="{6CA82415-A36D-433F-AD08-C876A0B42F17}" type="presParOf" srcId="{8E15A43B-0C54-4959-A222-9D90AB8C4F42}" destId="{50F6E007-C698-4772-810B-3EB918CEED9C}" srcOrd="1" destOrd="0" presId="urn:microsoft.com/office/officeart/2008/layout/AscendingPictureAccentProcess"/>
    <dgm:cxn modelId="{06994EA7-9D56-49BB-A470-37AC7DFDCC01}" type="presParOf" srcId="{8E15A43B-0C54-4959-A222-9D90AB8C4F42}" destId="{D76EE0B7-EEBD-4679-9DA3-C3174DE80D23}" srcOrd="2" destOrd="0" presId="urn:microsoft.com/office/officeart/2008/layout/AscendingPictureAccentProcess"/>
    <dgm:cxn modelId="{F93D50FE-868E-439F-9C3F-2439E4773742}" type="presParOf" srcId="{8E15A43B-0C54-4959-A222-9D90AB8C4F42}" destId="{558F9ED6-A374-44FA-8418-AE229A1502AA}" srcOrd="3" destOrd="0" presId="urn:microsoft.com/office/officeart/2008/layout/AscendingPictureAccentProcess"/>
    <dgm:cxn modelId="{F68417E4-7FCA-46C9-90A3-3C81E494B2FD}" type="presParOf" srcId="{8E15A43B-0C54-4959-A222-9D90AB8C4F42}" destId="{88804C2D-3854-4D66-8E7C-AE5F7A12579D}" srcOrd="4" destOrd="0" presId="urn:microsoft.com/office/officeart/2008/layout/AscendingPictureAccentProcess"/>
    <dgm:cxn modelId="{39C32B5C-21C7-40B2-9750-7EA7A451ECFF}" type="presParOf" srcId="{8E15A43B-0C54-4959-A222-9D90AB8C4F42}" destId="{EDEEAD37-BB89-49C5-B55D-42010194B192}" srcOrd="5" destOrd="0" presId="urn:microsoft.com/office/officeart/2008/layout/AscendingPictureAccentProcess"/>
    <dgm:cxn modelId="{1C1A807F-13B7-4ED8-93EC-98951645051F}" type="presParOf" srcId="{8E15A43B-0C54-4959-A222-9D90AB8C4F42}" destId="{620270EB-5177-4111-92B5-DE0541729023}" srcOrd="6" destOrd="0" presId="urn:microsoft.com/office/officeart/2008/layout/AscendingPictureAccentProcess"/>
    <dgm:cxn modelId="{0D8B1F73-98F4-40D5-A00E-9C41DB5483C7}" type="presParOf" srcId="{8E15A43B-0C54-4959-A222-9D90AB8C4F42}" destId="{8ECACE5A-A56D-4402-B4E7-C116F15461BA}" srcOrd="7" destOrd="0" presId="urn:microsoft.com/office/officeart/2008/layout/AscendingPictureAccentProcess"/>
    <dgm:cxn modelId="{0D3B8988-0055-45B1-A292-C6E52A3B2394}" type="presParOf" srcId="{8E15A43B-0C54-4959-A222-9D90AB8C4F42}" destId="{45CF231B-D029-4453-AB57-20E4CE549EAE}" srcOrd="8" destOrd="0" presId="urn:microsoft.com/office/officeart/2008/layout/AscendingPictureAccentProcess"/>
    <dgm:cxn modelId="{2A49FE3E-1488-4C11-943B-13E3DA047724}" type="presParOf" srcId="{8E15A43B-0C54-4959-A222-9D90AB8C4F42}" destId="{A465B8B6-8E68-4B07-97D5-70FDC81781FE}" srcOrd="9" destOrd="0" presId="urn:microsoft.com/office/officeart/2008/layout/AscendingPictureAccentProcess"/>
    <dgm:cxn modelId="{8A6D98C2-E91F-4D1A-9B0D-ADDAC633AAD7}" type="presParOf" srcId="{8E15A43B-0C54-4959-A222-9D90AB8C4F42}" destId="{BB9FB0CE-2BFB-4D66-95A0-657178E3BA12}" srcOrd="10" destOrd="0" presId="urn:microsoft.com/office/officeart/2008/layout/AscendingPictureAccentProcess"/>
    <dgm:cxn modelId="{A33609B0-3198-4BB0-8696-A0982046A994}" type="presParOf" srcId="{8E15A43B-0C54-4959-A222-9D90AB8C4F42}" destId="{01BC35C7-78BD-4F30-BB45-E1E5A75AFAA7}" srcOrd="11" destOrd="0" presId="urn:microsoft.com/office/officeart/2008/layout/AscendingPictureAccentProcess"/>
    <dgm:cxn modelId="{68E406B8-38A0-4343-890A-DB7EAF04C1F6}" type="presParOf" srcId="{8E15A43B-0C54-4959-A222-9D90AB8C4F42}" destId="{D0E7D9FE-DFF9-4744-9282-0AAF0C2137A7}" srcOrd="12" destOrd="0" presId="urn:microsoft.com/office/officeart/2008/layout/AscendingPictureAccentProcess"/>
    <dgm:cxn modelId="{067867E1-0498-426E-8A55-1C05060366AD}" type="presParOf" srcId="{8E15A43B-0C54-4959-A222-9D90AB8C4F42}" destId="{D8ECB894-ED88-4555-8A10-59B678A5866A}" srcOrd="13" destOrd="0" presId="urn:microsoft.com/office/officeart/2008/layout/AscendingPictureAccentProcess"/>
    <dgm:cxn modelId="{777A9E9C-73EA-4423-B2D7-3203049E05A2}" type="presParOf" srcId="{8E15A43B-0C54-4959-A222-9D90AB8C4F42}" destId="{3D017FB4-01A1-49B2-AEFC-B225837C46D7}" srcOrd="14" destOrd="0" presId="urn:microsoft.com/office/officeart/2008/layout/AscendingPictureAccentProcess"/>
    <dgm:cxn modelId="{B2FD0C28-0033-4B9D-A9A1-04D47C677782}" type="presParOf" srcId="{8E15A43B-0C54-4959-A222-9D90AB8C4F42}" destId="{07496747-2CF3-4809-AADF-11CF6C42EE14}" srcOrd="15" destOrd="0" presId="urn:microsoft.com/office/officeart/2008/layout/AscendingPictureAccentProcess"/>
    <dgm:cxn modelId="{F09A9DFC-99A1-4B62-9F8C-0009C034589F}" type="presParOf" srcId="{8E15A43B-0C54-4959-A222-9D90AB8C4F42}" destId="{8FFDC60B-A179-4284-9CB2-91CA39AA177B}" srcOrd="16" destOrd="0" presId="urn:microsoft.com/office/officeart/2008/layout/AscendingPictureAccentProcess"/>
    <dgm:cxn modelId="{0EAD4FE5-49A9-49B2-9993-1D716CB4BC03}" type="presParOf" srcId="{8E15A43B-0C54-4959-A222-9D90AB8C4F42}" destId="{EAB181D9-345A-418B-949D-423A6CC1B5F8}" srcOrd="17" destOrd="0" presId="urn:microsoft.com/office/officeart/2008/layout/AscendingPictureAccentProcess"/>
    <dgm:cxn modelId="{0EE13728-A91E-4B35-BD65-B36F0667E244}" type="presParOf" srcId="{8E15A43B-0C54-4959-A222-9D90AB8C4F42}" destId="{21E29FA1-44CB-4898-A11E-D4AA772CAE81}" srcOrd="18" destOrd="0" presId="urn:microsoft.com/office/officeart/2008/layout/AscendingPictureAccentProcess"/>
    <dgm:cxn modelId="{AC007809-1029-4F1F-8455-9FB3B0B19351}" type="presParOf" srcId="{8E15A43B-0C54-4959-A222-9D90AB8C4F42}" destId="{E7864971-9668-402B-8CF1-ADCAC3DDF8D1}" srcOrd="19" destOrd="0" presId="urn:microsoft.com/office/officeart/2008/layout/AscendingPictureAccentProcess"/>
    <dgm:cxn modelId="{31B4D947-A893-475F-8E50-AB1CFE662F98}" type="presParOf" srcId="{E7864971-9668-402B-8CF1-ADCAC3DDF8D1}" destId="{1BAF2125-E7ED-4C95-A852-FAE068B8ACCB}" srcOrd="0" destOrd="0" presId="urn:microsoft.com/office/officeart/2008/layout/AscendingPictureAccentProcess"/>
    <dgm:cxn modelId="{976A6F02-7B76-4F7A-A795-BCAE0888D4B2}" type="presParOf" srcId="{8E15A43B-0C54-4959-A222-9D90AB8C4F42}" destId="{2898B0B6-525B-4836-AD41-2ED648EF2545}" srcOrd="20" destOrd="0" presId="urn:microsoft.com/office/officeart/2008/layout/AscendingPictureAccentProcess"/>
    <dgm:cxn modelId="{2AA6DE31-771E-4CEB-8A0D-D43F4254769C}" type="presParOf" srcId="{8E15A43B-0C54-4959-A222-9D90AB8C4F42}" destId="{AF903650-E675-4B33-B936-E07FE82F9ACE}" srcOrd="21" destOrd="0" presId="urn:microsoft.com/office/officeart/2008/layout/AscendingPictureAccentProcess"/>
    <dgm:cxn modelId="{09FA8B5F-8FB0-452A-950B-366BDF3EFF15}" type="presParOf" srcId="{AF903650-E675-4B33-B936-E07FE82F9ACE}" destId="{F5321B6C-C64D-4351-A627-D1BE0AA12897}" srcOrd="0" destOrd="0" presId="urn:microsoft.com/office/officeart/2008/layout/AscendingPictureAccentProcess"/>
    <dgm:cxn modelId="{C9D0E12F-7C3F-4034-ACC7-BC6643E3CA5F}" type="presParOf" srcId="{8E15A43B-0C54-4959-A222-9D90AB8C4F42}" destId="{D80D8440-00BA-4E39-BB8E-2E98DF613CED}" srcOrd="22" destOrd="0" presId="urn:microsoft.com/office/officeart/2008/layout/AscendingPictureAccentProcess"/>
    <dgm:cxn modelId="{BDB89684-0097-492C-B1B5-D949919E3E70}" type="presParOf" srcId="{8E15A43B-0C54-4959-A222-9D90AB8C4F42}" destId="{D196B44A-A031-44FE-BC8C-81DC9B207735}" srcOrd="23" destOrd="0" presId="urn:microsoft.com/office/officeart/2008/layout/AscendingPictureAccentProcess"/>
    <dgm:cxn modelId="{42B94A73-F0CC-457E-8061-28862EE6A5DF}" type="presParOf" srcId="{D196B44A-A031-44FE-BC8C-81DC9B207735}" destId="{639C5204-5BF2-4487-9A85-D059963AB2F8}" srcOrd="0" destOrd="0" presId="urn:microsoft.com/office/officeart/2008/layout/AscendingPictureAccentProcess"/>
    <dgm:cxn modelId="{503AA4C4-9A63-4AD6-9D73-FC2329DF1431}" type="presParOf" srcId="{8E15A43B-0C54-4959-A222-9D90AB8C4F42}" destId="{4522FA86-1059-40CB-BDFE-A7479DA91760}" srcOrd="24" destOrd="0" presId="urn:microsoft.com/office/officeart/2008/layout/AscendingPictureAccentProcess"/>
    <dgm:cxn modelId="{B8B4BADC-A18B-4197-AFD0-0EEADF0483C8}" type="presParOf" srcId="{8E15A43B-0C54-4959-A222-9D90AB8C4F42}" destId="{695CE1FF-978B-4028-8491-77025B0C2FD4}" srcOrd="25" destOrd="0" presId="urn:microsoft.com/office/officeart/2008/layout/AscendingPictureAccentProcess"/>
    <dgm:cxn modelId="{6CB55DA9-CED1-4BE9-B2F2-81D0691C400B}" type="presParOf" srcId="{695CE1FF-978B-4028-8491-77025B0C2FD4}" destId="{B7F1D49F-901F-413B-AE24-3BAF3E44EDA3}" srcOrd="0" destOrd="0" presId="urn:microsoft.com/office/officeart/2008/layout/AscendingPictureAccentProcess"/>
    <dgm:cxn modelId="{294AB935-45DD-453B-9CCF-B320C43B0BFB}" type="presParOf" srcId="{8E15A43B-0C54-4959-A222-9D90AB8C4F42}" destId="{7B5F31BD-14AB-49E8-B19A-7F340764773E}" srcOrd="26" destOrd="0" presId="urn:microsoft.com/office/officeart/2008/layout/AscendingPictureAccentProcess"/>
    <dgm:cxn modelId="{CFFDB6CA-A658-4C36-9639-0FDD6AC454F3}" type="presParOf" srcId="{8E15A43B-0C54-4959-A222-9D90AB8C4F42}" destId="{97C8CCA5-7555-4C17-B082-06734F01FA03}" srcOrd="27" destOrd="0" presId="urn:microsoft.com/office/officeart/2008/layout/AscendingPictureAccentProcess"/>
    <dgm:cxn modelId="{5A336A3A-A2E7-4C58-BEC7-2FD3C0190C12}" type="presParOf" srcId="{97C8CCA5-7555-4C17-B082-06734F01FA03}" destId="{88AA90FD-0E9C-4BA2-B995-ED7469EDF9D4}" srcOrd="0" destOrd="0" presId="urn:microsoft.com/office/officeart/2008/layout/AscendingPictureAccentProcess"/>
    <dgm:cxn modelId="{7E9F97D5-EE80-461B-8282-F41568F7BAC9}" type="presParOf" srcId="{8E15A43B-0C54-4959-A222-9D90AB8C4F42}" destId="{17E97D04-07F7-4D26-8FCB-43FC24AC314B}" srcOrd="28" destOrd="0" presId="urn:microsoft.com/office/officeart/2008/layout/AscendingPictureAccentProcess"/>
    <dgm:cxn modelId="{C307B138-7437-47F7-8715-1606B43211DC}" type="presParOf" srcId="{8E15A43B-0C54-4959-A222-9D90AB8C4F42}" destId="{3EBA12EE-CA70-4E3F-A262-35583BD4A4BD}" srcOrd="29" destOrd="0" presId="urn:microsoft.com/office/officeart/2008/layout/AscendingPictureAccentProcess"/>
    <dgm:cxn modelId="{BCABE577-66BE-462A-B8E7-B186A2C77101}" type="presParOf" srcId="{3EBA12EE-CA70-4E3F-A262-35583BD4A4BD}" destId="{21034653-8075-4309-95E5-03576FA74839}" srcOrd="0" destOrd="0" presId="urn:microsoft.com/office/officeart/2008/layout/AscendingPictureAccentProcess"/>
    <dgm:cxn modelId="{2E0E791B-14BA-4BBA-967A-D2DEB095752B}" type="presParOf" srcId="{8E15A43B-0C54-4959-A222-9D90AB8C4F42}" destId="{1B40FB6B-5358-453B-9FCD-B04434C54FD2}" srcOrd="30" destOrd="0" presId="urn:microsoft.com/office/officeart/2008/layout/AscendingPictureAccentProcess"/>
    <dgm:cxn modelId="{42D6787E-489F-4664-A195-0C72D12923B2}" type="presParOf" srcId="{8E15A43B-0C54-4959-A222-9D90AB8C4F42}" destId="{54C1F171-FC7D-43C4-B6F1-15190D6080F8}" srcOrd="31" destOrd="0" presId="urn:microsoft.com/office/officeart/2008/layout/AscendingPictureAccentProcess"/>
    <dgm:cxn modelId="{21345946-F218-479F-AD63-7693A0E1F609}" type="presParOf" srcId="{54C1F171-FC7D-43C4-B6F1-15190D6080F8}" destId="{2D9F0543-03F3-465D-9949-595F9ED3F19F}" srcOrd="0" destOrd="0" presId="urn:microsoft.com/office/officeart/2008/layout/AscendingPictureAccent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6FAA35-1CCC-45F5-9193-CDBFB161A3D3}" type="doc">
      <dgm:prSet loTypeId="urn:microsoft.com/office/officeart/2005/8/layout/default" loCatId="list" qsTypeId="urn:microsoft.com/office/officeart/2005/8/quickstyle/simple5" qsCatId="simple" csTypeId="urn:microsoft.com/office/officeart/2005/8/colors/accent2_2" csCatId="accent2" phldr="1"/>
      <dgm:spPr/>
      <dgm:t>
        <a:bodyPr/>
        <a:lstStyle/>
        <a:p>
          <a:endParaRPr lang="en-US"/>
        </a:p>
      </dgm:t>
    </dgm:pt>
    <dgm:pt modelId="{A6CEF7E0-9C74-459E-A886-187314CE4561}">
      <dgm:prSet/>
      <dgm:spPr/>
      <dgm:t>
        <a:bodyPr/>
        <a:lstStyle/>
        <a:p>
          <a:r>
            <a:rPr lang="nl-NL" dirty="0" err="1"/>
            <a:t>Naming</a:t>
          </a:r>
          <a:r>
            <a:rPr lang="nl-NL" dirty="0"/>
            <a:t> stuff is </a:t>
          </a:r>
          <a:r>
            <a:rPr lang="nl-NL" dirty="0" err="1"/>
            <a:t>very</a:t>
          </a:r>
          <a:r>
            <a:rPr lang="nl-NL" dirty="0"/>
            <a:t> important</a:t>
          </a:r>
          <a:endParaRPr lang="en-US" dirty="0"/>
        </a:p>
      </dgm:t>
    </dgm:pt>
    <dgm:pt modelId="{0BCCFE21-7574-4AF9-9359-E3E41756827B}" type="parTrans" cxnId="{DE0C2CAB-E984-47B4-8A41-09B74C287694}">
      <dgm:prSet/>
      <dgm:spPr/>
      <dgm:t>
        <a:bodyPr/>
        <a:lstStyle/>
        <a:p>
          <a:endParaRPr lang="en-US"/>
        </a:p>
      </dgm:t>
    </dgm:pt>
    <dgm:pt modelId="{95DA4999-7211-4FFD-8257-776F65214689}" type="sibTrans" cxnId="{DE0C2CAB-E984-47B4-8A41-09B74C287694}">
      <dgm:prSet/>
      <dgm:spPr/>
      <dgm:t>
        <a:bodyPr/>
        <a:lstStyle/>
        <a:p>
          <a:endParaRPr lang="en-US"/>
        </a:p>
      </dgm:t>
    </dgm:pt>
    <dgm:pt modelId="{6E6DF592-3E22-406D-AFDA-9AC517521CE3}">
      <dgm:prSet/>
      <dgm:spPr/>
      <dgm:t>
        <a:bodyPr/>
        <a:lstStyle/>
        <a:p>
          <a:r>
            <a:rPr lang="nl-NL"/>
            <a:t>Stories, Code Repos, Code Objects (class, function, variable, parameter), …</a:t>
          </a:r>
          <a:endParaRPr lang="en-US"/>
        </a:p>
      </dgm:t>
    </dgm:pt>
    <dgm:pt modelId="{F1EA2AFC-E37D-402C-A155-838EA691BFA1}" type="parTrans" cxnId="{4414665B-7D43-4FC4-86C3-0528669FF9A4}">
      <dgm:prSet/>
      <dgm:spPr/>
      <dgm:t>
        <a:bodyPr/>
        <a:lstStyle/>
        <a:p>
          <a:endParaRPr lang="en-US"/>
        </a:p>
      </dgm:t>
    </dgm:pt>
    <dgm:pt modelId="{86CF1DF0-B74D-4516-B30C-0910AD415679}" type="sibTrans" cxnId="{4414665B-7D43-4FC4-86C3-0528669FF9A4}">
      <dgm:prSet/>
      <dgm:spPr/>
      <dgm:t>
        <a:bodyPr/>
        <a:lstStyle/>
        <a:p>
          <a:endParaRPr lang="en-US"/>
        </a:p>
      </dgm:t>
    </dgm:pt>
    <dgm:pt modelId="{409279D1-654B-4076-966B-70D28BE3B2CB}">
      <dgm:prSet/>
      <dgm:spPr/>
      <dgm:t>
        <a:bodyPr/>
        <a:lstStyle/>
        <a:p>
          <a:r>
            <a:rPr lang="nl-NL" dirty="0"/>
            <a:t>Peer Review is </a:t>
          </a:r>
          <a:r>
            <a:rPr lang="nl-NL" dirty="0" err="1"/>
            <a:t>required</a:t>
          </a:r>
          <a:r>
            <a:rPr lang="nl-NL" dirty="0"/>
            <a:t> for shared code </a:t>
          </a:r>
          <a:r>
            <a:rPr lang="nl-NL" dirty="0" err="1"/>
            <a:t>ownership</a:t>
          </a:r>
          <a:r>
            <a:rPr lang="nl-NL" dirty="0"/>
            <a:t> </a:t>
          </a:r>
          <a:r>
            <a:rPr lang="nl-NL" dirty="0" err="1"/>
            <a:t>and</a:t>
          </a:r>
          <a:r>
            <a:rPr lang="nl-NL" dirty="0"/>
            <a:t> focus on full scope of Definition of </a:t>
          </a:r>
          <a:r>
            <a:rPr lang="nl-NL" dirty="0" err="1"/>
            <a:t>Done</a:t>
          </a:r>
          <a:endParaRPr lang="en-US" dirty="0"/>
        </a:p>
      </dgm:t>
    </dgm:pt>
    <dgm:pt modelId="{1B06355F-E798-4CC7-83CB-0991BD013484}" type="parTrans" cxnId="{8B39E712-9AEC-43A2-BDF4-57BD347BF493}">
      <dgm:prSet/>
      <dgm:spPr/>
      <dgm:t>
        <a:bodyPr/>
        <a:lstStyle/>
        <a:p>
          <a:endParaRPr lang="en-US"/>
        </a:p>
      </dgm:t>
    </dgm:pt>
    <dgm:pt modelId="{C6C84C7E-82C0-4D59-BEC4-18DDC31C678A}" type="sibTrans" cxnId="{8B39E712-9AEC-43A2-BDF4-57BD347BF493}">
      <dgm:prSet/>
      <dgm:spPr/>
      <dgm:t>
        <a:bodyPr/>
        <a:lstStyle/>
        <a:p>
          <a:endParaRPr lang="en-US"/>
        </a:p>
      </dgm:t>
    </dgm:pt>
    <dgm:pt modelId="{3DEEE36B-6267-412C-B39A-DAC4ED639798}">
      <dgm:prSet/>
      <dgm:spPr/>
      <dgm:t>
        <a:bodyPr/>
        <a:lstStyle/>
        <a:p>
          <a:r>
            <a:rPr lang="nl-NL"/>
            <a:t>Documentation of technical design (overview) and functionality complements code and tests</a:t>
          </a:r>
          <a:endParaRPr lang="en-US"/>
        </a:p>
      </dgm:t>
    </dgm:pt>
    <dgm:pt modelId="{2DBD3789-642D-425E-BD31-E157519C94FE}" type="parTrans" cxnId="{C571A628-5FA4-4E84-BD98-43C3B82277AF}">
      <dgm:prSet/>
      <dgm:spPr/>
      <dgm:t>
        <a:bodyPr/>
        <a:lstStyle/>
        <a:p>
          <a:endParaRPr lang="en-US"/>
        </a:p>
      </dgm:t>
    </dgm:pt>
    <dgm:pt modelId="{C76106BC-1F48-45E8-A9AB-1A0208AD1410}" type="sibTrans" cxnId="{C571A628-5FA4-4E84-BD98-43C3B82277AF}">
      <dgm:prSet/>
      <dgm:spPr/>
      <dgm:t>
        <a:bodyPr/>
        <a:lstStyle/>
        <a:p>
          <a:endParaRPr lang="en-US"/>
        </a:p>
      </dgm:t>
    </dgm:pt>
    <dgm:pt modelId="{31C02E38-4F81-4ABF-B25E-8ED092B8A91B}">
      <dgm:prSet/>
      <dgm:spPr/>
      <dgm:t>
        <a:bodyPr/>
        <a:lstStyle/>
        <a:p>
          <a:r>
            <a:rPr lang="nl-NL"/>
            <a:t>Full automation – no compromises. No hands touching ACC or Prod</a:t>
          </a:r>
          <a:endParaRPr lang="en-US"/>
        </a:p>
      </dgm:t>
    </dgm:pt>
    <dgm:pt modelId="{CBACB05B-C705-4A1E-A3E1-2B47F4F82D12}" type="parTrans" cxnId="{48FB983F-0A21-4B09-80FE-DF624E6DED26}">
      <dgm:prSet/>
      <dgm:spPr/>
      <dgm:t>
        <a:bodyPr/>
        <a:lstStyle/>
        <a:p>
          <a:endParaRPr lang="en-US"/>
        </a:p>
      </dgm:t>
    </dgm:pt>
    <dgm:pt modelId="{95646E5C-6FA7-4EC9-B500-CE0FB95ECE73}" type="sibTrans" cxnId="{48FB983F-0A21-4B09-80FE-DF624E6DED26}">
      <dgm:prSet/>
      <dgm:spPr/>
      <dgm:t>
        <a:bodyPr/>
        <a:lstStyle/>
        <a:p>
          <a:endParaRPr lang="en-US"/>
        </a:p>
      </dgm:t>
    </dgm:pt>
    <dgm:pt modelId="{665ACBA5-6A12-4721-A04C-D6E1FC639BEB}">
      <dgm:prSet/>
      <dgm:spPr/>
      <dgm:t>
        <a:bodyPr/>
        <a:lstStyle/>
        <a:p>
          <a:r>
            <a:rPr lang="nl-NL"/>
            <a:t>Smoke Testing – validate impact (for real) of any (combination of) changes</a:t>
          </a:r>
          <a:endParaRPr lang="en-US"/>
        </a:p>
      </dgm:t>
    </dgm:pt>
    <dgm:pt modelId="{2E49995C-4756-4C4E-9BB0-BFB9FB0134CF}" type="parTrans" cxnId="{C801FB80-AC25-462D-9CFB-CDE571E65955}">
      <dgm:prSet/>
      <dgm:spPr/>
      <dgm:t>
        <a:bodyPr/>
        <a:lstStyle/>
        <a:p>
          <a:endParaRPr lang="en-US"/>
        </a:p>
      </dgm:t>
    </dgm:pt>
    <dgm:pt modelId="{A6FB78F9-0EC5-470B-9E64-1BE989C97E9F}" type="sibTrans" cxnId="{C801FB80-AC25-462D-9CFB-CDE571E65955}">
      <dgm:prSet/>
      <dgm:spPr/>
      <dgm:t>
        <a:bodyPr/>
        <a:lstStyle/>
        <a:p>
          <a:endParaRPr lang="en-US"/>
        </a:p>
      </dgm:t>
    </dgm:pt>
    <dgm:pt modelId="{70FCC4E7-DD02-4C37-A044-805C38E2D32B}">
      <dgm:prSet/>
      <dgm:spPr/>
      <dgm:t>
        <a:bodyPr/>
        <a:lstStyle/>
        <a:p>
          <a:r>
            <a:rPr lang="nl-NL"/>
            <a:t>Thinking about testing upfront helps improve design</a:t>
          </a:r>
          <a:endParaRPr lang="en-US"/>
        </a:p>
      </dgm:t>
    </dgm:pt>
    <dgm:pt modelId="{33079000-086E-4166-86CC-BE6D37E2912D}" type="parTrans" cxnId="{49AA1D49-3B3D-460A-8029-7294E511B2FD}">
      <dgm:prSet/>
      <dgm:spPr/>
      <dgm:t>
        <a:bodyPr/>
        <a:lstStyle/>
        <a:p>
          <a:endParaRPr lang="en-US"/>
        </a:p>
      </dgm:t>
    </dgm:pt>
    <dgm:pt modelId="{8AFB707F-356F-49C5-A3E9-6B5EC28030CF}" type="sibTrans" cxnId="{49AA1D49-3B3D-460A-8029-7294E511B2FD}">
      <dgm:prSet/>
      <dgm:spPr/>
      <dgm:t>
        <a:bodyPr/>
        <a:lstStyle/>
        <a:p>
          <a:endParaRPr lang="en-US"/>
        </a:p>
      </dgm:t>
    </dgm:pt>
    <dgm:pt modelId="{4BA1D1C3-D39E-405A-885C-137FBB1952EF}">
      <dgm:prSet/>
      <dgm:spPr/>
      <dgm:t>
        <a:bodyPr/>
        <a:lstStyle/>
        <a:p>
          <a:r>
            <a:rPr lang="nl-NL"/>
            <a:t>Do ‘job rotation’- prevent dependencies on ‘the local expert’</a:t>
          </a:r>
          <a:endParaRPr lang="en-US"/>
        </a:p>
      </dgm:t>
    </dgm:pt>
    <dgm:pt modelId="{2DCF9E3A-9689-475C-B7C9-AB5FC54BE49E}" type="parTrans" cxnId="{83562B91-8711-4A8B-B790-138FB26ACFD4}">
      <dgm:prSet/>
      <dgm:spPr/>
      <dgm:t>
        <a:bodyPr/>
        <a:lstStyle/>
        <a:p>
          <a:endParaRPr lang="en-US"/>
        </a:p>
      </dgm:t>
    </dgm:pt>
    <dgm:pt modelId="{A8A8520E-30E2-4AA7-BCF7-BCBB72BD0B51}" type="sibTrans" cxnId="{83562B91-8711-4A8B-B790-138FB26ACFD4}">
      <dgm:prSet/>
      <dgm:spPr/>
      <dgm:t>
        <a:bodyPr/>
        <a:lstStyle/>
        <a:p>
          <a:endParaRPr lang="en-US"/>
        </a:p>
      </dgm:t>
    </dgm:pt>
    <dgm:pt modelId="{F472F982-49FD-4A60-B539-D3E5C5605845}">
      <dgm:prSet/>
      <dgm:spPr/>
      <dgm:t>
        <a:bodyPr/>
        <a:lstStyle/>
        <a:p>
          <a:r>
            <a:rPr lang="nl-NL" dirty="0" err="1"/>
            <a:t>Verify</a:t>
          </a:r>
          <a:r>
            <a:rPr lang="nl-NL" dirty="0"/>
            <a:t> </a:t>
          </a:r>
          <a:r>
            <a:rPr lang="nl-NL" dirty="0" err="1"/>
            <a:t>assumptions</a:t>
          </a:r>
          <a:r>
            <a:rPr lang="nl-NL" dirty="0"/>
            <a:t>, </a:t>
          </a:r>
          <a:r>
            <a:rPr lang="nl-NL" dirty="0" err="1"/>
            <a:t>such</a:t>
          </a:r>
          <a:r>
            <a:rPr lang="nl-NL" dirty="0"/>
            <a:t> as “</a:t>
          </a:r>
          <a:r>
            <a:rPr lang="nl-NL" dirty="0" err="1"/>
            <a:t>That</a:t>
          </a:r>
          <a:r>
            <a:rPr lang="nl-NL" dirty="0"/>
            <a:t> </a:t>
          </a:r>
          <a:r>
            <a:rPr lang="nl-NL" i="1" dirty="0" err="1"/>
            <a:t>should</a:t>
          </a:r>
          <a:r>
            <a:rPr lang="nl-NL" dirty="0"/>
            <a:t> </a:t>
          </a:r>
          <a:r>
            <a:rPr lang="nl-NL" dirty="0" err="1"/>
            <a:t>work</a:t>
          </a:r>
          <a:r>
            <a:rPr lang="nl-NL" dirty="0"/>
            <a:t>” </a:t>
          </a:r>
          <a:r>
            <a:rPr lang="nl-NL" dirty="0" err="1"/>
            <a:t>and</a:t>
          </a:r>
          <a:r>
            <a:rPr lang="nl-NL" dirty="0"/>
            <a:t> “</a:t>
          </a:r>
          <a:r>
            <a:rPr lang="nl-NL" dirty="0" err="1"/>
            <a:t>That</a:t>
          </a:r>
          <a:r>
            <a:rPr lang="nl-NL" dirty="0"/>
            <a:t> </a:t>
          </a:r>
          <a:r>
            <a:rPr lang="nl-NL" dirty="0" err="1"/>
            <a:t>will</a:t>
          </a:r>
          <a:r>
            <a:rPr lang="nl-NL" dirty="0"/>
            <a:t> </a:t>
          </a:r>
          <a:r>
            <a:rPr lang="nl-NL" dirty="0" err="1"/>
            <a:t>not</a:t>
          </a:r>
          <a:r>
            <a:rPr lang="nl-NL" dirty="0"/>
            <a:t> have </a:t>
          </a:r>
          <a:r>
            <a:rPr lang="nl-NL" dirty="0" err="1"/>
            <a:t>any</a:t>
          </a:r>
          <a:r>
            <a:rPr lang="nl-NL" dirty="0"/>
            <a:t> impact”</a:t>
          </a:r>
          <a:endParaRPr lang="en-US" dirty="0"/>
        </a:p>
      </dgm:t>
    </dgm:pt>
    <dgm:pt modelId="{328C88C2-0B51-43EC-A4D1-C96158C6A1D5}" type="parTrans" cxnId="{5359F048-417B-49C5-A918-40F002CAA197}">
      <dgm:prSet/>
      <dgm:spPr/>
      <dgm:t>
        <a:bodyPr/>
        <a:lstStyle/>
        <a:p>
          <a:endParaRPr lang="en-US"/>
        </a:p>
      </dgm:t>
    </dgm:pt>
    <dgm:pt modelId="{9FBCFB00-616A-46EE-8116-0A3BA924C538}" type="sibTrans" cxnId="{5359F048-417B-49C5-A918-40F002CAA197}">
      <dgm:prSet/>
      <dgm:spPr/>
      <dgm:t>
        <a:bodyPr/>
        <a:lstStyle/>
        <a:p>
          <a:endParaRPr lang="en-US"/>
        </a:p>
      </dgm:t>
    </dgm:pt>
    <dgm:pt modelId="{77994CA7-B457-4F51-8428-550A03F7BBD3}">
      <dgm:prSet/>
      <dgm:spPr/>
      <dgm:t>
        <a:bodyPr/>
        <a:lstStyle/>
        <a:p>
          <a:r>
            <a:rPr lang="nl-NL"/>
            <a:t>Explore Azure services – for features and limits (and cost calculation)</a:t>
          </a:r>
          <a:endParaRPr lang="en-US"/>
        </a:p>
      </dgm:t>
    </dgm:pt>
    <dgm:pt modelId="{F7DC0A34-3BD2-45BF-9F19-DE75BB9CDBC6}" type="parTrans" cxnId="{7BF974B6-0A8D-4FE6-B2AE-7D9C58AF5F0A}">
      <dgm:prSet/>
      <dgm:spPr/>
      <dgm:t>
        <a:bodyPr/>
        <a:lstStyle/>
        <a:p>
          <a:endParaRPr lang="en-US"/>
        </a:p>
      </dgm:t>
    </dgm:pt>
    <dgm:pt modelId="{1366B018-C4EF-40A9-A95F-4B6FED8D0CE6}" type="sibTrans" cxnId="{7BF974B6-0A8D-4FE6-B2AE-7D9C58AF5F0A}">
      <dgm:prSet/>
      <dgm:spPr/>
      <dgm:t>
        <a:bodyPr/>
        <a:lstStyle/>
        <a:p>
          <a:endParaRPr lang="en-US"/>
        </a:p>
      </dgm:t>
    </dgm:pt>
    <dgm:pt modelId="{ED71F5F7-24D0-4167-B6F4-8A8E698E1A59}">
      <dgm:prSet/>
      <dgm:spPr/>
      <dgm:t>
        <a:bodyPr/>
        <a:lstStyle/>
        <a:p>
          <a:r>
            <a:rPr lang="nl-NL"/>
            <a:t>Leveraging Azure requires substantial Cloud Infrastructure skills</a:t>
          </a:r>
          <a:endParaRPr lang="en-US"/>
        </a:p>
      </dgm:t>
    </dgm:pt>
    <dgm:pt modelId="{8D30A311-C62D-41E4-8B1A-E66151E5ACAA}" type="parTrans" cxnId="{353B00B4-2E0C-4C83-971B-D6325D07AD58}">
      <dgm:prSet/>
      <dgm:spPr/>
      <dgm:t>
        <a:bodyPr/>
        <a:lstStyle/>
        <a:p>
          <a:endParaRPr lang="en-US"/>
        </a:p>
      </dgm:t>
    </dgm:pt>
    <dgm:pt modelId="{0B755702-BB89-4DEB-81A6-ECE4960BB21B}" type="sibTrans" cxnId="{353B00B4-2E0C-4C83-971B-D6325D07AD58}">
      <dgm:prSet/>
      <dgm:spPr/>
      <dgm:t>
        <a:bodyPr/>
        <a:lstStyle/>
        <a:p>
          <a:endParaRPr lang="en-US"/>
        </a:p>
      </dgm:t>
    </dgm:pt>
    <dgm:pt modelId="{966A78C0-92A9-4284-AEA2-52C451FF6813}" type="pres">
      <dgm:prSet presAssocID="{546FAA35-1CCC-45F5-9193-CDBFB161A3D3}" presName="diagram" presStyleCnt="0">
        <dgm:presLayoutVars>
          <dgm:dir/>
          <dgm:resizeHandles val="exact"/>
        </dgm:presLayoutVars>
      </dgm:prSet>
      <dgm:spPr/>
    </dgm:pt>
    <dgm:pt modelId="{603E31FE-82B1-4555-BFDC-36F474734685}" type="pres">
      <dgm:prSet presAssocID="{A6CEF7E0-9C74-459E-A886-187314CE4561}" presName="node" presStyleLbl="node1" presStyleIdx="0" presStyleCnt="10">
        <dgm:presLayoutVars>
          <dgm:bulletEnabled val="1"/>
        </dgm:presLayoutVars>
      </dgm:prSet>
      <dgm:spPr/>
    </dgm:pt>
    <dgm:pt modelId="{3226D8CF-BF0C-4925-A7FF-2148C87C3098}" type="pres">
      <dgm:prSet presAssocID="{95DA4999-7211-4FFD-8257-776F65214689}" presName="sibTrans" presStyleCnt="0"/>
      <dgm:spPr/>
    </dgm:pt>
    <dgm:pt modelId="{625C65F7-0E87-4F5F-A821-E999DBB1B3C8}" type="pres">
      <dgm:prSet presAssocID="{409279D1-654B-4076-966B-70D28BE3B2CB}" presName="node" presStyleLbl="node1" presStyleIdx="1" presStyleCnt="10">
        <dgm:presLayoutVars>
          <dgm:bulletEnabled val="1"/>
        </dgm:presLayoutVars>
      </dgm:prSet>
      <dgm:spPr/>
    </dgm:pt>
    <dgm:pt modelId="{3D826E92-757B-4311-BC8E-F328465653F9}" type="pres">
      <dgm:prSet presAssocID="{C6C84C7E-82C0-4D59-BEC4-18DDC31C678A}" presName="sibTrans" presStyleCnt="0"/>
      <dgm:spPr/>
    </dgm:pt>
    <dgm:pt modelId="{525DDFA4-EBFC-4B13-9422-6CB18D5865EE}" type="pres">
      <dgm:prSet presAssocID="{3DEEE36B-6267-412C-B39A-DAC4ED639798}" presName="node" presStyleLbl="node1" presStyleIdx="2" presStyleCnt="10">
        <dgm:presLayoutVars>
          <dgm:bulletEnabled val="1"/>
        </dgm:presLayoutVars>
      </dgm:prSet>
      <dgm:spPr/>
    </dgm:pt>
    <dgm:pt modelId="{2B9CEC78-A695-45DA-A99E-F5A768CADD76}" type="pres">
      <dgm:prSet presAssocID="{C76106BC-1F48-45E8-A9AB-1A0208AD1410}" presName="sibTrans" presStyleCnt="0"/>
      <dgm:spPr/>
    </dgm:pt>
    <dgm:pt modelId="{79ABC1AE-ECD1-441A-B0CA-FE17BC9757D4}" type="pres">
      <dgm:prSet presAssocID="{31C02E38-4F81-4ABF-B25E-8ED092B8A91B}" presName="node" presStyleLbl="node1" presStyleIdx="3" presStyleCnt="10" custLinFactY="100000" custLinFactNeighborX="141" custLinFactNeighborY="133722">
        <dgm:presLayoutVars>
          <dgm:bulletEnabled val="1"/>
        </dgm:presLayoutVars>
      </dgm:prSet>
      <dgm:spPr/>
    </dgm:pt>
    <dgm:pt modelId="{07E46C25-E367-413A-BD75-65CD648489D3}" type="pres">
      <dgm:prSet presAssocID="{95646E5C-6FA7-4EC9-B500-CE0FB95ECE73}" presName="sibTrans" presStyleCnt="0"/>
      <dgm:spPr/>
    </dgm:pt>
    <dgm:pt modelId="{052EBCD5-B59A-4EA1-8AC7-31E72769B8AD}" type="pres">
      <dgm:prSet presAssocID="{665ACBA5-6A12-4721-A04C-D6E1FC639BEB}" presName="node" presStyleLbl="node1" presStyleIdx="4" presStyleCnt="10">
        <dgm:presLayoutVars>
          <dgm:bulletEnabled val="1"/>
        </dgm:presLayoutVars>
      </dgm:prSet>
      <dgm:spPr/>
    </dgm:pt>
    <dgm:pt modelId="{3E8AB28B-018A-4024-A4A8-165B3C81DB47}" type="pres">
      <dgm:prSet presAssocID="{A6FB78F9-0EC5-470B-9E64-1BE989C97E9F}" presName="sibTrans" presStyleCnt="0"/>
      <dgm:spPr/>
    </dgm:pt>
    <dgm:pt modelId="{149CCD5F-DD7B-4804-93E5-59ADD877DE7C}" type="pres">
      <dgm:prSet presAssocID="{70FCC4E7-DD02-4C37-A044-805C38E2D32B}" presName="node" presStyleLbl="node1" presStyleIdx="5" presStyleCnt="10">
        <dgm:presLayoutVars>
          <dgm:bulletEnabled val="1"/>
        </dgm:presLayoutVars>
      </dgm:prSet>
      <dgm:spPr/>
    </dgm:pt>
    <dgm:pt modelId="{831B3F20-D472-42D7-9F3B-E8A692AEC1E7}" type="pres">
      <dgm:prSet presAssocID="{8AFB707F-356F-49C5-A3E9-6B5EC28030CF}" presName="sibTrans" presStyleCnt="0"/>
      <dgm:spPr/>
    </dgm:pt>
    <dgm:pt modelId="{90421043-D441-45A0-999F-B9EE425D5803}" type="pres">
      <dgm:prSet presAssocID="{4BA1D1C3-D39E-405A-885C-137FBB1952EF}" presName="node" presStyleLbl="node1" presStyleIdx="6" presStyleCnt="10">
        <dgm:presLayoutVars>
          <dgm:bulletEnabled val="1"/>
        </dgm:presLayoutVars>
      </dgm:prSet>
      <dgm:spPr/>
    </dgm:pt>
    <dgm:pt modelId="{C891720F-F9A0-4099-81E2-20EEF2ACCB82}" type="pres">
      <dgm:prSet presAssocID="{A8A8520E-30E2-4AA7-BCF7-BCBB72BD0B51}" presName="sibTrans" presStyleCnt="0"/>
      <dgm:spPr/>
    </dgm:pt>
    <dgm:pt modelId="{07C75581-AFE2-4AB0-85C7-F81D80243CE6}" type="pres">
      <dgm:prSet presAssocID="{F472F982-49FD-4A60-B539-D3E5C5605845}" presName="node" presStyleLbl="node1" presStyleIdx="7" presStyleCnt="10">
        <dgm:presLayoutVars>
          <dgm:bulletEnabled val="1"/>
        </dgm:presLayoutVars>
      </dgm:prSet>
      <dgm:spPr/>
    </dgm:pt>
    <dgm:pt modelId="{1E9B91C6-A887-4006-A6DA-F13E020E53E0}" type="pres">
      <dgm:prSet presAssocID="{9FBCFB00-616A-46EE-8116-0A3BA924C538}" presName="sibTrans" presStyleCnt="0"/>
      <dgm:spPr/>
    </dgm:pt>
    <dgm:pt modelId="{3F843F3E-84C8-48FB-9199-B73A2F1E89AB}" type="pres">
      <dgm:prSet presAssocID="{77994CA7-B457-4F51-8428-550A03F7BBD3}" presName="node" presStyleLbl="node1" presStyleIdx="8" presStyleCnt="10">
        <dgm:presLayoutVars>
          <dgm:bulletEnabled val="1"/>
        </dgm:presLayoutVars>
      </dgm:prSet>
      <dgm:spPr/>
    </dgm:pt>
    <dgm:pt modelId="{D995ED25-326C-4247-8DCC-B1E9BA799CD3}" type="pres">
      <dgm:prSet presAssocID="{1366B018-C4EF-40A9-A95F-4B6FED8D0CE6}" presName="sibTrans" presStyleCnt="0"/>
      <dgm:spPr/>
    </dgm:pt>
    <dgm:pt modelId="{FE513389-5D0A-43EB-8A87-5A9B89E6154F}" type="pres">
      <dgm:prSet presAssocID="{ED71F5F7-24D0-4167-B6F4-8A8E698E1A59}" presName="node" presStyleLbl="node1" presStyleIdx="9" presStyleCnt="10">
        <dgm:presLayoutVars>
          <dgm:bulletEnabled val="1"/>
        </dgm:presLayoutVars>
      </dgm:prSet>
      <dgm:spPr/>
    </dgm:pt>
  </dgm:ptLst>
  <dgm:cxnLst>
    <dgm:cxn modelId="{8B39E712-9AEC-43A2-BDF4-57BD347BF493}" srcId="{546FAA35-1CCC-45F5-9193-CDBFB161A3D3}" destId="{409279D1-654B-4076-966B-70D28BE3B2CB}" srcOrd="1" destOrd="0" parTransId="{1B06355F-E798-4CC7-83CB-0991BD013484}" sibTransId="{C6C84C7E-82C0-4D59-BEC4-18DDC31C678A}"/>
    <dgm:cxn modelId="{6AF08A18-F326-4C58-878B-56DC7DE4A5D6}" type="presOf" srcId="{3DEEE36B-6267-412C-B39A-DAC4ED639798}" destId="{525DDFA4-EBFC-4B13-9422-6CB18D5865EE}" srcOrd="0" destOrd="0" presId="urn:microsoft.com/office/officeart/2005/8/layout/default"/>
    <dgm:cxn modelId="{C571A628-5FA4-4E84-BD98-43C3B82277AF}" srcId="{546FAA35-1CCC-45F5-9193-CDBFB161A3D3}" destId="{3DEEE36B-6267-412C-B39A-DAC4ED639798}" srcOrd="2" destOrd="0" parTransId="{2DBD3789-642D-425E-BD31-E157519C94FE}" sibTransId="{C76106BC-1F48-45E8-A9AB-1A0208AD1410}"/>
    <dgm:cxn modelId="{B2A0B33A-0B1D-4430-9A4C-6CD846C18C60}" type="presOf" srcId="{ED71F5F7-24D0-4167-B6F4-8A8E698E1A59}" destId="{FE513389-5D0A-43EB-8A87-5A9B89E6154F}" srcOrd="0" destOrd="0" presId="urn:microsoft.com/office/officeart/2005/8/layout/default"/>
    <dgm:cxn modelId="{48FB983F-0A21-4B09-80FE-DF624E6DED26}" srcId="{546FAA35-1CCC-45F5-9193-CDBFB161A3D3}" destId="{31C02E38-4F81-4ABF-B25E-8ED092B8A91B}" srcOrd="3" destOrd="0" parTransId="{CBACB05B-C705-4A1E-A3E1-2B47F4F82D12}" sibTransId="{95646E5C-6FA7-4EC9-B500-CE0FB95ECE73}"/>
    <dgm:cxn modelId="{081A7840-0EBB-464C-BEF8-C9CC132C8756}" type="presOf" srcId="{F472F982-49FD-4A60-B539-D3E5C5605845}" destId="{07C75581-AFE2-4AB0-85C7-F81D80243CE6}" srcOrd="0" destOrd="0" presId="urn:microsoft.com/office/officeart/2005/8/layout/default"/>
    <dgm:cxn modelId="{4414665B-7D43-4FC4-86C3-0528669FF9A4}" srcId="{A6CEF7E0-9C74-459E-A886-187314CE4561}" destId="{6E6DF592-3E22-406D-AFDA-9AC517521CE3}" srcOrd="0" destOrd="0" parTransId="{F1EA2AFC-E37D-402C-A155-838EA691BFA1}" sibTransId="{86CF1DF0-B74D-4516-B30C-0910AD415679}"/>
    <dgm:cxn modelId="{E238885C-28A9-4B0E-9D0F-D01B679CB55C}" type="presOf" srcId="{665ACBA5-6A12-4721-A04C-D6E1FC639BEB}" destId="{052EBCD5-B59A-4EA1-8AC7-31E72769B8AD}" srcOrd="0" destOrd="0" presId="urn:microsoft.com/office/officeart/2005/8/layout/default"/>
    <dgm:cxn modelId="{D102AD5C-400D-45DB-B872-65D3DC97A4ED}" type="presOf" srcId="{70FCC4E7-DD02-4C37-A044-805C38E2D32B}" destId="{149CCD5F-DD7B-4804-93E5-59ADD877DE7C}" srcOrd="0" destOrd="0" presId="urn:microsoft.com/office/officeart/2005/8/layout/default"/>
    <dgm:cxn modelId="{5359F048-417B-49C5-A918-40F002CAA197}" srcId="{546FAA35-1CCC-45F5-9193-CDBFB161A3D3}" destId="{F472F982-49FD-4A60-B539-D3E5C5605845}" srcOrd="7" destOrd="0" parTransId="{328C88C2-0B51-43EC-A4D1-C96158C6A1D5}" sibTransId="{9FBCFB00-616A-46EE-8116-0A3BA924C538}"/>
    <dgm:cxn modelId="{49AA1D49-3B3D-460A-8029-7294E511B2FD}" srcId="{546FAA35-1CCC-45F5-9193-CDBFB161A3D3}" destId="{70FCC4E7-DD02-4C37-A044-805C38E2D32B}" srcOrd="5" destOrd="0" parTransId="{33079000-086E-4166-86CC-BE6D37E2912D}" sibTransId="{8AFB707F-356F-49C5-A3E9-6B5EC28030CF}"/>
    <dgm:cxn modelId="{C801FB80-AC25-462D-9CFB-CDE571E65955}" srcId="{546FAA35-1CCC-45F5-9193-CDBFB161A3D3}" destId="{665ACBA5-6A12-4721-A04C-D6E1FC639BEB}" srcOrd="4" destOrd="0" parTransId="{2E49995C-4756-4C4E-9BB0-BFB9FB0134CF}" sibTransId="{A6FB78F9-0EC5-470B-9E64-1BE989C97E9F}"/>
    <dgm:cxn modelId="{83562B91-8711-4A8B-B790-138FB26ACFD4}" srcId="{546FAA35-1CCC-45F5-9193-CDBFB161A3D3}" destId="{4BA1D1C3-D39E-405A-885C-137FBB1952EF}" srcOrd="6" destOrd="0" parTransId="{2DCF9E3A-9689-475C-B7C9-AB5FC54BE49E}" sibTransId="{A8A8520E-30E2-4AA7-BCF7-BCBB72BD0B51}"/>
    <dgm:cxn modelId="{23A071A1-182D-4F3D-90E4-37AD11292C95}" type="presOf" srcId="{31C02E38-4F81-4ABF-B25E-8ED092B8A91B}" destId="{79ABC1AE-ECD1-441A-B0CA-FE17BC9757D4}" srcOrd="0" destOrd="0" presId="urn:microsoft.com/office/officeart/2005/8/layout/default"/>
    <dgm:cxn modelId="{AD0189A2-B1E7-4542-9C99-AE73FD40C96F}" type="presOf" srcId="{4BA1D1C3-D39E-405A-885C-137FBB1952EF}" destId="{90421043-D441-45A0-999F-B9EE425D5803}" srcOrd="0" destOrd="0" presId="urn:microsoft.com/office/officeart/2005/8/layout/default"/>
    <dgm:cxn modelId="{DE0C2CAB-E984-47B4-8A41-09B74C287694}" srcId="{546FAA35-1CCC-45F5-9193-CDBFB161A3D3}" destId="{A6CEF7E0-9C74-459E-A886-187314CE4561}" srcOrd="0" destOrd="0" parTransId="{0BCCFE21-7574-4AF9-9359-E3E41756827B}" sibTransId="{95DA4999-7211-4FFD-8257-776F65214689}"/>
    <dgm:cxn modelId="{CA7392B1-4465-4F3A-9842-ED4D9F72CC03}" type="presOf" srcId="{A6CEF7E0-9C74-459E-A886-187314CE4561}" destId="{603E31FE-82B1-4555-BFDC-36F474734685}" srcOrd="0" destOrd="0" presId="urn:microsoft.com/office/officeart/2005/8/layout/default"/>
    <dgm:cxn modelId="{353B00B4-2E0C-4C83-971B-D6325D07AD58}" srcId="{546FAA35-1CCC-45F5-9193-CDBFB161A3D3}" destId="{ED71F5F7-24D0-4167-B6F4-8A8E698E1A59}" srcOrd="9" destOrd="0" parTransId="{8D30A311-C62D-41E4-8B1A-E66151E5ACAA}" sibTransId="{0B755702-BB89-4DEB-81A6-ECE4960BB21B}"/>
    <dgm:cxn modelId="{7BF974B6-0A8D-4FE6-B2AE-7D9C58AF5F0A}" srcId="{546FAA35-1CCC-45F5-9193-CDBFB161A3D3}" destId="{77994CA7-B457-4F51-8428-550A03F7BBD3}" srcOrd="8" destOrd="0" parTransId="{F7DC0A34-3BD2-45BF-9F19-DE75BB9CDBC6}" sibTransId="{1366B018-C4EF-40A9-A95F-4B6FED8D0CE6}"/>
    <dgm:cxn modelId="{9E6F8EBC-2F6E-46DF-993A-FB08BE565CE4}" type="presOf" srcId="{6E6DF592-3E22-406D-AFDA-9AC517521CE3}" destId="{603E31FE-82B1-4555-BFDC-36F474734685}" srcOrd="0" destOrd="1" presId="urn:microsoft.com/office/officeart/2005/8/layout/default"/>
    <dgm:cxn modelId="{48A5BEEC-9208-4419-9E1A-2BA3CE2F9D9D}" type="presOf" srcId="{546FAA35-1CCC-45F5-9193-CDBFB161A3D3}" destId="{966A78C0-92A9-4284-AEA2-52C451FF6813}" srcOrd="0" destOrd="0" presId="urn:microsoft.com/office/officeart/2005/8/layout/default"/>
    <dgm:cxn modelId="{FB2434ED-B054-4BD6-80BE-DD41219A41D0}" type="presOf" srcId="{409279D1-654B-4076-966B-70D28BE3B2CB}" destId="{625C65F7-0E87-4F5F-A821-E999DBB1B3C8}" srcOrd="0" destOrd="0" presId="urn:microsoft.com/office/officeart/2005/8/layout/default"/>
    <dgm:cxn modelId="{068B13EE-0C3A-423E-856A-4828F867AB2D}" type="presOf" srcId="{77994CA7-B457-4F51-8428-550A03F7BBD3}" destId="{3F843F3E-84C8-48FB-9199-B73A2F1E89AB}" srcOrd="0" destOrd="0" presId="urn:microsoft.com/office/officeart/2005/8/layout/default"/>
    <dgm:cxn modelId="{7B572CE6-A519-4914-8B8C-5602BFC2F7F4}" type="presParOf" srcId="{966A78C0-92A9-4284-AEA2-52C451FF6813}" destId="{603E31FE-82B1-4555-BFDC-36F474734685}" srcOrd="0" destOrd="0" presId="urn:microsoft.com/office/officeart/2005/8/layout/default"/>
    <dgm:cxn modelId="{C893F2F8-4B6A-4544-B909-D02E4DD1DC6A}" type="presParOf" srcId="{966A78C0-92A9-4284-AEA2-52C451FF6813}" destId="{3226D8CF-BF0C-4925-A7FF-2148C87C3098}" srcOrd="1" destOrd="0" presId="urn:microsoft.com/office/officeart/2005/8/layout/default"/>
    <dgm:cxn modelId="{120B5F9D-1B84-42AE-AFC6-52A19611BE64}" type="presParOf" srcId="{966A78C0-92A9-4284-AEA2-52C451FF6813}" destId="{625C65F7-0E87-4F5F-A821-E999DBB1B3C8}" srcOrd="2" destOrd="0" presId="urn:microsoft.com/office/officeart/2005/8/layout/default"/>
    <dgm:cxn modelId="{38BDF2E2-A126-4969-A990-D1F34BD3E6B5}" type="presParOf" srcId="{966A78C0-92A9-4284-AEA2-52C451FF6813}" destId="{3D826E92-757B-4311-BC8E-F328465653F9}" srcOrd="3" destOrd="0" presId="urn:microsoft.com/office/officeart/2005/8/layout/default"/>
    <dgm:cxn modelId="{5AB5EB66-BC6F-4A1C-9589-E67AED91EA65}" type="presParOf" srcId="{966A78C0-92A9-4284-AEA2-52C451FF6813}" destId="{525DDFA4-EBFC-4B13-9422-6CB18D5865EE}" srcOrd="4" destOrd="0" presId="urn:microsoft.com/office/officeart/2005/8/layout/default"/>
    <dgm:cxn modelId="{8F69273E-0E0F-4BA9-84B4-5C6DE3A6DFB2}" type="presParOf" srcId="{966A78C0-92A9-4284-AEA2-52C451FF6813}" destId="{2B9CEC78-A695-45DA-A99E-F5A768CADD76}" srcOrd="5" destOrd="0" presId="urn:microsoft.com/office/officeart/2005/8/layout/default"/>
    <dgm:cxn modelId="{CE1CEC4B-3858-4153-A4D8-0D65188EED17}" type="presParOf" srcId="{966A78C0-92A9-4284-AEA2-52C451FF6813}" destId="{79ABC1AE-ECD1-441A-B0CA-FE17BC9757D4}" srcOrd="6" destOrd="0" presId="urn:microsoft.com/office/officeart/2005/8/layout/default"/>
    <dgm:cxn modelId="{61A2FC30-9B7B-4EB4-8CAC-D2A6BF31B454}" type="presParOf" srcId="{966A78C0-92A9-4284-AEA2-52C451FF6813}" destId="{07E46C25-E367-413A-BD75-65CD648489D3}" srcOrd="7" destOrd="0" presId="urn:microsoft.com/office/officeart/2005/8/layout/default"/>
    <dgm:cxn modelId="{7047F4E6-AC05-4B93-82C3-4FE9833D6924}" type="presParOf" srcId="{966A78C0-92A9-4284-AEA2-52C451FF6813}" destId="{052EBCD5-B59A-4EA1-8AC7-31E72769B8AD}" srcOrd="8" destOrd="0" presId="urn:microsoft.com/office/officeart/2005/8/layout/default"/>
    <dgm:cxn modelId="{C16FE3E2-C140-4B73-AAEB-74BAF27EABC5}" type="presParOf" srcId="{966A78C0-92A9-4284-AEA2-52C451FF6813}" destId="{3E8AB28B-018A-4024-A4A8-165B3C81DB47}" srcOrd="9" destOrd="0" presId="urn:microsoft.com/office/officeart/2005/8/layout/default"/>
    <dgm:cxn modelId="{298A8DA2-2559-49B1-9DF6-BD2FF071B0CF}" type="presParOf" srcId="{966A78C0-92A9-4284-AEA2-52C451FF6813}" destId="{149CCD5F-DD7B-4804-93E5-59ADD877DE7C}" srcOrd="10" destOrd="0" presId="urn:microsoft.com/office/officeart/2005/8/layout/default"/>
    <dgm:cxn modelId="{0B959417-C228-4401-936F-5873297EAA74}" type="presParOf" srcId="{966A78C0-92A9-4284-AEA2-52C451FF6813}" destId="{831B3F20-D472-42D7-9F3B-E8A692AEC1E7}" srcOrd="11" destOrd="0" presId="urn:microsoft.com/office/officeart/2005/8/layout/default"/>
    <dgm:cxn modelId="{EC97AFB4-027E-4EE1-BEF0-8F752B3E8957}" type="presParOf" srcId="{966A78C0-92A9-4284-AEA2-52C451FF6813}" destId="{90421043-D441-45A0-999F-B9EE425D5803}" srcOrd="12" destOrd="0" presId="urn:microsoft.com/office/officeart/2005/8/layout/default"/>
    <dgm:cxn modelId="{14221720-6BFF-47D8-9CC0-92366296AEAB}" type="presParOf" srcId="{966A78C0-92A9-4284-AEA2-52C451FF6813}" destId="{C891720F-F9A0-4099-81E2-20EEF2ACCB82}" srcOrd="13" destOrd="0" presId="urn:microsoft.com/office/officeart/2005/8/layout/default"/>
    <dgm:cxn modelId="{E98802F5-7A81-407A-8712-5C966A5A894C}" type="presParOf" srcId="{966A78C0-92A9-4284-AEA2-52C451FF6813}" destId="{07C75581-AFE2-4AB0-85C7-F81D80243CE6}" srcOrd="14" destOrd="0" presId="urn:microsoft.com/office/officeart/2005/8/layout/default"/>
    <dgm:cxn modelId="{49320679-CE72-4150-B636-D0F94C3EFCBA}" type="presParOf" srcId="{966A78C0-92A9-4284-AEA2-52C451FF6813}" destId="{1E9B91C6-A887-4006-A6DA-F13E020E53E0}" srcOrd="15" destOrd="0" presId="urn:microsoft.com/office/officeart/2005/8/layout/default"/>
    <dgm:cxn modelId="{97445BBB-64EC-444E-9023-20B62654AB65}" type="presParOf" srcId="{966A78C0-92A9-4284-AEA2-52C451FF6813}" destId="{3F843F3E-84C8-48FB-9199-B73A2F1E89AB}" srcOrd="16" destOrd="0" presId="urn:microsoft.com/office/officeart/2005/8/layout/default"/>
    <dgm:cxn modelId="{61C7B272-145B-4A46-9F7B-0E0C5B7CC75A}" type="presParOf" srcId="{966A78C0-92A9-4284-AEA2-52C451FF6813}" destId="{D995ED25-326C-4247-8DCC-B1E9BA799CD3}" srcOrd="17" destOrd="0" presId="urn:microsoft.com/office/officeart/2005/8/layout/default"/>
    <dgm:cxn modelId="{A03A192A-13E8-4F6D-90C1-B409DC3C81A5}" type="presParOf" srcId="{966A78C0-92A9-4284-AEA2-52C451FF6813}" destId="{FE513389-5D0A-43EB-8A87-5A9B89E6154F}" srcOrd="1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0C6D95-7F85-495E-BBA1-1B32D20A5574}">
      <dsp:nvSpPr>
        <dsp:cNvPr id="0" name=""/>
        <dsp:cNvSpPr/>
      </dsp:nvSpPr>
      <dsp:spPr>
        <a:xfrm>
          <a:off x="7916" y="486346"/>
          <a:ext cx="336367" cy="33636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168A2F8B-7EFB-4521-B93C-7FECF7712B54}">
      <dsp:nvSpPr>
        <dsp:cNvPr id="0" name=""/>
        <dsp:cNvSpPr/>
      </dsp:nvSpPr>
      <dsp:spPr>
        <a:xfrm>
          <a:off x="7916" y="943420"/>
          <a:ext cx="961049" cy="11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nl-NL" sz="1400" kern="1200"/>
            <a:t>Residual product in industry</a:t>
          </a:r>
          <a:endParaRPr lang="en-US" sz="1400" kern="1200"/>
        </a:p>
      </dsp:txBody>
      <dsp:txXfrm>
        <a:off x="7916" y="943420"/>
        <a:ext cx="961049" cy="1184296"/>
      </dsp:txXfrm>
    </dsp:sp>
    <dsp:sp modelId="{B90B8D77-C6BD-4D2B-8ACE-0A11B3D1A37B}">
      <dsp:nvSpPr>
        <dsp:cNvPr id="0" name=""/>
        <dsp:cNvSpPr/>
      </dsp:nvSpPr>
      <dsp:spPr>
        <a:xfrm>
          <a:off x="7916" y="2183860"/>
          <a:ext cx="961049" cy="1109631"/>
        </a:xfrm>
        <a:prstGeom prst="rect">
          <a:avLst/>
        </a:prstGeom>
        <a:noFill/>
        <a:ln>
          <a:noFill/>
        </a:ln>
        <a:effectLst/>
      </dsp:spPr>
      <dsp:style>
        <a:lnRef idx="0">
          <a:scrgbClr r="0" g="0" b="0"/>
        </a:lnRef>
        <a:fillRef idx="0">
          <a:scrgbClr r="0" g="0" b="0"/>
        </a:fillRef>
        <a:effectRef idx="0">
          <a:scrgbClr r="0" g="0" b="0"/>
        </a:effectRef>
        <a:fontRef idx="minor"/>
      </dsp:style>
    </dsp:sp>
    <dsp:sp modelId="{C35B6378-8CA9-4E0A-B916-A791A7783B32}">
      <dsp:nvSpPr>
        <dsp:cNvPr id="0" name=""/>
        <dsp:cNvSpPr/>
      </dsp:nvSpPr>
      <dsp:spPr>
        <a:xfrm>
          <a:off x="1137149" y="486346"/>
          <a:ext cx="336367" cy="336367"/>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68A1EC5-0E7D-41D2-B823-162739BB9261}">
      <dsp:nvSpPr>
        <dsp:cNvPr id="0" name=""/>
        <dsp:cNvSpPr/>
      </dsp:nvSpPr>
      <dsp:spPr>
        <a:xfrm>
          <a:off x="1137149" y="943420"/>
          <a:ext cx="961049" cy="11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nl-NL" sz="1400" kern="1200" dirty="0"/>
            <a:t>Central, </a:t>
          </a:r>
          <a:r>
            <a:rPr lang="nl-NL" sz="1400" kern="1200" dirty="0" err="1"/>
            <a:t>efficient</a:t>
          </a:r>
          <a:r>
            <a:rPr lang="nl-NL" sz="1400" kern="1200" dirty="0"/>
            <a:t>, </a:t>
          </a:r>
          <a:r>
            <a:rPr lang="nl-NL" sz="1400" i="1" kern="1200" dirty="0">
              <a:solidFill>
                <a:schemeClr val="accent4">
                  <a:lumMod val="75000"/>
                </a:schemeClr>
              </a:solidFill>
            </a:rPr>
            <a:t>green</a:t>
          </a:r>
          <a:r>
            <a:rPr lang="nl-NL" sz="1400" kern="1200" dirty="0"/>
            <a:t> </a:t>
          </a:r>
          <a:r>
            <a:rPr lang="nl-NL" sz="1400" kern="1200" dirty="0" err="1"/>
            <a:t>production</a:t>
          </a:r>
          <a:endParaRPr lang="en-US" sz="1400" kern="1200" dirty="0"/>
        </a:p>
      </dsp:txBody>
      <dsp:txXfrm>
        <a:off x="1137149" y="943420"/>
        <a:ext cx="961049" cy="1184296"/>
      </dsp:txXfrm>
    </dsp:sp>
    <dsp:sp modelId="{ED68DAC1-0BAC-402C-B25F-1D0D249BE975}">
      <dsp:nvSpPr>
        <dsp:cNvPr id="0" name=""/>
        <dsp:cNvSpPr/>
      </dsp:nvSpPr>
      <dsp:spPr>
        <a:xfrm>
          <a:off x="1137149" y="2183860"/>
          <a:ext cx="961049" cy="1109631"/>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pPr>
          <a:r>
            <a:rPr lang="nl-NL" sz="1400" kern="1200" dirty="0"/>
            <a:t>Easy </a:t>
          </a:r>
          <a:r>
            <a:rPr lang="nl-NL" sz="1400" kern="1200" dirty="0" err="1"/>
            <a:t>production</a:t>
          </a:r>
          <a:r>
            <a:rPr lang="nl-NL" sz="1400" kern="1200" dirty="0"/>
            <a:t> </a:t>
          </a:r>
          <a:r>
            <a:rPr lang="nl-NL" sz="1400" kern="1200" dirty="0" err="1"/>
            <a:t>from</a:t>
          </a:r>
          <a:r>
            <a:rPr lang="nl-NL" sz="1400" kern="1200" dirty="0"/>
            <a:t> </a:t>
          </a:r>
          <a:r>
            <a:rPr lang="nl-NL" sz="1400" kern="1200" dirty="0" err="1"/>
            <a:t>many</a:t>
          </a:r>
          <a:r>
            <a:rPr lang="nl-NL" sz="1400" kern="1200" dirty="0"/>
            <a:t> sources (</a:t>
          </a:r>
          <a:r>
            <a:rPr lang="nl-NL" sz="1400" kern="1200" dirty="0" err="1"/>
            <a:t>incl</a:t>
          </a:r>
          <a:r>
            <a:rPr lang="nl-NL" sz="1400" kern="1200" dirty="0"/>
            <a:t> </a:t>
          </a:r>
          <a:r>
            <a:rPr lang="nl-NL" sz="1400" kern="1200" dirty="0" err="1"/>
            <a:t>geothermy</a:t>
          </a:r>
          <a:r>
            <a:rPr lang="nl-NL" sz="1400" kern="1200" dirty="0"/>
            <a:t>)</a:t>
          </a:r>
          <a:endParaRPr lang="en-US" sz="1400" kern="1200" dirty="0"/>
        </a:p>
      </dsp:txBody>
      <dsp:txXfrm>
        <a:off x="1137149" y="2183860"/>
        <a:ext cx="961049" cy="1109631"/>
      </dsp:txXfrm>
    </dsp:sp>
    <dsp:sp modelId="{4B89DB83-BE36-4BB0-8F7D-AA2BD9FD677C}">
      <dsp:nvSpPr>
        <dsp:cNvPr id="0" name=""/>
        <dsp:cNvSpPr/>
      </dsp:nvSpPr>
      <dsp:spPr>
        <a:xfrm>
          <a:off x="2266383" y="486346"/>
          <a:ext cx="336367" cy="336367"/>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093B1ED-97A1-44D0-B183-D864A0380C2A}">
      <dsp:nvSpPr>
        <dsp:cNvPr id="0" name=""/>
        <dsp:cNvSpPr/>
      </dsp:nvSpPr>
      <dsp:spPr>
        <a:xfrm>
          <a:off x="2266383" y="943420"/>
          <a:ext cx="961049" cy="11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nl-NL" sz="1400" kern="1200" dirty="0"/>
            <a:t>Low risk – </a:t>
          </a:r>
        </a:p>
        <a:p>
          <a:pPr marL="0" lvl="0" indent="0" algn="l" defTabSz="622300">
            <a:lnSpc>
              <a:spcPct val="90000"/>
            </a:lnSpc>
            <a:spcBef>
              <a:spcPct val="0"/>
            </a:spcBef>
            <a:spcAft>
              <a:spcPct val="35000"/>
            </a:spcAft>
            <a:buNone/>
            <a:defRPr b="1"/>
          </a:pPr>
          <a:r>
            <a:rPr lang="nl-NL" sz="1400" kern="1200" dirty="0" err="1"/>
            <a:t>productiontransport</a:t>
          </a:r>
          <a:r>
            <a:rPr lang="nl-NL" sz="1400" kern="1200" dirty="0"/>
            <a:t>, transfer &amp; </a:t>
          </a:r>
          <a:r>
            <a:rPr lang="nl-NL" sz="1400" kern="1200" dirty="0" err="1"/>
            <a:t>local</a:t>
          </a:r>
          <a:r>
            <a:rPr lang="nl-NL" sz="1400" kern="1200" dirty="0"/>
            <a:t> processing</a:t>
          </a:r>
          <a:endParaRPr lang="en-US" sz="1400" kern="1200" dirty="0"/>
        </a:p>
      </dsp:txBody>
      <dsp:txXfrm>
        <a:off x="2266383" y="943420"/>
        <a:ext cx="961049" cy="1184296"/>
      </dsp:txXfrm>
    </dsp:sp>
    <dsp:sp modelId="{79E1FFAA-CB9C-4B11-9503-EABA7B78D8C1}">
      <dsp:nvSpPr>
        <dsp:cNvPr id="0" name=""/>
        <dsp:cNvSpPr/>
      </dsp:nvSpPr>
      <dsp:spPr>
        <a:xfrm>
          <a:off x="2266383" y="2183860"/>
          <a:ext cx="961049" cy="1109631"/>
        </a:xfrm>
        <a:prstGeom prst="rect">
          <a:avLst/>
        </a:prstGeom>
        <a:noFill/>
        <a:ln>
          <a:noFill/>
        </a:ln>
        <a:effectLst/>
      </dsp:spPr>
      <dsp:style>
        <a:lnRef idx="0">
          <a:scrgbClr r="0" g="0" b="0"/>
        </a:lnRef>
        <a:fillRef idx="0">
          <a:scrgbClr r="0" g="0" b="0"/>
        </a:fillRef>
        <a:effectRef idx="0">
          <a:scrgbClr r="0" g="0" b="0"/>
        </a:effectRef>
        <a:fontRef idx="minor"/>
      </dsp:style>
    </dsp:sp>
    <dsp:sp modelId="{6006C853-374D-48D9-A79A-B861B286BF02}">
      <dsp:nvSpPr>
        <dsp:cNvPr id="0" name=""/>
        <dsp:cNvSpPr/>
      </dsp:nvSpPr>
      <dsp:spPr>
        <a:xfrm>
          <a:off x="3395616" y="486346"/>
          <a:ext cx="336367" cy="336367"/>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FD92C6A-DA1D-4135-811A-6ABBF8E1A4CF}">
      <dsp:nvSpPr>
        <dsp:cNvPr id="0" name=""/>
        <dsp:cNvSpPr/>
      </dsp:nvSpPr>
      <dsp:spPr>
        <a:xfrm>
          <a:off x="3395616" y="943420"/>
          <a:ext cx="961049" cy="11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nl-NL" sz="1400" kern="1200"/>
            <a:t>High energy storage capacity</a:t>
          </a:r>
          <a:endParaRPr lang="en-US" sz="1400" kern="1200"/>
        </a:p>
      </dsp:txBody>
      <dsp:txXfrm>
        <a:off x="3395616" y="943420"/>
        <a:ext cx="961049" cy="1184296"/>
      </dsp:txXfrm>
    </dsp:sp>
    <dsp:sp modelId="{03AC1665-7161-4F31-8C2C-CBDE87960C21}">
      <dsp:nvSpPr>
        <dsp:cNvPr id="0" name=""/>
        <dsp:cNvSpPr/>
      </dsp:nvSpPr>
      <dsp:spPr>
        <a:xfrm>
          <a:off x="3395616" y="2183860"/>
          <a:ext cx="961049" cy="1109631"/>
        </a:xfrm>
        <a:prstGeom prst="rect">
          <a:avLst/>
        </a:prstGeom>
        <a:noFill/>
        <a:ln>
          <a:noFill/>
        </a:ln>
        <a:effectLst/>
      </dsp:spPr>
      <dsp:style>
        <a:lnRef idx="0">
          <a:scrgbClr r="0" g="0" b="0"/>
        </a:lnRef>
        <a:fillRef idx="0">
          <a:scrgbClr r="0" g="0" b="0"/>
        </a:fillRef>
        <a:effectRef idx="0">
          <a:scrgbClr r="0" g="0" b="0"/>
        </a:effectRef>
        <a:fontRef idx="minor"/>
      </dsp:style>
    </dsp:sp>
    <dsp:sp modelId="{434E2721-1826-4C09-89DD-314560C4DE71}">
      <dsp:nvSpPr>
        <dsp:cNvPr id="0" name=""/>
        <dsp:cNvSpPr/>
      </dsp:nvSpPr>
      <dsp:spPr>
        <a:xfrm>
          <a:off x="4524850" y="486346"/>
          <a:ext cx="336367" cy="336367"/>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AA57FB7-30FB-4C43-80A3-A94D1F83D9CA}">
      <dsp:nvSpPr>
        <dsp:cNvPr id="0" name=""/>
        <dsp:cNvSpPr/>
      </dsp:nvSpPr>
      <dsp:spPr>
        <a:xfrm>
          <a:off x="4524850" y="943420"/>
          <a:ext cx="961049" cy="11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nl-NL" sz="1400" kern="1200" dirty="0"/>
            <a:t>Ready </a:t>
          </a:r>
          <a:r>
            <a:rPr lang="nl-NL" sz="1400" kern="1200" dirty="0" err="1"/>
            <a:t>to</a:t>
          </a:r>
          <a:r>
            <a:rPr lang="nl-NL" sz="1400" kern="1200" dirty="0"/>
            <a:t> </a:t>
          </a:r>
          <a:r>
            <a:rPr lang="nl-NL" sz="1400" kern="1200" dirty="0" err="1"/>
            <a:t>use</a:t>
          </a:r>
          <a:r>
            <a:rPr lang="nl-NL" sz="1400" kern="1200" dirty="0"/>
            <a:t> </a:t>
          </a:r>
        </a:p>
        <a:p>
          <a:pPr marL="0" lvl="0" indent="0" algn="l" defTabSz="622300">
            <a:lnSpc>
              <a:spcPct val="90000"/>
            </a:lnSpc>
            <a:spcBef>
              <a:spcPct val="0"/>
            </a:spcBef>
            <a:spcAft>
              <a:spcPct val="35000"/>
            </a:spcAft>
            <a:buNone/>
            <a:defRPr b="1"/>
          </a:pPr>
          <a:r>
            <a:rPr lang="nl-NL" sz="1400" kern="1200" dirty="0"/>
            <a:t>for </a:t>
          </a:r>
          <a:r>
            <a:rPr lang="nl-NL" sz="1400" kern="1200" dirty="0" err="1"/>
            <a:t>heating</a:t>
          </a:r>
          <a:r>
            <a:rPr lang="nl-NL" sz="1400" kern="1200" dirty="0"/>
            <a:t> </a:t>
          </a:r>
          <a:r>
            <a:rPr lang="nl-NL" sz="1400" kern="1200" dirty="0" err="1"/>
            <a:t>and</a:t>
          </a:r>
          <a:r>
            <a:rPr lang="nl-NL" sz="1400" kern="1200" dirty="0"/>
            <a:t> </a:t>
          </a:r>
          <a:r>
            <a:rPr lang="nl-NL" sz="1400" kern="1200" dirty="0" err="1"/>
            <a:t>showering</a:t>
          </a:r>
          <a:endParaRPr lang="en-US" sz="1400" kern="1200" dirty="0"/>
        </a:p>
      </dsp:txBody>
      <dsp:txXfrm>
        <a:off x="4524850" y="943420"/>
        <a:ext cx="961049" cy="1184296"/>
      </dsp:txXfrm>
    </dsp:sp>
    <dsp:sp modelId="{0A37FFB9-3288-44EA-A636-B40EB54CB0C0}">
      <dsp:nvSpPr>
        <dsp:cNvPr id="0" name=""/>
        <dsp:cNvSpPr/>
      </dsp:nvSpPr>
      <dsp:spPr>
        <a:xfrm>
          <a:off x="4524850" y="2183860"/>
          <a:ext cx="961049" cy="1109631"/>
        </a:xfrm>
        <a:prstGeom prst="rect">
          <a:avLst/>
        </a:prstGeom>
        <a:noFill/>
        <a:ln>
          <a:noFill/>
        </a:ln>
        <a:effectLst/>
      </dsp:spPr>
      <dsp:style>
        <a:lnRef idx="0">
          <a:scrgbClr r="0" g="0" b="0"/>
        </a:lnRef>
        <a:fillRef idx="0">
          <a:scrgbClr r="0" g="0" b="0"/>
        </a:fillRef>
        <a:effectRef idx="0">
          <a:scrgbClr r="0" g="0" b="0"/>
        </a:effectRef>
        <a:fontRef idx="minor"/>
      </dsp:style>
    </dsp:sp>
    <dsp:sp modelId="{1884F221-EA1A-4429-BAF6-B6FAD366C1EF}">
      <dsp:nvSpPr>
        <dsp:cNvPr id="0" name=""/>
        <dsp:cNvSpPr/>
      </dsp:nvSpPr>
      <dsp:spPr>
        <a:xfrm>
          <a:off x="5654084" y="486346"/>
          <a:ext cx="336367" cy="336367"/>
        </a:xfrm>
        <a:prstGeom prst="rect">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FBC56CE4-BFCE-45C8-9B94-8A011BF0E255}">
      <dsp:nvSpPr>
        <dsp:cNvPr id="0" name=""/>
        <dsp:cNvSpPr/>
      </dsp:nvSpPr>
      <dsp:spPr>
        <a:xfrm>
          <a:off x="5654084" y="943420"/>
          <a:ext cx="961049" cy="118429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l" defTabSz="622300">
            <a:lnSpc>
              <a:spcPct val="90000"/>
            </a:lnSpc>
            <a:spcBef>
              <a:spcPct val="0"/>
            </a:spcBef>
            <a:spcAft>
              <a:spcPct val="35000"/>
            </a:spcAft>
            <a:buNone/>
            <a:defRPr b="1"/>
          </a:pPr>
          <a:r>
            <a:rPr lang="nl-NL" sz="1400" kern="1200" dirty="0" err="1"/>
            <a:t>Two</a:t>
          </a:r>
          <a:r>
            <a:rPr lang="nl-NL" sz="1400" kern="1200" dirty="0"/>
            <a:t>-way </a:t>
          </a:r>
        </a:p>
        <a:p>
          <a:pPr marL="0" lvl="0" indent="0" algn="l" defTabSz="622300">
            <a:lnSpc>
              <a:spcPct val="90000"/>
            </a:lnSpc>
            <a:spcBef>
              <a:spcPct val="0"/>
            </a:spcBef>
            <a:spcAft>
              <a:spcPct val="35000"/>
            </a:spcAft>
            <a:buNone/>
            <a:defRPr b="1"/>
          </a:pPr>
          <a:r>
            <a:rPr lang="nl-NL" sz="1400" kern="1200" dirty="0"/>
            <a:t>support </a:t>
          </a:r>
          <a:r>
            <a:rPr lang="nl-NL" sz="1400" kern="1200" dirty="0" err="1"/>
            <a:t>local</a:t>
          </a:r>
          <a:r>
            <a:rPr lang="nl-NL" sz="1400" kern="1200" dirty="0"/>
            <a:t> heat </a:t>
          </a:r>
          <a:r>
            <a:rPr lang="nl-NL" sz="1400" kern="1200" dirty="0" err="1"/>
            <a:t>production</a:t>
          </a:r>
          <a:r>
            <a:rPr lang="nl-NL" sz="1400" kern="1200" dirty="0"/>
            <a:t> </a:t>
          </a:r>
          <a:r>
            <a:rPr lang="nl-NL" sz="1400" kern="1200" dirty="0" err="1"/>
            <a:t>and</a:t>
          </a:r>
          <a:r>
            <a:rPr lang="nl-NL" sz="1400" kern="1200" dirty="0"/>
            <a:t> return flow</a:t>
          </a:r>
          <a:endParaRPr lang="en-US" sz="1400" kern="1200" dirty="0"/>
        </a:p>
      </dsp:txBody>
      <dsp:txXfrm>
        <a:off x="5654084" y="943420"/>
        <a:ext cx="961049" cy="1184296"/>
      </dsp:txXfrm>
    </dsp:sp>
    <dsp:sp modelId="{082999EC-DCE8-4105-B9E0-F02A261DCB9B}">
      <dsp:nvSpPr>
        <dsp:cNvPr id="0" name=""/>
        <dsp:cNvSpPr/>
      </dsp:nvSpPr>
      <dsp:spPr>
        <a:xfrm>
          <a:off x="5654084" y="2183860"/>
          <a:ext cx="961049" cy="1109631"/>
        </a:xfrm>
        <a:prstGeom prst="rect">
          <a:avLst/>
        </a:prstGeom>
        <a:noFill/>
        <a:ln>
          <a:noFill/>
        </a:ln>
        <a:effectLst/>
      </dsp:spPr>
      <dsp:style>
        <a:lnRef idx="0">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4367CB8-FC04-4FE7-9FED-5BE4A71807DD}">
      <dsp:nvSpPr>
        <dsp:cNvPr id="0" name=""/>
        <dsp:cNvSpPr/>
      </dsp:nvSpPr>
      <dsp:spPr>
        <a:xfrm>
          <a:off x="3196258" y="3747037"/>
          <a:ext cx="52239" cy="52239"/>
        </a:xfrm>
        <a:prstGeom prst="ellipse">
          <a:avLst/>
        </a:prstGeom>
        <a:solidFill>
          <a:schemeClr val="accent4">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0F6E007-C698-4772-810B-3EB918CEED9C}">
      <dsp:nvSpPr>
        <dsp:cNvPr id="0" name=""/>
        <dsp:cNvSpPr/>
      </dsp:nvSpPr>
      <dsp:spPr>
        <a:xfrm>
          <a:off x="3095073" y="3792554"/>
          <a:ext cx="52239" cy="52239"/>
        </a:xfrm>
        <a:prstGeom prst="ellipse">
          <a:avLst/>
        </a:prstGeom>
        <a:solidFill>
          <a:schemeClr val="accent4">
            <a:hueOff val="658976"/>
            <a:satOff val="-1926"/>
            <a:lumOff val="1430"/>
            <a:alphaOff val="0"/>
          </a:schemeClr>
        </a:solidFill>
        <a:ln w="12700" cap="flat" cmpd="sng" algn="ctr">
          <a:solidFill>
            <a:schemeClr val="accent4">
              <a:hueOff val="658976"/>
              <a:satOff val="-1926"/>
              <a:lumOff val="14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76EE0B7-EEBD-4679-9DA3-C3174DE80D23}">
      <dsp:nvSpPr>
        <dsp:cNvPr id="0" name=""/>
        <dsp:cNvSpPr/>
      </dsp:nvSpPr>
      <dsp:spPr>
        <a:xfrm>
          <a:off x="2992475" y="3831630"/>
          <a:ext cx="52239" cy="52239"/>
        </a:xfrm>
        <a:prstGeom prst="ellipse">
          <a:avLst/>
        </a:prstGeom>
        <a:solidFill>
          <a:schemeClr val="accent4">
            <a:hueOff val="1317952"/>
            <a:satOff val="-3852"/>
            <a:lumOff val="2860"/>
            <a:alphaOff val="0"/>
          </a:schemeClr>
        </a:solidFill>
        <a:ln w="12700" cap="flat" cmpd="sng" algn="ctr">
          <a:solidFill>
            <a:schemeClr val="accent4">
              <a:hueOff val="1317952"/>
              <a:satOff val="-3852"/>
              <a:lumOff val="286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58F9ED6-A374-44FA-8418-AE229A1502AA}">
      <dsp:nvSpPr>
        <dsp:cNvPr id="0" name=""/>
        <dsp:cNvSpPr/>
      </dsp:nvSpPr>
      <dsp:spPr>
        <a:xfrm>
          <a:off x="2888937" y="3864265"/>
          <a:ext cx="52239" cy="52239"/>
        </a:xfrm>
        <a:prstGeom prst="ellipse">
          <a:avLst/>
        </a:prstGeom>
        <a:solidFill>
          <a:schemeClr val="accent4">
            <a:hueOff val="1976927"/>
            <a:satOff val="-5778"/>
            <a:lumOff val="4291"/>
            <a:alphaOff val="0"/>
          </a:schemeClr>
        </a:solidFill>
        <a:ln w="12700" cap="flat" cmpd="sng" algn="ctr">
          <a:solidFill>
            <a:schemeClr val="accent4">
              <a:hueOff val="1976927"/>
              <a:satOff val="-5778"/>
              <a:lumOff val="42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804C2D-3854-4D66-8E7C-AE5F7A12579D}">
      <dsp:nvSpPr>
        <dsp:cNvPr id="0" name=""/>
        <dsp:cNvSpPr/>
      </dsp:nvSpPr>
      <dsp:spPr>
        <a:xfrm>
          <a:off x="2784457" y="3890458"/>
          <a:ext cx="52239" cy="52239"/>
        </a:xfrm>
        <a:prstGeom prst="ellipse">
          <a:avLst/>
        </a:prstGeom>
        <a:solidFill>
          <a:schemeClr val="accent4">
            <a:hueOff val="2635903"/>
            <a:satOff val="-7704"/>
            <a:lumOff val="5721"/>
            <a:alphaOff val="0"/>
          </a:schemeClr>
        </a:solidFill>
        <a:ln w="12700" cap="flat" cmpd="sng" algn="ctr">
          <a:solidFill>
            <a:schemeClr val="accent4">
              <a:hueOff val="2635903"/>
              <a:satOff val="-7704"/>
              <a:lumOff val="572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DEEAD37-BB89-49C5-B55D-42010194B192}">
      <dsp:nvSpPr>
        <dsp:cNvPr id="0" name=""/>
        <dsp:cNvSpPr/>
      </dsp:nvSpPr>
      <dsp:spPr>
        <a:xfrm>
          <a:off x="3828784" y="3280272"/>
          <a:ext cx="52239" cy="52239"/>
        </a:xfrm>
        <a:prstGeom prst="ellipse">
          <a:avLst/>
        </a:prstGeom>
        <a:solidFill>
          <a:schemeClr val="accent4">
            <a:hueOff val="3294879"/>
            <a:satOff val="-9631"/>
            <a:lumOff val="7151"/>
            <a:alphaOff val="0"/>
          </a:schemeClr>
        </a:solidFill>
        <a:ln w="12700" cap="flat" cmpd="sng" algn="ctr">
          <a:solidFill>
            <a:schemeClr val="accent4">
              <a:hueOff val="3294879"/>
              <a:satOff val="-9631"/>
              <a:lumOff val="715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20270EB-5177-4111-92B5-DE0541729023}">
      <dsp:nvSpPr>
        <dsp:cNvPr id="0" name=""/>
        <dsp:cNvSpPr/>
      </dsp:nvSpPr>
      <dsp:spPr>
        <a:xfrm>
          <a:off x="3741717" y="3365724"/>
          <a:ext cx="52239" cy="52239"/>
        </a:xfrm>
        <a:prstGeom prst="ellipse">
          <a:avLst/>
        </a:prstGeom>
        <a:solidFill>
          <a:schemeClr val="accent4">
            <a:hueOff val="3953855"/>
            <a:satOff val="-11557"/>
            <a:lumOff val="8581"/>
            <a:alphaOff val="0"/>
          </a:schemeClr>
        </a:solidFill>
        <a:ln w="12700" cap="flat" cmpd="sng" algn="ctr">
          <a:solidFill>
            <a:schemeClr val="accent4">
              <a:hueOff val="3953855"/>
              <a:satOff val="-11557"/>
              <a:lumOff val="85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ECACE5A-A56D-4402-B4E7-C116F15461BA}">
      <dsp:nvSpPr>
        <dsp:cNvPr id="0" name=""/>
        <dsp:cNvSpPr/>
      </dsp:nvSpPr>
      <dsp:spPr>
        <a:xfrm>
          <a:off x="4230231" y="2752531"/>
          <a:ext cx="52239" cy="52239"/>
        </a:xfrm>
        <a:prstGeom prst="ellipse">
          <a:avLst/>
        </a:prstGeom>
        <a:solidFill>
          <a:schemeClr val="accent4">
            <a:hueOff val="4612831"/>
            <a:satOff val="-13483"/>
            <a:lumOff val="10012"/>
            <a:alphaOff val="0"/>
          </a:schemeClr>
        </a:solidFill>
        <a:ln w="12700" cap="flat" cmpd="sng" algn="ctr">
          <a:solidFill>
            <a:schemeClr val="accent4">
              <a:hueOff val="4612831"/>
              <a:satOff val="-13483"/>
              <a:lumOff val="100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CF231B-D029-4453-AB57-20E4CE549EAE}">
      <dsp:nvSpPr>
        <dsp:cNvPr id="0" name=""/>
        <dsp:cNvSpPr/>
      </dsp:nvSpPr>
      <dsp:spPr>
        <a:xfrm>
          <a:off x="4517315" y="2153939"/>
          <a:ext cx="52239" cy="52239"/>
        </a:xfrm>
        <a:prstGeom prst="ellipse">
          <a:avLst/>
        </a:prstGeom>
        <a:solidFill>
          <a:schemeClr val="accent4">
            <a:hueOff val="5271806"/>
            <a:satOff val="-15409"/>
            <a:lumOff val="11442"/>
            <a:alphaOff val="0"/>
          </a:schemeClr>
        </a:solidFill>
        <a:ln w="12700" cap="flat" cmpd="sng" algn="ctr">
          <a:solidFill>
            <a:schemeClr val="accent4">
              <a:hueOff val="5271806"/>
              <a:satOff val="-15409"/>
              <a:lumOff val="114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465B8B6-8E68-4B07-97D5-70FDC81781FE}">
      <dsp:nvSpPr>
        <dsp:cNvPr id="0" name=""/>
        <dsp:cNvSpPr/>
      </dsp:nvSpPr>
      <dsp:spPr>
        <a:xfrm>
          <a:off x="4694742" y="1533447"/>
          <a:ext cx="52239" cy="52239"/>
        </a:xfrm>
        <a:prstGeom prst="ellipse">
          <a:avLst/>
        </a:prstGeom>
        <a:solidFill>
          <a:schemeClr val="accent4">
            <a:hueOff val="5930782"/>
            <a:satOff val="-17335"/>
            <a:lumOff val="12872"/>
            <a:alphaOff val="0"/>
          </a:schemeClr>
        </a:solidFill>
        <a:ln w="12700" cap="flat" cmpd="sng" algn="ctr">
          <a:solidFill>
            <a:schemeClr val="accent4">
              <a:hueOff val="5930782"/>
              <a:satOff val="-17335"/>
              <a:lumOff val="1287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9FB0CE-2BFB-4D66-95A0-657178E3BA12}">
      <dsp:nvSpPr>
        <dsp:cNvPr id="0" name=""/>
        <dsp:cNvSpPr/>
      </dsp:nvSpPr>
      <dsp:spPr>
        <a:xfrm>
          <a:off x="4776161" y="921972"/>
          <a:ext cx="52239" cy="52239"/>
        </a:xfrm>
        <a:prstGeom prst="ellipse">
          <a:avLst/>
        </a:prstGeom>
        <a:solidFill>
          <a:schemeClr val="accent4">
            <a:hueOff val="6589758"/>
            <a:satOff val="-19261"/>
            <a:lumOff val="14302"/>
            <a:alphaOff val="0"/>
          </a:schemeClr>
        </a:solidFill>
        <a:ln w="12700" cap="flat" cmpd="sng" algn="ctr">
          <a:solidFill>
            <a:schemeClr val="accent4">
              <a:hueOff val="6589758"/>
              <a:satOff val="-19261"/>
              <a:lumOff val="1430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1BC35C7-78BD-4F30-BB45-E1E5A75AFAA7}">
      <dsp:nvSpPr>
        <dsp:cNvPr id="0" name=""/>
        <dsp:cNvSpPr/>
      </dsp:nvSpPr>
      <dsp:spPr>
        <a:xfrm>
          <a:off x="4654738" y="122417"/>
          <a:ext cx="52239" cy="52239"/>
        </a:xfrm>
        <a:prstGeom prst="ellipse">
          <a:avLst/>
        </a:prstGeom>
        <a:solidFill>
          <a:schemeClr val="accent4">
            <a:hueOff val="7248734"/>
            <a:satOff val="-21187"/>
            <a:lumOff val="15733"/>
            <a:alphaOff val="0"/>
          </a:schemeClr>
        </a:solidFill>
        <a:ln w="12700" cap="flat" cmpd="sng" algn="ctr">
          <a:solidFill>
            <a:schemeClr val="accent4">
              <a:hueOff val="7248734"/>
              <a:satOff val="-21187"/>
              <a:lumOff val="1573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0E7D9FE-DFF9-4744-9282-0AAF0C2137A7}">
      <dsp:nvSpPr>
        <dsp:cNvPr id="0" name=""/>
        <dsp:cNvSpPr/>
      </dsp:nvSpPr>
      <dsp:spPr>
        <a:xfrm>
          <a:off x="4733334" y="62300"/>
          <a:ext cx="52239" cy="52239"/>
        </a:xfrm>
        <a:prstGeom prst="ellipse">
          <a:avLst/>
        </a:prstGeom>
        <a:solidFill>
          <a:schemeClr val="accent4">
            <a:hueOff val="7907710"/>
            <a:satOff val="-23113"/>
            <a:lumOff val="17163"/>
            <a:alphaOff val="0"/>
          </a:schemeClr>
        </a:solidFill>
        <a:ln w="12700" cap="flat" cmpd="sng" algn="ctr">
          <a:solidFill>
            <a:schemeClr val="accent4">
              <a:hueOff val="7907710"/>
              <a:satOff val="-23113"/>
              <a:lumOff val="1716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8ECB894-ED88-4555-8A10-59B678A5866A}">
      <dsp:nvSpPr>
        <dsp:cNvPr id="0" name=""/>
        <dsp:cNvSpPr/>
      </dsp:nvSpPr>
      <dsp:spPr>
        <a:xfrm>
          <a:off x="4811929" y="2613"/>
          <a:ext cx="52239" cy="52239"/>
        </a:xfrm>
        <a:prstGeom prst="ellipse">
          <a:avLst/>
        </a:prstGeom>
        <a:solidFill>
          <a:schemeClr val="accent4">
            <a:hueOff val="8566685"/>
            <a:satOff val="-25040"/>
            <a:lumOff val="18593"/>
            <a:alphaOff val="0"/>
          </a:schemeClr>
        </a:solidFill>
        <a:ln w="12700" cap="flat" cmpd="sng" algn="ctr">
          <a:solidFill>
            <a:schemeClr val="accent4">
              <a:hueOff val="8566685"/>
              <a:satOff val="-25040"/>
              <a:lumOff val="185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D017FB4-01A1-49B2-AEFC-B225837C46D7}">
      <dsp:nvSpPr>
        <dsp:cNvPr id="0" name=""/>
        <dsp:cNvSpPr/>
      </dsp:nvSpPr>
      <dsp:spPr>
        <a:xfrm>
          <a:off x="4890053" y="62300"/>
          <a:ext cx="52239" cy="52239"/>
        </a:xfrm>
        <a:prstGeom prst="ellipse">
          <a:avLst/>
        </a:prstGeom>
        <a:solidFill>
          <a:schemeClr val="accent4">
            <a:hueOff val="9225661"/>
            <a:satOff val="-26966"/>
            <a:lumOff val="20023"/>
            <a:alphaOff val="0"/>
          </a:schemeClr>
        </a:solidFill>
        <a:ln w="12700" cap="flat" cmpd="sng" algn="ctr">
          <a:solidFill>
            <a:schemeClr val="accent4">
              <a:hueOff val="9225661"/>
              <a:satOff val="-26966"/>
              <a:lumOff val="2002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496747-2CF3-4809-AADF-11CF6C42EE14}">
      <dsp:nvSpPr>
        <dsp:cNvPr id="0" name=""/>
        <dsp:cNvSpPr/>
      </dsp:nvSpPr>
      <dsp:spPr>
        <a:xfrm>
          <a:off x="4968648" y="122417"/>
          <a:ext cx="52239" cy="52239"/>
        </a:xfrm>
        <a:prstGeom prst="ellipse">
          <a:avLst/>
        </a:prstGeom>
        <a:solidFill>
          <a:schemeClr val="accent4">
            <a:hueOff val="9884637"/>
            <a:satOff val="-28892"/>
            <a:lumOff val="21454"/>
            <a:alphaOff val="0"/>
          </a:schemeClr>
        </a:solidFill>
        <a:ln w="12700" cap="flat" cmpd="sng" algn="ctr">
          <a:solidFill>
            <a:schemeClr val="accent4">
              <a:hueOff val="9884637"/>
              <a:satOff val="-28892"/>
              <a:lumOff val="214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FFDC60B-A179-4284-9CB2-91CA39AA177B}">
      <dsp:nvSpPr>
        <dsp:cNvPr id="0" name=""/>
        <dsp:cNvSpPr/>
      </dsp:nvSpPr>
      <dsp:spPr>
        <a:xfrm>
          <a:off x="4811929" y="128858"/>
          <a:ext cx="52239" cy="52239"/>
        </a:xfrm>
        <a:prstGeom prst="ellipse">
          <a:avLst/>
        </a:prstGeom>
        <a:solidFill>
          <a:schemeClr val="accent4">
            <a:hueOff val="10543613"/>
            <a:satOff val="-30818"/>
            <a:lumOff val="22884"/>
            <a:alphaOff val="0"/>
          </a:schemeClr>
        </a:solidFill>
        <a:ln w="12700" cap="flat" cmpd="sng" algn="ctr">
          <a:solidFill>
            <a:schemeClr val="accent4">
              <a:hueOff val="10543613"/>
              <a:satOff val="-30818"/>
              <a:lumOff val="2288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AB181D9-345A-418B-949D-423A6CC1B5F8}">
      <dsp:nvSpPr>
        <dsp:cNvPr id="0" name=""/>
        <dsp:cNvSpPr/>
      </dsp:nvSpPr>
      <dsp:spPr>
        <a:xfrm>
          <a:off x="4811929" y="255533"/>
          <a:ext cx="52239" cy="52239"/>
        </a:xfrm>
        <a:prstGeom prst="ellipse">
          <a:avLst/>
        </a:prstGeom>
        <a:solidFill>
          <a:schemeClr val="accent4">
            <a:hueOff val="11202589"/>
            <a:satOff val="-32744"/>
            <a:lumOff val="24314"/>
            <a:alphaOff val="0"/>
          </a:schemeClr>
        </a:solidFill>
        <a:ln w="12700" cap="flat" cmpd="sng" algn="ctr">
          <a:solidFill>
            <a:schemeClr val="accent4">
              <a:hueOff val="11202589"/>
              <a:satOff val="-32744"/>
              <a:lumOff val="2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1E29FA1-44CB-4898-A11E-D4AA772CAE81}">
      <dsp:nvSpPr>
        <dsp:cNvPr id="0" name=""/>
        <dsp:cNvSpPr/>
      </dsp:nvSpPr>
      <dsp:spPr>
        <a:xfrm>
          <a:off x="2481619" y="3984444"/>
          <a:ext cx="3615175" cy="302302"/>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681" tIns="30480" rIns="30480" bIns="30480" numCol="1" spcCol="1270" anchor="ctr" anchorCtr="0">
          <a:noAutofit/>
        </a:bodyPr>
        <a:lstStyle/>
        <a:p>
          <a:pPr marL="0" lvl="0" indent="0" algn="l" defTabSz="355600">
            <a:lnSpc>
              <a:spcPct val="90000"/>
            </a:lnSpc>
            <a:spcBef>
              <a:spcPct val="0"/>
            </a:spcBef>
            <a:spcAft>
              <a:spcPct val="35000"/>
            </a:spcAft>
            <a:buNone/>
          </a:pPr>
          <a:r>
            <a:rPr lang="nl-NL" sz="800" kern="1200" dirty="0" err="1"/>
            <a:t>Generic</a:t>
          </a:r>
          <a:r>
            <a:rPr lang="nl-NL" sz="800" kern="1200" dirty="0"/>
            <a:t> </a:t>
          </a:r>
          <a:r>
            <a:rPr lang="nl-NL" sz="800" kern="1200" dirty="0" err="1"/>
            <a:t>method</a:t>
          </a:r>
          <a:r>
            <a:rPr lang="nl-NL" sz="800" kern="1200" dirty="0"/>
            <a:t> for reading smart meters</a:t>
          </a:r>
        </a:p>
      </dsp:txBody>
      <dsp:txXfrm>
        <a:off x="2496376" y="3999201"/>
        <a:ext cx="3585661" cy="272788"/>
      </dsp:txXfrm>
    </dsp:sp>
    <dsp:sp modelId="{1BAF2125-E7ED-4C95-A852-FAE068B8ACCB}">
      <dsp:nvSpPr>
        <dsp:cNvPr id="0" name=""/>
        <dsp:cNvSpPr/>
      </dsp:nvSpPr>
      <dsp:spPr>
        <a:xfrm>
          <a:off x="2182993" y="3695005"/>
          <a:ext cx="522869" cy="523016"/>
        </a:xfrm>
        <a:prstGeom prst="ellipse">
          <a:avLst/>
        </a:prstGeom>
        <a:blipFill rotWithShape="1">
          <a:blip xmlns:r="http://schemas.openxmlformats.org/officeDocument/2006/relationships" r:embed="rId1">
            <a:duotone>
              <a:prstClr val="black"/>
              <a:srgbClr val="B7B7B7">
                <a:tint val="45000"/>
                <a:satMod val="400000"/>
              </a:srgbClr>
            </a:duotone>
            <a:extLst>
              <a:ext uri="{28A0092B-C50C-407E-A947-70E740481C1C}">
                <a14:useLocalDpi xmlns:a14="http://schemas.microsoft.com/office/drawing/2010/main" val="0"/>
              </a:ext>
            </a:extLst>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898B0B6-525B-4836-AD41-2ED648EF2545}">
      <dsp:nvSpPr>
        <dsp:cNvPr id="0" name=""/>
        <dsp:cNvSpPr/>
      </dsp:nvSpPr>
      <dsp:spPr>
        <a:xfrm>
          <a:off x="3543830" y="3610430"/>
          <a:ext cx="3615175" cy="302302"/>
        </a:xfrm>
        <a:prstGeom prst="roundRect">
          <a:avLst/>
        </a:prstGeom>
        <a:solidFill>
          <a:schemeClr val="accent4">
            <a:hueOff val="1867098"/>
            <a:satOff val="-5457"/>
            <a:lumOff val="40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681" tIns="30480" rIns="30480" bIns="30480" numCol="1" spcCol="1270" anchor="ctr" anchorCtr="0">
          <a:noAutofit/>
        </a:bodyPr>
        <a:lstStyle/>
        <a:p>
          <a:pPr marL="0" lvl="0" indent="0" algn="l" defTabSz="355600">
            <a:lnSpc>
              <a:spcPct val="90000"/>
            </a:lnSpc>
            <a:spcBef>
              <a:spcPct val="0"/>
            </a:spcBef>
            <a:spcAft>
              <a:spcPct val="35000"/>
            </a:spcAft>
            <a:buNone/>
          </a:pPr>
          <a:r>
            <a:rPr lang="nl-NL" sz="800" kern="1200" dirty="0"/>
            <a:t>Uniform meter / micro controller </a:t>
          </a:r>
          <a:r>
            <a:rPr lang="nl-NL" sz="800" kern="1200" dirty="0" err="1"/>
            <a:t>with</a:t>
          </a:r>
          <a:r>
            <a:rPr lang="nl-NL" sz="800" kern="1200" dirty="0"/>
            <a:t> feedback option (</a:t>
          </a:r>
          <a:r>
            <a:rPr lang="nl-NL" sz="800" kern="1200" dirty="0" err="1"/>
            <a:t>local</a:t>
          </a:r>
          <a:r>
            <a:rPr lang="nl-NL" sz="800" kern="1200" dirty="0"/>
            <a:t> action)</a:t>
          </a:r>
        </a:p>
      </dsp:txBody>
      <dsp:txXfrm>
        <a:off x="3558587" y="3625187"/>
        <a:ext cx="3585661" cy="272788"/>
      </dsp:txXfrm>
    </dsp:sp>
    <dsp:sp modelId="{F5321B6C-C64D-4351-A627-D1BE0AA12897}">
      <dsp:nvSpPr>
        <dsp:cNvPr id="0" name=""/>
        <dsp:cNvSpPr/>
      </dsp:nvSpPr>
      <dsp:spPr>
        <a:xfrm>
          <a:off x="3245203" y="3308968"/>
          <a:ext cx="522869" cy="523016"/>
        </a:xfrm>
        <a:prstGeom prst="ellipse">
          <a:avLst/>
        </a:prstGeom>
        <a:blipFill rotWithShape="1">
          <a:blip xmlns:r="http://schemas.openxmlformats.org/officeDocument/2006/relationships" r:embed="rId2">
            <a:duotone>
              <a:prstClr val="black"/>
              <a:srgbClr val="B7B7B7">
                <a:tint val="45000"/>
                <a:satMod val="400000"/>
              </a:srgbClr>
            </a:duotone>
          </a:blip>
          <a:srcRect/>
          <a:stretch>
            <a:fillRect l="-6000" r="-6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80D8440-00BA-4E39-BB8E-2E98DF613CED}">
      <dsp:nvSpPr>
        <dsp:cNvPr id="0" name=""/>
        <dsp:cNvSpPr/>
      </dsp:nvSpPr>
      <dsp:spPr>
        <a:xfrm>
          <a:off x="4067640" y="3083978"/>
          <a:ext cx="3615175" cy="302302"/>
        </a:xfrm>
        <a:prstGeom prst="roundRect">
          <a:avLst/>
        </a:prstGeom>
        <a:solidFill>
          <a:schemeClr val="accent4">
            <a:hueOff val="3734196"/>
            <a:satOff val="-10915"/>
            <a:lumOff val="810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681" tIns="30480" rIns="30480" bIns="30480" numCol="1" spcCol="1270" anchor="ctr" anchorCtr="0">
          <a:noAutofit/>
        </a:bodyPr>
        <a:lstStyle/>
        <a:p>
          <a:pPr marL="0" lvl="0" indent="0" algn="l" defTabSz="355600">
            <a:lnSpc>
              <a:spcPct val="90000"/>
            </a:lnSpc>
            <a:spcBef>
              <a:spcPct val="0"/>
            </a:spcBef>
            <a:spcAft>
              <a:spcPct val="35000"/>
            </a:spcAft>
            <a:buNone/>
          </a:pPr>
          <a:r>
            <a:rPr lang="nl-NL" sz="800" kern="1200" dirty="0" err="1"/>
            <a:t>Insight</a:t>
          </a:r>
          <a:r>
            <a:rPr lang="nl-NL" sz="800" kern="1200" dirty="0"/>
            <a:t> in </a:t>
          </a:r>
          <a:r>
            <a:rPr lang="nl-NL" sz="800" kern="1200" dirty="0" err="1"/>
            <a:t>usage</a:t>
          </a:r>
          <a:r>
            <a:rPr lang="nl-NL" sz="800" kern="1200" dirty="0"/>
            <a:t> of heat </a:t>
          </a:r>
          <a:r>
            <a:rPr lang="nl-NL" sz="800" kern="1200" dirty="0" err="1"/>
            <a:t>network</a:t>
          </a:r>
          <a:r>
            <a:rPr lang="nl-NL" sz="800" kern="1200" dirty="0"/>
            <a:t> </a:t>
          </a:r>
          <a:r>
            <a:rPr lang="nl-NL" sz="800" kern="1200" dirty="0" err="1"/>
            <a:t>and</a:t>
          </a:r>
          <a:r>
            <a:rPr lang="nl-NL" sz="800" kern="1200" dirty="0"/>
            <a:t> </a:t>
          </a:r>
          <a:r>
            <a:rPr lang="nl-NL" sz="800" kern="1200" dirty="0" err="1"/>
            <a:t>predicting</a:t>
          </a:r>
          <a:r>
            <a:rPr lang="nl-NL" sz="800" kern="1200" dirty="0"/>
            <a:t> </a:t>
          </a:r>
          <a:r>
            <a:rPr lang="nl-NL" sz="800" kern="1200" dirty="0" err="1"/>
            <a:t>and</a:t>
          </a:r>
          <a:r>
            <a:rPr lang="nl-NL" sz="800" kern="1200" dirty="0"/>
            <a:t> </a:t>
          </a:r>
          <a:r>
            <a:rPr lang="nl-NL" sz="800" kern="1200" dirty="0" err="1"/>
            <a:t>anticipating</a:t>
          </a:r>
          <a:r>
            <a:rPr lang="nl-NL" sz="800" kern="1200" dirty="0"/>
            <a:t> </a:t>
          </a:r>
          <a:r>
            <a:rPr lang="nl-NL" sz="800" kern="1200" dirty="0" err="1"/>
            <a:t>demand</a:t>
          </a:r>
          <a:endParaRPr lang="nl-NL" sz="800" kern="1200" dirty="0"/>
        </a:p>
      </dsp:txBody>
      <dsp:txXfrm>
        <a:off x="4082397" y="3098735"/>
        <a:ext cx="3585661" cy="272788"/>
      </dsp:txXfrm>
    </dsp:sp>
    <dsp:sp modelId="{639C5204-5BF2-4487-9A85-D059963AB2F8}">
      <dsp:nvSpPr>
        <dsp:cNvPr id="0" name=""/>
        <dsp:cNvSpPr/>
      </dsp:nvSpPr>
      <dsp:spPr>
        <a:xfrm>
          <a:off x="3769014" y="2782516"/>
          <a:ext cx="522869" cy="523016"/>
        </a:xfrm>
        <a:prstGeom prst="ellipse">
          <a:avLst/>
        </a:prstGeom>
        <a:blipFill rotWithShape="1">
          <a:blip xmlns:r="http://schemas.openxmlformats.org/officeDocument/2006/relationships" r:embed="rId3">
            <a:extLst>
              <a:ext uri="{28A0092B-C50C-407E-A947-70E740481C1C}">
                <a14:useLocalDpi xmlns:a14="http://schemas.microsoft.com/office/drawing/2010/main" val="0"/>
              </a:ext>
            </a:extLst>
          </a:blip>
          <a:srcRect/>
          <a:stretch>
            <a:fillRect t="-5000" b="-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522FA86-1059-40CB-BDFE-A7479DA91760}">
      <dsp:nvSpPr>
        <dsp:cNvPr id="0" name=""/>
        <dsp:cNvSpPr/>
      </dsp:nvSpPr>
      <dsp:spPr>
        <a:xfrm>
          <a:off x="4401317" y="2503850"/>
          <a:ext cx="3615175" cy="302302"/>
        </a:xfrm>
        <a:prstGeom prst="roundRect">
          <a:avLst/>
        </a:prstGeom>
        <a:solidFill>
          <a:schemeClr val="accent4">
            <a:hueOff val="5601294"/>
            <a:satOff val="-16372"/>
            <a:lumOff val="1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681" tIns="30480" rIns="30480" bIns="30480" numCol="1" spcCol="1270" anchor="ctr" anchorCtr="0">
          <a:noAutofit/>
        </a:bodyPr>
        <a:lstStyle/>
        <a:p>
          <a:pPr marL="0" lvl="0" indent="0" algn="l" defTabSz="355600">
            <a:lnSpc>
              <a:spcPct val="90000"/>
            </a:lnSpc>
            <a:spcBef>
              <a:spcPct val="0"/>
            </a:spcBef>
            <a:spcAft>
              <a:spcPct val="35000"/>
            </a:spcAft>
            <a:buNone/>
          </a:pPr>
          <a:r>
            <a:rPr lang="nl-NL" sz="800" kern="1200" dirty="0" err="1"/>
            <a:t>Operate</a:t>
          </a:r>
          <a:r>
            <a:rPr lang="nl-NL" sz="800" kern="1200" dirty="0"/>
            <a:t> </a:t>
          </a:r>
          <a:r>
            <a:rPr lang="nl-NL" sz="800" kern="1200" dirty="0" err="1"/>
            <a:t>network</a:t>
          </a:r>
          <a:r>
            <a:rPr lang="nl-NL" sz="800" kern="1200" dirty="0"/>
            <a:t> on heat-</a:t>
          </a:r>
          <a:r>
            <a:rPr lang="nl-NL" sz="800" kern="1200" dirty="0" err="1"/>
            <a:t>demand</a:t>
          </a:r>
          <a:r>
            <a:rPr lang="nl-NL" sz="800" kern="1200" dirty="0"/>
            <a:t> in homes  (link </a:t>
          </a:r>
          <a:r>
            <a:rPr lang="nl-NL" sz="800" kern="1200" dirty="0" err="1"/>
            <a:t>valve</a:t>
          </a:r>
          <a:r>
            <a:rPr lang="nl-NL" sz="800" kern="1200" dirty="0"/>
            <a:t> </a:t>
          </a:r>
          <a:r>
            <a:rPr lang="nl-NL" sz="800" kern="1200" dirty="0" err="1"/>
            <a:t>and</a:t>
          </a:r>
          <a:r>
            <a:rPr lang="nl-NL" sz="800" kern="1200" dirty="0"/>
            <a:t> thermostate)</a:t>
          </a:r>
        </a:p>
      </dsp:txBody>
      <dsp:txXfrm>
        <a:off x="4416074" y="2518607"/>
        <a:ext cx="3585661" cy="272788"/>
      </dsp:txXfrm>
    </dsp:sp>
    <dsp:sp modelId="{B7F1D49F-901F-413B-AE24-3BAF3E44EDA3}">
      <dsp:nvSpPr>
        <dsp:cNvPr id="0" name=""/>
        <dsp:cNvSpPr/>
      </dsp:nvSpPr>
      <dsp:spPr>
        <a:xfrm>
          <a:off x="4102690" y="2202817"/>
          <a:ext cx="522869" cy="523016"/>
        </a:xfrm>
        <a:prstGeom prst="ellipse">
          <a:avLst/>
        </a:prstGeom>
        <a:blipFill rotWithShape="1">
          <a:blip xmlns:r="http://schemas.openxmlformats.org/officeDocument/2006/relationships" r:embed="rId4">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5F31BD-14AB-49E8-B19A-7F340764773E}">
      <dsp:nvSpPr>
        <dsp:cNvPr id="0" name=""/>
        <dsp:cNvSpPr/>
      </dsp:nvSpPr>
      <dsp:spPr>
        <a:xfrm>
          <a:off x="4639455" y="1890228"/>
          <a:ext cx="3615175" cy="302302"/>
        </a:xfrm>
        <a:prstGeom prst="roundRect">
          <a:avLst/>
        </a:prstGeom>
        <a:solidFill>
          <a:schemeClr val="accent4">
            <a:hueOff val="7468392"/>
            <a:satOff val="-21829"/>
            <a:lumOff val="162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681" tIns="30480" rIns="30480" bIns="30480" numCol="1" spcCol="1270" anchor="ctr" anchorCtr="0">
          <a:noAutofit/>
        </a:bodyPr>
        <a:lstStyle/>
        <a:p>
          <a:pPr marL="0" lvl="0" indent="0" algn="l" defTabSz="355600">
            <a:lnSpc>
              <a:spcPct val="90000"/>
            </a:lnSpc>
            <a:spcBef>
              <a:spcPct val="0"/>
            </a:spcBef>
            <a:spcAft>
              <a:spcPct val="35000"/>
            </a:spcAft>
            <a:buNone/>
          </a:pPr>
          <a:r>
            <a:rPr lang="nl-NL" sz="800" kern="1200" dirty="0" err="1"/>
            <a:t>Create</a:t>
          </a:r>
          <a:r>
            <a:rPr lang="nl-NL" sz="800" kern="1200" dirty="0"/>
            <a:t> end-</a:t>
          </a:r>
          <a:r>
            <a:rPr lang="nl-NL" sz="800" kern="1200" dirty="0" err="1"/>
            <a:t>to</a:t>
          </a:r>
          <a:r>
            <a:rPr lang="nl-NL" sz="800" kern="1200" dirty="0"/>
            <a:t>-end </a:t>
          </a:r>
          <a:r>
            <a:rPr lang="nl-NL" sz="800" kern="1200" dirty="0" err="1"/>
            <a:t>grid</a:t>
          </a:r>
          <a:r>
            <a:rPr lang="nl-NL" sz="800" kern="1200" dirty="0"/>
            <a:t> (data </a:t>
          </a:r>
          <a:r>
            <a:rPr lang="nl-NL" sz="800" kern="1200" dirty="0" err="1"/>
            <a:t>and</a:t>
          </a:r>
          <a:r>
            <a:rPr lang="nl-NL" sz="800" kern="1200" dirty="0"/>
            <a:t> control) of heat </a:t>
          </a:r>
          <a:r>
            <a:rPr lang="nl-NL" sz="800" kern="1200" dirty="0" err="1"/>
            <a:t>distribution</a:t>
          </a:r>
          <a:r>
            <a:rPr lang="nl-NL" sz="800" kern="1200" dirty="0"/>
            <a:t> system</a:t>
          </a:r>
        </a:p>
      </dsp:txBody>
      <dsp:txXfrm>
        <a:off x="4654212" y="1904985"/>
        <a:ext cx="3585661" cy="272788"/>
      </dsp:txXfrm>
    </dsp:sp>
    <dsp:sp modelId="{88AA90FD-0E9C-4BA2-B995-ED7469EDF9D4}">
      <dsp:nvSpPr>
        <dsp:cNvPr id="0" name=""/>
        <dsp:cNvSpPr/>
      </dsp:nvSpPr>
      <dsp:spPr>
        <a:xfrm>
          <a:off x="4340829" y="1588766"/>
          <a:ext cx="522869" cy="523016"/>
        </a:xfrm>
        <a:prstGeom prst="ellipse">
          <a:avLst/>
        </a:prstGeom>
        <a:blipFill rotWithShape="1">
          <a:blip xmlns:r="http://schemas.openxmlformats.org/officeDocument/2006/relationships" r:embed="rId5">
            <a:extLst>
              <a:ext uri="{28A0092B-C50C-407E-A947-70E740481C1C}">
                <a14:useLocalDpi xmlns:a14="http://schemas.microsoft.com/office/drawing/2010/main" val="0"/>
              </a:ext>
            </a:extLst>
          </a:blip>
          <a:srcRect/>
          <a:stretch>
            <a:fillRect l="-49000" r="-49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7E97D04-07F7-4D26-8FCB-43FC24AC314B}">
      <dsp:nvSpPr>
        <dsp:cNvPr id="0" name=""/>
        <dsp:cNvSpPr/>
      </dsp:nvSpPr>
      <dsp:spPr>
        <a:xfrm>
          <a:off x="4774996" y="1280471"/>
          <a:ext cx="3615175" cy="302302"/>
        </a:xfrm>
        <a:prstGeom prst="roundRect">
          <a:avLst/>
        </a:prstGeom>
        <a:solidFill>
          <a:schemeClr val="accent4">
            <a:hueOff val="9335490"/>
            <a:satOff val="-27287"/>
            <a:lumOff val="2026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681" tIns="30480" rIns="30480" bIns="30480" numCol="1" spcCol="1270" anchor="ctr" anchorCtr="0">
          <a:noAutofit/>
        </a:bodyPr>
        <a:lstStyle/>
        <a:p>
          <a:pPr marL="0" lvl="0" indent="0" algn="l" defTabSz="355600">
            <a:lnSpc>
              <a:spcPct val="90000"/>
            </a:lnSpc>
            <a:spcBef>
              <a:spcPct val="0"/>
            </a:spcBef>
            <a:spcAft>
              <a:spcPct val="35000"/>
            </a:spcAft>
            <a:buNone/>
          </a:pPr>
          <a:r>
            <a:rPr lang="nl-NL" sz="800" kern="1200" dirty="0"/>
            <a:t>Active control </a:t>
          </a:r>
          <a:r>
            <a:rPr lang="nl-NL" sz="800" kern="1200" dirty="0" err="1"/>
            <a:t>and</a:t>
          </a:r>
          <a:r>
            <a:rPr lang="nl-NL" sz="800" kern="1200" dirty="0"/>
            <a:t> </a:t>
          </a:r>
          <a:r>
            <a:rPr lang="nl-NL" sz="800" kern="1200" dirty="0" err="1"/>
            <a:t>balancing</a:t>
          </a:r>
          <a:r>
            <a:rPr lang="nl-NL" sz="800" kern="1200" dirty="0"/>
            <a:t> of heat </a:t>
          </a:r>
          <a:r>
            <a:rPr lang="nl-NL" sz="800" kern="1200" dirty="0" err="1"/>
            <a:t>network</a:t>
          </a:r>
          <a:endParaRPr lang="nl-NL" sz="800" kern="1200" dirty="0"/>
        </a:p>
      </dsp:txBody>
      <dsp:txXfrm>
        <a:off x="4789753" y="1295228"/>
        <a:ext cx="3585661" cy="272788"/>
      </dsp:txXfrm>
    </dsp:sp>
    <dsp:sp modelId="{21034653-8075-4309-95E5-03576FA74839}">
      <dsp:nvSpPr>
        <dsp:cNvPr id="0" name=""/>
        <dsp:cNvSpPr/>
      </dsp:nvSpPr>
      <dsp:spPr>
        <a:xfrm>
          <a:off x="4476370" y="979009"/>
          <a:ext cx="522869" cy="523016"/>
        </a:xfrm>
        <a:prstGeom prst="ellipse">
          <a:avLst/>
        </a:prstGeom>
        <a:blipFill rotWithShape="1">
          <a:blip xmlns:r="http://schemas.openxmlformats.org/officeDocument/2006/relationships" r:embed="rId6">
            <a:extLst>
              <a:ext uri="{28A0092B-C50C-407E-A947-70E740481C1C}">
                <a14:useLocalDpi xmlns:a14="http://schemas.microsoft.com/office/drawing/2010/main" val="0"/>
              </a:ext>
            </a:extLst>
          </a:blip>
          <a:srcRect/>
          <a:stretch>
            <a:fillRect l="-25000" r="-25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40FB6B-5358-453B-9FCD-B04434C54FD2}">
      <dsp:nvSpPr>
        <dsp:cNvPr id="0" name=""/>
        <dsp:cNvSpPr/>
      </dsp:nvSpPr>
      <dsp:spPr>
        <a:xfrm>
          <a:off x="4848885" y="692614"/>
          <a:ext cx="3615175" cy="302302"/>
        </a:xfrm>
        <a:prstGeom prst="roundRect">
          <a:avLst/>
        </a:prstGeom>
        <a:solidFill>
          <a:schemeClr val="accent4">
            <a:hueOff val="11202589"/>
            <a:satOff val="-32744"/>
            <a:lumOff val="2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38681" tIns="30480" rIns="30480" bIns="30480" numCol="1" spcCol="1270" anchor="ctr" anchorCtr="0">
          <a:noAutofit/>
        </a:bodyPr>
        <a:lstStyle/>
        <a:p>
          <a:pPr marL="0" lvl="0" indent="0" algn="l" defTabSz="355600">
            <a:lnSpc>
              <a:spcPct val="90000"/>
            </a:lnSpc>
            <a:spcBef>
              <a:spcPct val="0"/>
            </a:spcBef>
            <a:spcAft>
              <a:spcPct val="35000"/>
            </a:spcAft>
            <a:buNone/>
          </a:pPr>
          <a:r>
            <a:rPr lang="nl-NL" sz="800" kern="1200" dirty="0"/>
            <a:t>More </a:t>
          </a:r>
          <a:r>
            <a:rPr lang="nl-NL" sz="800" kern="1200" dirty="0" err="1"/>
            <a:t>use</a:t>
          </a:r>
          <a:r>
            <a:rPr lang="nl-NL" sz="800" kern="1200" dirty="0"/>
            <a:t> of </a:t>
          </a:r>
          <a:r>
            <a:rPr lang="nl-NL" sz="800" kern="1200" dirty="0" err="1"/>
            <a:t>industrial</a:t>
          </a:r>
          <a:r>
            <a:rPr lang="nl-NL" sz="800" kern="1200" dirty="0"/>
            <a:t> </a:t>
          </a:r>
          <a:r>
            <a:rPr lang="nl-NL" sz="800" kern="1200" dirty="0" err="1"/>
            <a:t>residual</a:t>
          </a:r>
          <a:r>
            <a:rPr lang="nl-NL" sz="800" kern="1200" dirty="0"/>
            <a:t> heat/</a:t>
          </a:r>
          <a:r>
            <a:rPr lang="nl-NL" sz="800" kern="1200" dirty="0" err="1"/>
            <a:t>less</a:t>
          </a:r>
          <a:r>
            <a:rPr lang="nl-NL" sz="800" kern="1200" dirty="0"/>
            <a:t> gas-</a:t>
          </a:r>
          <a:r>
            <a:rPr lang="nl-NL" sz="800" kern="1200" dirty="0" err="1"/>
            <a:t>burning</a:t>
          </a:r>
          <a:r>
            <a:rPr lang="nl-NL" sz="800" kern="1200" dirty="0"/>
            <a:t> </a:t>
          </a:r>
        </a:p>
      </dsp:txBody>
      <dsp:txXfrm>
        <a:off x="4863642" y="707371"/>
        <a:ext cx="3585661" cy="272788"/>
      </dsp:txXfrm>
    </dsp:sp>
    <dsp:sp modelId="{2D9F0543-03F3-465D-9949-595F9ED3F19F}">
      <dsp:nvSpPr>
        <dsp:cNvPr id="0" name=""/>
        <dsp:cNvSpPr/>
      </dsp:nvSpPr>
      <dsp:spPr>
        <a:xfrm>
          <a:off x="4550259" y="391152"/>
          <a:ext cx="522869" cy="523016"/>
        </a:xfrm>
        <a:prstGeom prst="ellipse">
          <a:avLst/>
        </a:prstGeom>
        <a:blipFill rotWithShape="1">
          <a:blip xmlns:r="http://schemas.openxmlformats.org/officeDocument/2006/relationships" r:embed="rId7">
            <a:extLst>
              <a:ext uri="{28A0092B-C50C-407E-A947-70E740481C1C}">
                <a14:useLocalDpi xmlns:a14="http://schemas.microsoft.com/office/drawing/2010/main" val="0"/>
              </a:ext>
            </a:extLst>
          </a:blip>
          <a:srcRect/>
          <a:stretch>
            <a:fillRect l="-33000" r="-33000"/>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3E31FE-82B1-4555-BFDC-36F474734685}">
      <dsp:nvSpPr>
        <dsp:cNvPr id="0" name=""/>
        <dsp:cNvSpPr/>
      </dsp:nvSpPr>
      <dsp:spPr>
        <a:xfrm>
          <a:off x="1940" y="350577"/>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t" anchorCtr="0">
          <a:noAutofit/>
        </a:bodyPr>
        <a:lstStyle/>
        <a:p>
          <a:pPr marL="0" lvl="0" indent="0" algn="l" defTabSz="444500">
            <a:lnSpc>
              <a:spcPct val="90000"/>
            </a:lnSpc>
            <a:spcBef>
              <a:spcPct val="0"/>
            </a:spcBef>
            <a:spcAft>
              <a:spcPct val="35000"/>
            </a:spcAft>
            <a:buNone/>
          </a:pPr>
          <a:r>
            <a:rPr lang="nl-NL" sz="1000" kern="1200" dirty="0" err="1"/>
            <a:t>Naming</a:t>
          </a:r>
          <a:r>
            <a:rPr lang="nl-NL" sz="1000" kern="1200" dirty="0"/>
            <a:t> stuff is </a:t>
          </a:r>
          <a:r>
            <a:rPr lang="nl-NL" sz="1000" kern="1200" dirty="0" err="1"/>
            <a:t>very</a:t>
          </a:r>
          <a:r>
            <a:rPr lang="nl-NL" sz="1000" kern="1200" dirty="0"/>
            <a:t> important</a:t>
          </a:r>
          <a:endParaRPr lang="en-US" sz="1000" kern="1200" dirty="0"/>
        </a:p>
        <a:p>
          <a:pPr marL="57150" lvl="1" indent="-57150" algn="l" defTabSz="355600">
            <a:lnSpc>
              <a:spcPct val="90000"/>
            </a:lnSpc>
            <a:spcBef>
              <a:spcPct val="0"/>
            </a:spcBef>
            <a:spcAft>
              <a:spcPct val="15000"/>
            </a:spcAft>
            <a:buChar char="•"/>
          </a:pPr>
          <a:r>
            <a:rPr lang="nl-NL" sz="800" kern="1200"/>
            <a:t>Stories, Code Repos, Code Objects (class, function, variable, parameter), …</a:t>
          </a:r>
          <a:endParaRPr lang="en-US" sz="800" kern="1200"/>
        </a:p>
      </dsp:txBody>
      <dsp:txXfrm>
        <a:off x="1940" y="350577"/>
        <a:ext cx="1539341" cy="923605"/>
      </dsp:txXfrm>
    </dsp:sp>
    <dsp:sp modelId="{625C65F7-0E87-4F5F-A821-E999DBB1B3C8}">
      <dsp:nvSpPr>
        <dsp:cNvPr id="0" name=""/>
        <dsp:cNvSpPr/>
      </dsp:nvSpPr>
      <dsp:spPr>
        <a:xfrm>
          <a:off x="1695216" y="350577"/>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l-NL" sz="1000" kern="1200" dirty="0"/>
            <a:t>Peer Review is </a:t>
          </a:r>
          <a:r>
            <a:rPr lang="nl-NL" sz="1000" kern="1200" dirty="0" err="1"/>
            <a:t>required</a:t>
          </a:r>
          <a:r>
            <a:rPr lang="nl-NL" sz="1000" kern="1200" dirty="0"/>
            <a:t> for shared code </a:t>
          </a:r>
          <a:r>
            <a:rPr lang="nl-NL" sz="1000" kern="1200" dirty="0" err="1"/>
            <a:t>ownership</a:t>
          </a:r>
          <a:r>
            <a:rPr lang="nl-NL" sz="1000" kern="1200" dirty="0"/>
            <a:t> </a:t>
          </a:r>
          <a:r>
            <a:rPr lang="nl-NL" sz="1000" kern="1200" dirty="0" err="1"/>
            <a:t>and</a:t>
          </a:r>
          <a:r>
            <a:rPr lang="nl-NL" sz="1000" kern="1200" dirty="0"/>
            <a:t> focus on full scope of Definition of </a:t>
          </a:r>
          <a:r>
            <a:rPr lang="nl-NL" sz="1000" kern="1200" dirty="0" err="1"/>
            <a:t>Done</a:t>
          </a:r>
          <a:endParaRPr lang="en-US" sz="1000" kern="1200" dirty="0"/>
        </a:p>
      </dsp:txBody>
      <dsp:txXfrm>
        <a:off x="1695216" y="350577"/>
        <a:ext cx="1539341" cy="923605"/>
      </dsp:txXfrm>
    </dsp:sp>
    <dsp:sp modelId="{525DDFA4-EBFC-4B13-9422-6CB18D5865EE}">
      <dsp:nvSpPr>
        <dsp:cNvPr id="0" name=""/>
        <dsp:cNvSpPr/>
      </dsp:nvSpPr>
      <dsp:spPr>
        <a:xfrm>
          <a:off x="3388492" y="350577"/>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l-NL" sz="1000" kern="1200"/>
            <a:t>Documentation of technical design (overview) and functionality complements code and tests</a:t>
          </a:r>
          <a:endParaRPr lang="en-US" sz="1000" kern="1200"/>
        </a:p>
      </dsp:txBody>
      <dsp:txXfrm>
        <a:off x="3388492" y="350577"/>
        <a:ext cx="1539341" cy="923605"/>
      </dsp:txXfrm>
    </dsp:sp>
    <dsp:sp modelId="{79ABC1AE-ECD1-441A-B0CA-FE17BC9757D4}">
      <dsp:nvSpPr>
        <dsp:cNvPr id="0" name=""/>
        <dsp:cNvSpPr/>
      </dsp:nvSpPr>
      <dsp:spPr>
        <a:xfrm>
          <a:off x="5083708" y="2509245"/>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l-NL" sz="1000" kern="1200"/>
            <a:t>Full automation – no compromises. No hands touching ACC or Prod</a:t>
          </a:r>
          <a:endParaRPr lang="en-US" sz="1000" kern="1200"/>
        </a:p>
      </dsp:txBody>
      <dsp:txXfrm>
        <a:off x="5083708" y="2509245"/>
        <a:ext cx="1539341" cy="923605"/>
      </dsp:txXfrm>
    </dsp:sp>
    <dsp:sp modelId="{052EBCD5-B59A-4EA1-8AC7-31E72769B8AD}">
      <dsp:nvSpPr>
        <dsp:cNvPr id="0" name=""/>
        <dsp:cNvSpPr/>
      </dsp:nvSpPr>
      <dsp:spPr>
        <a:xfrm>
          <a:off x="1940" y="1428116"/>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l-NL" sz="1000" kern="1200"/>
            <a:t>Smoke Testing – validate impact (for real) of any (combination of) changes</a:t>
          </a:r>
          <a:endParaRPr lang="en-US" sz="1000" kern="1200"/>
        </a:p>
      </dsp:txBody>
      <dsp:txXfrm>
        <a:off x="1940" y="1428116"/>
        <a:ext cx="1539341" cy="923605"/>
      </dsp:txXfrm>
    </dsp:sp>
    <dsp:sp modelId="{149CCD5F-DD7B-4804-93E5-59ADD877DE7C}">
      <dsp:nvSpPr>
        <dsp:cNvPr id="0" name=""/>
        <dsp:cNvSpPr/>
      </dsp:nvSpPr>
      <dsp:spPr>
        <a:xfrm>
          <a:off x="1695216" y="1428116"/>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l-NL" sz="1000" kern="1200"/>
            <a:t>Thinking about testing upfront helps improve design</a:t>
          </a:r>
          <a:endParaRPr lang="en-US" sz="1000" kern="1200"/>
        </a:p>
      </dsp:txBody>
      <dsp:txXfrm>
        <a:off x="1695216" y="1428116"/>
        <a:ext cx="1539341" cy="923605"/>
      </dsp:txXfrm>
    </dsp:sp>
    <dsp:sp modelId="{90421043-D441-45A0-999F-B9EE425D5803}">
      <dsp:nvSpPr>
        <dsp:cNvPr id="0" name=""/>
        <dsp:cNvSpPr/>
      </dsp:nvSpPr>
      <dsp:spPr>
        <a:xfrm>
          <a:off x="3388492" y="1428116"/>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l-NL" sz="1000" kern="1200"/>
            <a:t>Do ‘job rotation’- prevent dependencies on ‘the local expert’</a:t>
          </a:r>
          <a:endParaRPr lang="en-US" sz="1000" kern="1200"/>
        </a:p>
      </dsp:txBody>
      <dsp:txXfrm>
        <a:off x="3388492" y="1428116"/>
        <a:ext cx="1539341" cy="923605"/>
      </dsp:txXfrm>
    </dsp:sp>
    <dsp:sp modelId="{07C75581-AFE2-4AB0-85C7-F81D80243CE6}">
      <dsp:nvSpPr>
        <dsp:cNvPr id="0" name=""/>
        <dsp:cNvSpPr/>
      </dsp:nvSpPr>
      <dsp:spPr>
        <a:xfrm>
          <a:off x="5081767" y="1428116"/>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l-NL" sz="1000" kern="1200" dirty="0" err="1"/>
            <a:t>Verify</a:t>
          </a:r>
          <a:r>
            <a:rPr lang="nl-NL" sz="1000" kern="1200" dirty="0"/>
            <a:t> </a:t>
          </a:r>
          <a:r>
            <a:rPr lang="nl-NL" sz="1000" kern="1200" dirty="0" err="1"/>
            <a:t>assumptions</a:t>
          </a:r>
          <a:r>
            <a:rPr lang="nl-NL" sz="1000" kern="1200" dirty="0"/>
            <a:t>, </a:t>
          </a:r>
          <a:r>
            <a:rPr lang="nl-NL" sz="1000" kern="1200" dirty="0" err="1"/>
            <a:t>such</a:t>
          </a:r>
          <a:r>
            <a:rPr lang="nl-NL" sz="1000" kern="1200" dirty="0"/>
            <a:t> as “</a:t>
          </a:r>
          <a:r>
            <a:rPr lang="nl-NL" sz="1000" kern="1200" dirty="0" err="1"/>
            <a:t>That</a:t>
          </a:r>
          <a:r>
            <a:rPr lang="nl-NL" sz="1000" kern="1200" dirty="0"/>
            <a:t> </a:t>
          </a:r>
          <a:r>
            <a:rPr lang="nl-NL" sz="1000" i="1" kern="1200" dirty="0" err="1"/>
            <a:t>should</a:t>
          </a:r>
          <a:r>
            <a:rPr lang="nl-NL" sz="1000" kern="1200" dirty="0"/>
            <a:t> </a:t>
          </a:r>
          <a:r>
            <a:rPr lang="nl-NL" sz="1000" kern="1200" dirty="0" err="1"/>
            <a:t>work</a:t>
          </a:r>
          <a:r>
            <a:rPr lang="nl-NL" sz="1000" kern="1200" dirty="0"/>
            <a:t>” </a:t>
          </a:r>
          <a:r>
            <a:rPr lang="nl-NL" sz="1000" kern="1200" dirty="0" err="1"/>
            <a:t>and</a:t>
          </a:r>
          <a:r>
            <a:rPr lang="nl-NL" sz="1000" kern="1200" dirty="0"/>
            <a:t> “</a:t>
          </a:r>
          <a:r>
            <a:rPr lang="nl-NL" sz="1000" kern="1200" dirty="0" err="1"/>
            <a:t>That</a:t>
          </a:r>
          <a:r>
            <a:rPr lang="nl-NL" sz="1000" kern="1200" dirty="0"/>
            <a:t> </a:t>
          </a:r>
          <a:r>
            <a:rPr lang="nl-NL" sz="1000" kern="1200" dirty="0" err="1"/>
            <a:t>will</a:t>
          </a:r>
          <a:r>
            <a:rPr lang="nl-NL" sz="1000" kern="1200" dirty="0"/>
            <a:t> </a:t>
          </a:r>
          <a:r>
            <a:rPr lang="nl-NL" sz="1000" kern="1200" dirty="0" err="1"/>
            <a:t>not</a:t>
          </a:r>
          <a:r>
            <a:rPr lang="nl-NL" sz="1000" kern="1200" dirty="0"/>
            <a:t> have </a:t>
          </a:r>
          <a:r>
            <a:rPr lang="nl-NL" sz="1000" kern="1200" dirty="0" err="1"/>
            <a:t>any</a:t>
          </a:r>
          <a:r>
            <a:rPr lang="nl-NL" sz="1000" kern="1200" dirty="0"/>
            <a:t> impact”</a:t>
          </a:r>
          <a:endParaRPr lang="en-US" sz="1000" kern="1200" dirty="0"/>
        </a:p>
      </dsp:txBody>
      <dsp:txXfrm>
        <a:off x="5081767" y="1428116"/>
        <a:ext cx="1539341" cy="923605"/>
      </dsp:txXfrm>
    </dsp:sp>
    <dsp:sp modelId="{3F843F3E-84C8-48FB-9199-B73A2F1E89AB}">
      <dsp:nvSpPr>
        <dsp:cNvPr id="0" name=""/>
        <dsp:cNvSpPr/>
      </dsp:nvSpPr>
      <dsp:spPr>
        <a:xfrm>
          <a:off x="1695216" y="2505655"/>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l-NL" sz="1000" kern="1200"/>
            <a:t>Explore Azure services – for features and limits (and cost calculation)</a:t>
          </a:r>
          <a:endParaRPr lang="en-US" sz="1000" kern="1200"/>
        </a:p>
      </dsp:txBody>
      <dsp:txXfrm>
        <a:off x="1695216" y="2505655"/>
        <a:ext cx="1539341" cy="923605"/>
      </dsp:txXfrm>
    </dsp:sp>
    <dsp:sp modelId="{FE513389-5D0A-43EB-8A87-5A9B89E6154F}">
      <dsp:nvSpPr>
        <dsp:cNvPr id="0" name=""/>
        <dsp:cNvSpPr/>
      </dsp:nvSpPr>
      <dsp:spPr>
        <a:xfrm>
          <a:off x="3388492" y="2505655"/>
          <a:ext cx="1539341" cy="92360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nl-NL" sz="1000" kern="1200"/>
            <a:t>Leveraging Azure requires substantial Cloud Infrastructure skills</a:t>
          </a:r>
          <a:endParaRPr lang="en-US" sz="1000" kern="1200"/>
        </a:p>
      </dsp:txBody>
      <dsp:txXfrm>
        <a:off x="3388492" y="2505655"/>
        <a:ext cx="1539341" cy="923605"/>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DescriptionList">
  <dgm:title val="Icon Label Description List"/>
  <dgm:desc val="Use to show non-sequential or grouped chunks of information. The placeholder holds an icon or small picture, and corresponding text boxes show Level 1 and Level 2 text respectively. Works well for minimal Level 1 text accompanied by lengthier Level two text."/>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if>
      <dgm:else name="Name2">
        <dgm:alg type="lin">
          <dgm:param type="linDir" val="fromR"/>
        </dgm:alg>
      </dgm:else>
    </dgm:choose>
    <dgm:shape xmlns:r="http://schemas.openxmlformats.org/officeDocument/2006/relationships" r:blip="">
      <dgm:adjLst/>
    </dgm:shape>
    <dgm:presOf/>
    <dgm:constrLst>
      <dgm:constr type="h" for="ch" forName="compNode" refType="h" fact="0.45"/>
      <dgm:constr type="w" for="ch" forName="compNode" val="120"/>
      <dgm:constr type="w" for="ch" forName="sibTrans" refType="w" refFor="ch" refForName="compNode" fact="0.175"/>
      <dgm:constr type="primFontSz" for="des" forName="parTx" val="36"/>
      <dgm:constr type="primFontSz" for="des" forName="desTx" refType="primFontSz" refFor="des" refForName="parTx" op="lte" fact="0.75"/>
      <dgm:constr type="h" for="des" forName="compNode" op="equ"/>
      <dgm:constr type="h" for="des" forName="iconRect" op="equ"/>
      <dgm:constr type="w" for="des" forName="iconRect" op="equ"/>
      <dgm:constr type="h" for="des" forName="iconSpace" op="equ"/>
      <dgm:constr type="h" for="des" forName="parTx" op="equ"/>
      <dgm:constr type="h" for="des" forName="txSpace" op="equ"/>
      <dgm:constr type="h" for="des" forName="desTx" op="equ"/>
    </dgm:constrLst>
    <dgm:ruleLst>
      <dgm:rule type="w" for="ch" forName="compNode" val="0" fact="NaN" max="NaN"/>
    </dgm:ruleLst>
    <dgm:forEach name="Name3" axis="ch" ptType="node">
      <dgm:layoutNode name="compNode">
        <dgm:alg type="composite"/>
        <dgm:shape xmlns:r="http://schemas.openxmlformats.org/officeDocument/2006/relationships" r:blip="">
          <dgm:adjLst/>
        </dgm:shape>
        <dgm:presOf axis="self"/>
        <dgm:constrLst>
          <dgm:constr type="w" for="ch" forName="iconRect" refType="w" fact="0.35"/>
          <dgm:constr type="h" for="ch" forName="iconRect" refType="w" refFor="ch" refForName="iconRect"/>
          <dgm:constr type="l" for="ch" forName="iconRect"/>
          <dgm:constr type="t" for="ch" forName="iconRect"/>
          <dgm:constr type="w" for="ch" forName="iconSpace" refType="w"/>
          <dgm:constr type="h" for="ch" forName="iconSpace" refType="h" fact="0.043"/>
          <dgm:constr type="l" for="ch" forName="iconSpace"/>
          <dgm:constr type="t" for="ch" forName="iconSpace" refType="b" refFor="ch" refForName="iconRect"/>
          <dgm:constr type="w" for="ch" forName="parTx" refType="w"/>
          <dgm:constr type="h" for="ch" forName="parTx" refType="w" fact="0.15"/>
          <dgm:constr type="l" for="ch" forName="parTx"/>
          <dgm:constr type="t" for="ch" forName="parTx" refType="b" refFor="ch" refForName="iconSpace"/>
          <dgm:constr type="h" for="ch" forName="txSpace" refType="h" fact="0.02"/>
          <dgm:constr type="w" for="ch" forName="txSpace" refType="w"/>
          <dgm:constr type="l" for="ch" forName="txSpace"/>
          <dgm:constr type="t" for="ch" forName="txSpace" refType="b" refFor="ch" refForName="parTx"/>
          <dgm:constr type="w" for="ch" forName="desTx" refType="w"/>
          <dgm:constr type="l" for="ch" forName="desTx"/>
          <dgm:constr type="t" for="ch" forName="desTx" refType="b" refFor="ch" refForName="txSpace"/>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iconSpace">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4" fact="NaN" max="NaN"/>
            <dgm:rule type="h" val="INF" fact="NaN" max="NaN"/>
          </dgm:ruleLst>
        </dgm:layoutNode>
        <dgm:layoutNode name="txSpace">
          <dgm:alg type="sp"/>
          <dgm:shape xmlns:r="http://schemas.openxmlformats.org/officeDocument/2006/relationships" r:blip="">
            <dgm:adjLst/>
          </dgm:shape>
          <dgm:presOf/>
          <dgm:constrLst/>
          <dgm:ruleLst/>
        </dgm:layoutNode>
        <dgm:layoutNode name="desTx" styleLbl="revTx">
          <dgm:varLst/>
          <dgm:alg type="tx">
            <dgm:param type="stBulletLvl" val="0"/>
            <dgm:param type="txAnchorVert" val="t"/>
            <dgm:param type="parTxLTRAlign" val="l"/>
            <dgm:param type="shpTxLTRAlignCh" val="l"/>
            <dgm:param type="parTxRTLAlign" val="r"/>
            <dgm:param type="shpTxRTLAlignCh" val="r"/>
          </dgm:alg>
          <dgm:shape xmlns:r="http://schemas.openxmlformats.org/officeDocument/2006/relationships" type="rect" r:blip="">
            <dgm:adjLst/>
          </dgm:shape>
          <dgm:presOf axis="des" ptType="node"/>
          <dgm:constrLst>
            <dgm:constr type="secFontSz" refType="primFontSz"/>
            <dgm:constr type="lMarg"/>
            <dgm:constr type="rMarg"/>
            <dgm:constr type="tMarg"/>
            <dgm:constr type="bMarg"/>
          </dgm:constrLst>
          <dgm:ruleLst>
            <dgm:rule type="primFontSz" val="NaN" fact="NaN" max="17"/>
            <dgm:rule type="h" val="INF" fact="NaN" max="NaN"/>
          </dgm:ruleLst>
        </dgm:layoutNode>
      </dgm:layoutNode>
      <dgm:forEach name="Name4"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b="1"/>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AscendingPictureAccentProcess">
  <dgm:title val=""/>
  <dgm:desc val=""/>
  <dgm:catLst>
    <dgm:cat type="process" pri="22500"/>
    <dgm:cat type="picture" pri="16000"/>
    <dgm:cat type="pictureconvert" pri="16000"/>
  </dgm:catLst>
  <dgm:samp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shape xmlns:r="http://schemas.openxmlformats.org/officeDocument/2006/relationships" r:blip="">
      <dgm:adjLst/>
    </dgm:shape>
    <dgm:choose name="Name1">
      <dgm:if name="Name2" axis="ch" ptType="node" func="cnt" op="equ" val="1">
        <dgm:choose name="Name3">
          <dgm:if name="Name4" func="var" arg="dir" op="equ" val="norm">
            <dgm:choose name="Name5">
              <dgm:if name="Name6" axis="des" func="maxDepth" op="gt" val="1">
                <dgm:alg type="composite">
                  <dgm:param type="ar" val="2.7"/>
                </dgm:alg>
                <dgm:constrLst>
                  <dgm:constr type="primFontSz" for="ch" forName="parTx1" op="equ" val="65"/>
                  <dgm:constr type="primFontSz" for="ch" forName="desTx1" op="equ" val="65"/>
                  <dgm:constr type="userD" refType="w" fact="0.0247"/>
                  <dgm:constr type="l" for="ch" forName="parTx1" refType="w" fact="0.2711"/>
                  <dgm:constr type="t" for="ch" forName="parTx1" refType="h" fact="0.9603"/>
                  <dgm:constr type="w" for="ch" forName="parTx1" refType="w" fact="0.5325"/>
                  <dgm:constr type="h" for="ch" forName="parTx1" refType="h" fact="0.3856"/>
                  <dgm:constr type="ctrX" for="ch" forName="picture1" refType="w" fact="0.2469"/>
                  <dgm:constr type="ctrY" for="ch" forName="picture1" refType="h" fact="0.9"/>
                  <dgm:constr type="w" for="ch" forName="picture1" refType="w" fact="0.2469"/>
                  <dgm:constr type="h" for="ch" forName="picture1" refType="h" fact="0.6667"/>
                  <dgm:constr type="l" for="ch" forName="desTx1" refType="r" refFor="ch" refForName="parTx1"/>
                  <dgm:constr type="r" for="ch" forName="desTx1" refType="w"/>
                  <dgm:constr type="t" for="ch" forName="desTx1" refType="t" refFor="ch" refForName="parTx1"/>
                  <dgm:constr type="h" for="ch" forName="desTx1" refType="h" refFor="ch" refForName="parTx1"/>
                </dgm:constrLst>
              </dgm:if>
              <dgm:else name="Name7">
                <dgm:alg type="composite">
                  <dgm:param type="ar" val="2"/>
                </dgm:alg>
                <dgm:constrLst>
                  <dgm:constr type="primFontSz" for="ch" forName="parTx1" op="equ" val="65"/>
                  <dgm:constr type="userD" refType="w" fact="0.0333"/>
                  <dgm:constr type="l" for="ch" forName="parTx1" refType="w" fact="0.366"/>
                  <dgm:constr type="t" for="ch" forName="parTx1" refType="h" fact="0.7113"/>
                  <dgm:constr type="w" for="ch" forName="parTx1" refType="w" fact="0.7189"/>
                  <dgm:constr type="h" for="ch" forName="parTx1" refType="h" fact="0.3856"/>
                  <dgm:constr type="ctrX" for="ch" forName="picture1" refType="w" fact="0.3333"/>
                  <dgm:constr type="ctrY" for="ch" forName="picture1" refType="h" fact="0.6667"/>
                  <dgm:constr type="w" for="ch" forName="picture1" refType="w" fact="0.3333"/>
                  <dgm:constr type="h" for="ch" forName="picture1" refType="h" fact="0.6667"/>
                </dgm:constrLst>
              </dgm:else>
            </dgm:choose>
          </dgm:if>
          <dgm:else name="Name8">
            <dgm:choose name="Name9">
              <dgm:if name="Name10" axis="des" func="maxDepth" op="gt" val="1">
                <dgm:alg type="composite">
                  <dgm:param type="ar" val="2.7"/>
                </dgm:alg>
                <dgm:constrLst>
                  <dgm:constr type="primFontSz" for="ch" forName="parTx1" op="equ" val="65"/>
                  <dgm:constr type="primFontSz" for="ch" forName="desTx1" op="equ" val="65"/>
                  <dgm:constr type="userD" refType="w" fact="0.0247"/>
                  <dgm:constr type="r" for="ch" forName="parTx1" refType="w" fact="0.7289"/>
                  <dgm:constr type="t" for="ch" forName="parTx1" refType="h" fact="0.9603"/>
                  <dgm:constr type="w" for="ch" forName="parTx1" refType="w" fact="0.5325"/>
                  <dgm:constr type="h" for="ch" forName="parTx1" refType="h" fact="0.3856"/>
                  <dgm:constr type="ctrX" for="ch" forName="picture1" refType="w" fact="0.7531"/>
                  <dgm:constr type="ctrY" for="ch" forName="picture1" refType="h" fact="0.9"/>
                  <dgm:constr type="w" for="ch" forName="picture1" refType="w" fact="0.2469"/>
                  <dgm:constr type="h" for="ch" forName="picture1" refType="h" fact="0.6667"/>
                  <dgm:constr type="r" for="ch" forName="desTx1" refType="l" refFor="ch" refForName="parTx1"/>
                  <dgm:constr type="l" for="ch" forName="desTx1"/>
                  <dgm:constr type="t" for="ch" forName="desTx1" refType="t" refFor="ch" refForName="parTx1"/>
                  <dgm:constr type="h" for="ch" forName="desTx1" refType="h" refFor="ch" refForName="parTx1"/>
                </dgm:constrLst>
              </dgm:if>
              <dgm:else name="Name11">
                <dgm:alg type="composite">
                  <dgm:param type="ar" val="2"/>
                </dgm:alg>
                <dgm:constrLst>
                  <dgm:constr type="primFontSz" for="ch" forName="parTx1" op="equ" val="65"/>
                  <dgm:constr type="userD" refType="w" fact="0.0333"/>
                  <dgm:constr type="r" for="ch" forName="parTx1" refType="w" fact="0.634"/>
                  <dgm:constr type="t" for="ch" forName="parTx1" refType="h" fact="0.7113"/>
                  <dgm:constr type="w" for="ch" forName="parTx1" refType="w" fact="0.7189"/>
                  <dgm:constr type="h" for="ch" forName="parTx1" refType="h" fact="0.3856"/>
                  <dgm:constr type="ctrX" for="ch" forName="picture1" refType="w" fact="0.6667"/>
                  <dgm:constr type="ctrY" for="ch" forName="picture1" refType="h" fact="0.6667"/>
                  <dgm:constr type="w" for="ch" forName="picture1" refType="w" fact="0.3333"/>
                  <dgm:constr type="h" for="ch" forName="picture1" refType="h" fact="0.6667"/>
                </dgm:constrLst>
              </dgm:else>
            </dgm:choose>
          </dgm:else>
        </dgm:choose>
      </dgm:if>
      <dgm:if name="Name12" axis="ch" ptType="node" func="cnt" op="equ" val="2">
        <dgm:choose name="Name13">
          <dgm:if name="Name14" func="var" arg="dir" op="equ" val="norm">
            <dgm:choose name="Name15">
              <dgm:if name="Name16"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3221"/>
                  <dgm:constr type="ctrY" for="ch" forName="dot1" refType="h" fact="0.5911"/>
                  <dgm:constr type="w" for="ch" forName="dot1" refType="userD"/>
                  <dgm:constr type="h" for="ch" forName="dot1" refType="userD"/>
                  <dgm:constr type="ctrX" for="ch" forName="dot2" refType="w" fact="0.3056"/>
                  <dgm:constr type="ctrY" for="ch" forName="dot2" refType="h" fact="0.644"/>
                  <dgm:constr type="w" for="ch" forName="dot2" refType="userD"/>
                  <dgm:constr type="h" for="ch" forName="dot2" refType="userD"/>
                  <dgm:constr type="ctrX" for="ch" forName="dot3" refType="w" fact="0.2859"/>
                  <dgm:constr type="ctrY" for="ch" forName="dot3" refType="h" fact="0.6898"/>
                  <dgm:constr type="w" for="ch" forName="dot3" refType="userD"/>
                  <dgm:constr type="h" for="ch" forName="dot3" refType="userD"/>
                  <dgm:constr type="ctrX" for="ch" forName="dotArrow1" refType="w" fact="0.3095"/>
                  <dgm:constr type="ctrY" for="ch" forName="dotArrow1" refType="h" fact="0.0587"/>
                  <dgm:constr type="w" for="ch" forName="dotArrow1" refType="userD"/>
                  <dgm:constr type="h" for="ch" forName="dotArrow1" refType="userD"/>
                  <dgm:constr type="ctrX" for="ch" forName="dotArrow2" refType="w" fact="0.3346"/>
                  <dgm:constr type="ctrY" for="ch" forName="dotArrow2" refType="h" fact="0.0287"/>
                  <dgm:constr type="w" for="ch" forName="dotArrow2" refType="userD"/>
                  <dgm:constr type="h" for="ch" forName="dotArrow2" refType="userD"/>
                  <dgm:constr type="ctrX" for="ch" forName="dotArrow3" refType="w" fact="0.3597"/>
                  <dgm:constr type="ctrY" for="ch" forName="dotArrow3" refType="h" fact="-0.0013"/>
                  <dgm:constr type="w" for="ch" forName="dotArrow3" refType="userD"/>
                  <dgm:constr type="h" for="ch" forName="dotArrow3" refType="userD"/>
                  <dgm:constr type="ctrX" for="ch" forName="dotArrow4" refType="w" fact="0.3848"/>
                  <dgm:constr type="ctrY" for="ch" forName="dotArrow4" refType="h" fact="0.0287"/>
                  <dgm:constr type="w" for="ch" forName="dotArrow4" refType="userD"/>
                  <dgm:constr type="h" for="ch" forName="dotArrow4" refType="userD"/>
                  <dgm:constr type="ctrX" for="ch" forName="dotArrow5" refType="w" fact="0.41"/>
                  <dgm:constr type="ctrY" for="ch" forName="dotArrow5" refType="h" fact="0.0587"/>
                  <dgm:constr type="w" for="ch" forName="dotArrow5" refType="userD"/>
                  <dgm:constr type="h" for="ch" forName="dotArrow5" refType="userD"/>
                  <dgm:constr type="ctrX" for="ch" forName="dotArrow6" refType="w" fact="0.3597"/>
                  <dgm:constr type="ctrY" for="ch" forName="dotArrow6" refType="h" fact="0.062"/>
                  <dgm:constr type="w" for="ch" forName="dotArrow6" refType="userD"/>
                  <dgm:constr type="h" for="ch" forName="dotArrow6" refType="userD"/>
                  <dgm:constr type="ctrX" for="ch" forName="dotArrow7" refType="w" fact="0.3597"/>
                  <dgm:constr type="ctrY" for="ch" forName="dotArrow7" refType="h" fact="0.1253"/>
                  <dgm:constr type="w" for="ch" forName="dotArrow7" refType="userD"/>
                  <dgm:constr type="h" for="ch" forName="dotArrow7" refType="userD"/>
                  <dgm:constr type="l" for="ch" forName="parTx1" refType="w" fact="0.197"/>
                  <dgm:constr type="t" for="ch" forName="parTx1" refType="h" fact="0.8169"/>
                  <dgm:constr type="w" for="ch" forName="parTx1" refType="w" fact="0.4064"/>
                  <dgm:constr type="h" for="ch" forName="parTx1" refType="h" fact="0.218"/>
                  <dgm:constr type="ctrX" for="ch" forName="picture1" refType="w" fact="0.1785"/>
                  <dgm:constr type="ctrY" for="ch" forName="picture1" refType="h" fact="0.7834"/>
                  <dgm:constr type="w" for="ch" forName="picture1" refType="w" fact="0.1884"/>
                  <dgm:constr type="h" for="ch" forName="picture1" refType="h" fact="0.376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688"/>
                  <dgm:constr type="t" for="ch" forName="parTx2" refType="h" fact="0.3905"/>
                  <dgm:constr type="w" for="ch" forName="parTx2" refType="w" fact="0.4064"/>
                  <dgm:constr type="h" for="ch" forName="parTx2" refType="h" fact="0.218"/>
                  <dgm:constr type="ctrX" for="ch" forName="picture2" refType="w" fact="0.3503"/>
                  <dgm:constr type="ctrY" for="ch" forName="picture2" refType="h" fact="0.357"/>
                  <dgm:constr type="w" for="ch" forName="picture2" refType="w" fact="0.1884"/>
                  <dgm:constr type="h" for="ch" forName="picture2" refType="h" fact="0.3768"/>
                  <dgm:constr type="l" for="ch" forName="desTx2" refType="r" refFor="ch" refForName="parTx2"/>
                  <dgm:constr type="r" for="ch" forName="desTx2" refType="w"/>
                  <dgm:constr type="t" for="ch" forName="desTx2" refType="t" refFor="ch" refForName="parTx2"/>
                  <dgm:constr type="h" for="ch" forName="desTx2" refType="h" refFor="ch" refForName="parTx2"/>
                </dgm:constrLst>
              </dgm:if>
              <dgm:else name="Name17">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4274"/>
                  <dgm:constr type="ctrY" for="ch" forName="dot1" refType="h" fact="0.5911"/>
                  <dgm:constr type="w" for="ch" forName="dot1" refType="userD"/>
                  <dgm:constr type="h" for="ch" forName="dot1" refType="userD"/>
                  <dgm:constr type="ctrX" for="ch" forName="dot2" refType="w" fact="0.4055"/>
                  <dgm:constr type="ctrY" for="ch" forName="dot2" refType="h" fact="0.644"/>
                  <dgm:constr type="w" for="ch" forName="dot2" refType="userD"/>
                  <dgm:constr type="h" for="ch" forName="dot2" refType="userD"/>
                  <dgm:constr type="ctrX" for="ch" forName="dot3" refType="w" fact="0.3794"/>
                  <dgm:constr type="ctrY" for="ch" forName="dot3" refType="h" fact="0.6898"/>
                  <dgm:constr type="w" for="ch" forName="dot3" refType="userD"/>
                  <dgm:constr type="h" for="ch" forName="dot3" refType="userD"/>
                  <dgm:constr type="ctrX" for="ch" forName="dotArrow1" refType="w" fact="0.4106"/>
                  <dgm:constr type="ctrY" for="ch" forName="dotArrow1" refType="h" fact="0.0587"/>
                  <dgm:constr type="w" for="ch" forName="dotArrow1" refType="userD"/>
                  <dgm:constr type="h" for="ch" forName="dotArrow1" refType="userD"/>
                  <dgm:constr type="ctrX" for="ch" forName="dotArrow2" refType="w" fact="0.444"/>
                  <dgm:constr type="ctrY" for="ch" forName="dotArrow2" refType="h" fact="0.0287"/>
                  <dgm:constr type="w" for="ch" forName="dotArrow2" refType="userD"/>
                  <dgm:constr type="h" for="ch" forName="dotArrow2" refType="userD"/>
                  <dgm:constr type="ctrX" for="ch" forName="dotArrow3" refType="w" fact="0.4773"/>
                  <dgm:constr type="ctrY" for="ch" forName="dotArrow3" refType="h" fact="-0.0013"/>
                  <dgm:constr type="w" for="ch" forName="dotArrow3" refType="userD"/>
                  <dgm:constr type="h" for="ch" forName="dotArrow3" refType="userD"/>
                  <dgm:constr type="ctrX" for="ch" forName="dotArrow4" refType="w" fact="0.5106"/>
                  <dgm:constr type="ctrY" for="ch" forName="dotArrow4" refType="h" fact="0.0287"/>
                  <dgm:constr type="w" for="ch" forName="dotArrow4" refType="userD"/>
                  <dgm:constr type="h" for="ch" forName="dotArrow4" refType="userD"/>
                  <dgm:constr type="ctrX" for="ch" forName="dotArrow5" refType="w" fact="0.544"/>
                  <dgm:constr type="ctrY" for="ch" forName="dotArrow5" refType="h" fact="0.0587"/>
                  <dgm:constr type="w" for="ch" forName="dotArrow5" refType="userD"/>
                  <dgm:constr type="h" for="ch" forName="dotArrow5" refType="userD"/>
                  <dgm:constr type="ctrX" for="ch" forName="dotArrow6" refType="w" fact="0.4773"/>
                  <dgm:constr type="ctrY" for="ch" forName="dotArrow6" refType="h" fact="0.062"/>
                  <dgm:constr type="w" for="ch" forName="dotArrow6" refType="userD"/>
                  <dgm:constr type="h" for="ch" forName="dotArrow6" refType="userD"/>
                  <dgm:constr type="ctrX" for="ch" forName="dotArrow7" refType="w" fact="0.4773"/>
                  <dgm:constr type="ctrY" for="ch" forName="dotArrow7" refType="h" fact="0.1253"/>
                  <dgm:constr type="w" for="ch" forName="dotArrow7" refType="userD"/>
                  <dgm:constr type="h" for="ch" forName="dotArrow7" refType="userD"/>
                  <dgm:constr type="l" for="ch" forName="parTx1" refType="w" fact="0.2614"/>
                  <dgm:constr type="t" for="ch" forName="parTx1" refType="h" fact="0.8086"/>
                  <dgm:constr type="w" for="ch" forName="parTx1" refType="w" fact="0.5392"/>
                  <dgm:constr type="h" for="ch" forName="parTx1" refType="h" fact="0.218"/>
                  <dgm:constr type="ctrX" for="ch" forName="picture1" refType="w" fact="0.2369"/>
                  <dgm:constr type="ctrY" for="ch" forName="picture1" refType="h" fact="0.7834"/>
                  <dgm:constr type="w" for="ch" forName="picture1" refType="w" fact="0.25"/>
                  <dgm:constr type="h" for="ch" forName="picture1" refType="h" fact="0.3768"/>
                  <dgm:constr type="l" for="ch" forName="parTx2" refType="w" fact="0.4893"/>
                  <dgm:constr type="t" for="ch" forName="parTx2" refType="h" fact="0.3822"/>
                  <dgm:constr type="w" for="ch" forName="parTx2" refType="w" fact="0.5392"/>
                  <dgm:constr type="h" for="ch" forName="parTx2" refType="h" fact="0.218"/>
                  <dgm:constr type="ctrX" for="ch" forName="picture2" refType="w" fact="0.4648"/>
                  <dgm:constr type="ctrY" for="ch" forName="picture2" refType="h" fact="0.357"/>
                  <dgm:constr type="w" for="ch" forName="picture2" refType="w" fact="0.25"/>
                  <dgm:constr type="h" for="ch" forName="picture2" refType="h" fact="0.3768"/>
                </dgm:constrLst>
              </dgm:else>
            </dgm:choose>
          </dgm:if>
          <dgm:else name="Name18">
            <dgm:choose name="Name19">
              <dgm:if name="Name20" axis="des" func="maxDepth" op="gt" val="1">
                <dgm:alg type="composite">
                  <dgm:param type="ar" val="2"/>
                </dgm:alg>
                <dgm:constrLst>
                  <dgm:constr type="primFontSz" for="ch" forName="parTx1" op="equ" val="65"/>
                  <dgm:constr type="primFontSz" for="ch" forName="parTx2" refType="primFontSz" refFor="ch" refForName="parTx1" op="equ"/>
                  <dgm:constr type="primFontSz" for="ch" forName="desTx1" op="equ" val="65"/>
                  <dgm:constr type="primFontSz" for="ch" forName="desTx2" refType="primFontSz" refFor="ch" refForName="desTx1" op="equ"/>
                  <dgm:constr type="userD" refType="w" fact="0.0188"/>
                  <dgm:constr type="ctrX" for="ch" forName="dot1" refType="w" fact="0.6779"/>
                  <dgm:constr type="ctrY" for="ch" forName="dot1" refType="h" fact="0.5911"/>
                  <dgm:constr type="w" for="ch" forName="dot1" refType="userD"/>
                  <dgm:constr type="h" for="ch" forName="dot1" refType="userD"/>
                  <dgm:constr type="ctrX" for="ch" forName="dot2" refType="w" fact="0.6944"/>
                  <dgm:constr type="ctrY" for="ch" forName="dot2" refType="h" fact="0.644"/>
                  <dgm:constr type="w" for="ch" forName="dot2" refType="userD"/>
                  <dgm:constr type="h" for="ch" forName="dot2" refType="userD"/>
                  <dgm:constr type="ctrX" for="ch" forName="dot3" refType="w" fact="0.7141"/>
                  <dgm:constr type="ctrY" for="ch" forName="dot3" refType="h" fact="0.6898"/>
                  <dgm:constr type="w" for="ch" forName="dot3" refType="userD"/>
                  <dgm:constr type="h" for="ch" forName="dot3" refType="userD"/>
                  <dgm:constr type="ctrX" for="ch" forName="dotArrow1" refType="w" fact="0.6905"/>
                  <dgm:constr type="ctrY" for="ch" forName="dotArrow1" refType="h" fact="0.0587"/>
                  <dgm:constr type="w" for="ch" forName="dotArrow1" refType="userD"/>
                  <dgm:constr type="h" for="ch" forName="dotArrow1" refType="userD"/>
                  <dgm:constr type="ctrX" for="ch" forName="dotArrow2" refType="w" fact="0.6654"/>
                  <dgm:constr type="ctrY" for="ch" forName="dotArrow2" refType="h" fact="0.0287"/>
                  <dgm:constr type="w" for="ch" forName="dotArrow2" refType="userD"/>
                  <dgm:constr type="h" for="ch" forName="dotArrow2" refType="userD"/>
                  <dgm:constr type="ctrX" for="ch" forName="dotArrow3" refType="w" fact="0.6403"/>
                  <dgm:constr type="ctrY" for="ch" forName="dotArrow3" refType="h" fact="-0.0013"/>
                  <dgm:constr type="w" for="ch" forName="dotArrow3" refType="userD"/>
                  <dgm:constr type="h" for="ch" forName="dotArrow3" refType="userD"/>
                  <dgm:constr type="ctrX" for="ch" forName="dotArrow4" refType="w" fact="0.6152"/>
                  <dgm:constr type="ctrY" for="ch" forName="dotArrow4" refType="h" fact="0.0287"/>
                  <dgm:constr type="w" for="ch" forName="dotArrow4" refType="userD"/>
                  <dgm:constr type="h" for="ch" forName="dotArrow4" refType="userD"/>
                  <dgm:constr type="ctrX" for="ch" forName="dotArrow5" refType="w" fact="0.59"/>
                  <dgm:constr type="ctrY" for="ch" forName="dotArrow5" refType="h" fact="0.0587"/>
                  <dgm:constr type="w" for="ch" forName="dotArrow5" refType="userD"/>
                  <dgm:constr type="h" for="ch" forName="dotArrow5" refType="userD"/>
                  <dgm:constr type="ctrX" for="ch" forName="dotArrow6" refType="w" fact="0.6403"/>
                  <dgm:constr type="ctrY" for="ch" forName="dotArrow6" refType="h" fact="0.062"/>
                  <dgm:constr type="w" for="ch" forName="dotArrow6" refType="userD"/>
                  <dgm:constr type="h" for="ch" forName="dotArrow6" refType="userD"/>
                  <dgm:constr type="ctrX" for="ch" forName="dotArrow7" refType="w" fact="0.6403"/>
                  <dgm:constr type="ctrY" for="ch" forName="dotArrow7" refType="h" fact="0.1253"/>
                  <dgm:constr type="w" for="ch" forName="dotArrow7" refType="userD"/>
                  <dgm:constr type="h" for="ch" forName="dotArrow7" refType="userD"/>
                  <dgm:constr type="r" for="ch" forName="parTx1" refType="w" fact="0.803"/>
                  <dgm:constr type="t" for="ch" forName="parTx1" refType="h" fact="0.8169"/>
                  <dgm:constr type="w" for="ch" forName="parTx1" refType="w" fact="0.4064"/>
                  <dgm:constr type="h" for="ch" forName="parTx1" refType="h" fact="0.218"/>
                  <dgm:constr type="ctrX" for="ch" forName="picture1" refType="w" fact="0.8215"/>
                  <dgm:constr type="ctrY" for="ch" forName="picture1" refType="h" fact="0.7834"/>
                  <dgm:constr type="w" for="ch" forName="picture1" refType="w" fact="0.1884"/>
                  <dgm:constr type="h" for="ch" forName="picture1" refType="h" fact="0.376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312"/>
                  <dgm:constr type="t" for="ch" forName="parTx2" refType="h" fact="0.3905"/>
                  <dgm:constr type="w" for="ch" forName="parTx2" refType="w" fact="0.4064"/>
                  <dgm:constr type="h" for="ch" forName="parTx2" refType="h" fact="0.218"/>
                  <dgm:constr type="ctrX" for="ch" forName="picture2" refType="w" fact="0.6497"/>
                  <dgm:constr type="ctrY" for="ch" forName="picture2" refType="h" fact="0.357"/>
                  <dgm:constr type="w" for="ch" forName="picture2" refType="w" fact="0.1884"/>
                  <dgm:constr type="h" for="ch" forName="picture2" refType="h" fact="0.3768"/>
                  <dgm:constr type="r" for="ch" forName="desTx2" refType="l" refFor="ch" refForName="parTx2"/>
                  <dgm:constr type="l" for="ch" forName="desTx2"/>
                  <dgm:constr type="t" for="ch" forName="desTx2" refType="t" refFor="ch" refForName="parTx2"/>
                  <dgm:constr type="h" for="ch" forName="desTx2" refType="h" refFor="ch" refForName="parTx2"/>
                </dgm:constrLst>
              </dgm:if>
              <dgm:else name="Name21">
                <dgm:alg type="composite">
                  <dgm:param type="ar" val="1.5073"/>
                </dgm:alg>
                <dgm:constrLst>
                  <dgm:constr type="primFontSz" for="ch" forName="parTx1" op="equ" val="65"/>
                  <dgm:constr type="primFontSz" for="ch" forName="parTx2" refType="primFontSz" refFor="ch" refForName="parTx1" op="equ"/>
                  <dgm:constr type="userD" refType="w" fact="0.025"/>
                  <dgm:constr type="ctrX" for="ch" forName="dot1" refType="w" fact="0.5726"/>
                  <dgm:constr type="ctrY" for="ch" forName="dot1" refType="h" fact="0.5911"/>
                  <dgm:constr type="w" for="ch" forName="dot1" refType="userD"/>
                  <dgm:constr type="h" for="ch" forName="dot1" refType="userD"/>
                  <dgm:constr type="ctrX" for="ch" forName="dot2" refType="w" fact="0.5945"/>
                  <dgm:constr type="ctrY" for="ch" forName="dot2" refType="h" fact="0.644"/>
                  <dgm:constr type="w" for="ch" forName="dot2" refType="userD"/>
                  <dgm:constr type="h" for="ch" forName="dot2" refType="userD"/>
                  <dgm:constr type="ctrX" for="ch" forName="dot3" refType="w" fact="0.6206"/>
                  <dgm:constr type="ctrY" for="ch" forName="dot3" refType="h" fact="0.6898"/>
                  <dgm:constr type="w" for="ch" forName="dot3" refType="userD"/>
                  <dgm:constr type="h" for="ch" forName="dot3" refType="userD"/>
                  <dgm:constr type="ctrX" for="ch" forName="dotArrow1" refType="w" fact="0.5894"/>
                  <dgm:constr type="ctrY" for="ch" forName="dotArrow1" refType="h" fact="0.0587"/>
                  <dgm:constr type="w" for="ch" forName="dotArrow1" refType="userD"/>
                  <dgm:constr type="h" for="ch" forName="dotArrow1" refType="userD"/>
                  <dgm:constr type="ctrX" for="ch" forName="dotArrow2" refType="w" fact="0.556"/>
                  <dgm:constr type="ctrY" for="ch" forName="dotArrow2" refType="h" fact="0.0287"/>
                  <dgm:constr type="w" for="ch" forName="dotArrow2" refType="userD"/>
                  <dgm:constr type="h" for="ch" forName="dotArrow2" refType="userD"/>
                  <dgm:constr type="ctrX" for="ch" forName="dotArrow3" refType="w" fact="0.5227"/>
                  <dgm:constr type="ctrY" for="ch" forName="dotArrow3" refType="h" fact="-0.0013"/>
                  <dgm:constr type="w" for="ch" forName="dotArrow3" refType="userD"/>
                  <dgm:constr type="h" for="ch" forName="dotArrow3" refType="userD"/>
                  <dgm:constr type="ctrX" for="ch" forName="dotArrow4" refType="w" fact="0.4894"/>
                  <dgm:constr type="ctrY" for="ch" forName="dotArrow4" refType="h" fact="0.0287"/>
                  <dgm:constr type="w" for="ch" forName="dotArrow4" refType="userD"/>
                  <dgm:constr type="h" for="ch" forName="dotArrow4" refType="userD"/>
                  <dgm:constr type="ctrX" for="ch" forName="dotArrow5" refType="w" fact="0.456"/>
                  <dgm:constr type="ctrY" for="ch" forName="dotArrow5" refType="h" fact="0.0587"/>
                  <dgm:constr type="w" for="ch" forName="dotArrow5" refType="userD"/>
                  <dgm:constr type="h" for="ch" forName="dotArrow5" refType="userD"/>
                  <dgm:constr type="ctrX" for="ch" forName="dotArrow6" refType="w" fact="0.5227"/>
                  <dgm:constr type="ctrY" for="ch" forName="dotArrow6" refType="h" fact="0.062"/>
                  <dgm:constr type="w" for="ch" forName="dotArrow6" refType="userD"/>
                  <dgm:constr type="h" for="ch" forName="dotArrow6" refType="userD"/>
                  <dgm:constr type="ctrX" for="ch" forName="dotArrow7" refType="w" fact="0.5227"/>
                  <dgm:constr type="ctrY" for="ch" forName="dotArrow7" refType="h" fact="0.1253"/>
                  <dgm:constr type="w" for="ch" forName="dotArrow7" refType="userD"/>
                  <dgm:constr type="h" for="ch" forName="dotArrow7" refType="userD"/>
                  <dgm:constr type="r" for="ch" forName="parTx1" refType="w" fact="0.7386"/>
                  <dgm:constr type="t" for="ch" forName="parTx1" refType="h" fact="0.8086"/>
                  <dgm:constr type="w" for="ch" forName="parTx1" refType="w" fact="0.5392"/>
                  <dgm:constr type="h" for="ch" forName="parTx1" refType="h" fact="0.218"/>
                  <dgm:constr type="ctrX" for="ch" forName="picture1" refType="w" fact="0.7631"/>
                  <dgm:constr type="ctrY" for="ch" forName="picture1" refType="h" fact="0.7834"/>
                  <dgm:constr type="w" for="ch" forName="picture1" refType="w" fact="0.25"/>
                  <dgm:constr type="h" for="ch" forName="picture1" refType="h" fact="0.3768"/>
                  <dgm:constr type="r" for="ch" forName="parTx2" refType="w" fact="0.5107"/>
                  <dgm:constr type="t" for="ch" forName="parTx2" refType="h" fact="0.3822"/>
                  <dgm:constr type="w" for="ch" forName="parTx2" refType="w" fact="0.5392"/>
                  <dgm:constr type="h" for="ch" forName="parTx2" refType="h" fact="0.218"/>
                  <dgm:constr type="ctrX" for="ch" forName="picture2" refType="w" fact="0.5352"/>
                  <dgm:constr type="ctrY" for="ch" forName="picture2" refType="h" fact="0.357"/>
                  <dgm:constr type="w" for="ch" forName="picture2" refType="w" fact="0.25"/>
                  <dgm:constr type="h" for="ch" forName="picture2" refType="h" fact="0.3768"/>
                </dgm:constrLst>
              </dgm:else>
            </dgm:choose>
          </dgm:else>
        </dgm:choose>
      </dgm:if>
      <dgm:if name="Name22" axis="ch" ptType="node" func="cnt" op="equ" val="3">
        <dgm:choose name="Name23">
          <dgm:if name="Name24" func="var" arg="dir" op="equ" val="norm">
            <dgm:choose name="Name25">
              <dgm:if name="Name26"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2981"/>
                  <dgm:constr type="ctrY" for="ch" forName="dot1" refType="h" fact="0.763"/>
                  <dgm:constr type="w" for="ch" forName="dot1" refType="userD"/>
                  <dgm:constr type="h" for="ch" forName="dot1" refType="userD"/>
                  <dgm:constr type="ctrX" for="ch" forName="dot2" refType="w" fact="0.2676"/>
                  <dgm:constr type="ctrY" for="ch" forName="dot2" refType="h" fact="0.7887"/>
                  <dgm:constr type="w" for="ch" forName="dot2" refType="userD"/>
                  <dgm:constr type="h" for="ch" forName="dot2" refType="userD"/>
                  <dgm:constr type="ctrX" for="ch" forName="dot3" refType="w" fact="0.2357"/>
                  <dgm:constr type="ctrY" for="ch" forName="dot3" refType="h" fact="0.809"/>
                  <dgm:constr type="w" for="ch" forName="dot3" refType="userD"/>
                  <dgm:constr type="h" for="ch" forName="dot3" refType="userD"/>
                  <dgm:constr type="ctrX" for="ch" forName="dot4" refType="w" fact="0.4445"/>
                  <dgm:constr type="ctrY" for="ch" forName="dot4" refType="h" fact="0.4655"/>
                  <dgm:constr type="w" for="ch" forName="dot4" refType="userD"/>
                  <dgm:constr type="h" for="ch" forName="dot4" refType="userD"/>
                  <dgm:constr type="ctrX" for="ch" forName="dot5" refType="w" fact="0.4323"/>
                  <dgm:constr type="ctrY" for="ch" forName="dot5" refType="h" fact="0.5178"/>
                  <dgm:constr type="w" for="ch" forName="dot5" refType="userD"/>
                  <dgm:constr type="h" for="ch" forName="dot5" refType="userD"/>
                  <dgm:constr type="ctrX" for="ch" forName="dotArrow1" refType="w" fact="0.4236"/>
                  <dgm:constr type="ctrY" for="ch" forName="dotArrow1" refType="h" fact="0.0718"/>
                  <dgm:constr type="w" for="ch" forName="dotArrow1" refType="userD"/>
                  <dgm:constr type="h" for="ch" forName="dotArrow1" refType="userD"/>
                  <dgm:constr type="ctrX" for="ch" forName="dotArrow2" refType="w" fact="0.446"/>
                  <dgm:constr type="ctrY" for="ch" forName="dotArrow2" refType="h" fact="0.0468"/>
                  <dgm:constr type="w" for="ch" forName="dotArrow2" refType="userD"/>
                  <dgm:constr type="h" for="ch" forName="dotArrow2" refType="userD"/>
                  <dgm:constr type="ctrX" for="ch" forName="dotArrow3" refType="w" fact="0.4685"/>
                  <dgm:constr type="ctrY" for="ch" forName="dotArrow3" refType="h" fact="0.0218"/>
                  <dgm:constr type="w" for="ch" forName="dotArrow3" refType="userD"/>
                  <dgm:constr type="h" for="ch" forName="dotArrow3" refType="userD"/>
                  <dgm:constr type="ctrX" for="ch" forName="dotArrow4" refType="w" fact="0.491"/>
                  <dgm:constr type="ctrY" for="ch" forName="dotArrow4" refType="h" fact="0.0468"/>
                  <dgm:constr type="w" for="ch" forName="dotArrow4" refType="userD"/>
                  <dgm:constr type="h" for="ch" forName="dotArrow4" refType="userD"/>
                  <dgm:constr type="ctrX" for="ch" forName="dotArrow5" refType="w" fact="0.5135"/>
                  <dgm:constr type="ctrY" for="ch" forName="dotArrow5" refType="h" fact="0.0718"/>
                  <dgm:constr type="w" for="ch" forName="dotArrow5" refType="userD"/>
                  <dgm:constr type="h" for="ch" forName="dotArrow5" refType="userD"/>
                  <dgm:constr type="ctrX" for="ch" forName="dotArrow6" refType="w" fact="0.4685"/>
                  <dgm:constr type="ctrY" for="ch" forName="dotArrow6" refType="h" fact="0.0745"/>
                  <dgm:constr type="w" for="ch" forName="dotArrow6" refType="userD"/>
                  <dgm:constr type="h" for="ch" forName="dotArrow6" refType="userD"/>
                  <dgm:constr type="ctrX" for="ch" forName="dotArrow7" refType="w" fact="0.4685"/>
                  <dgm:constr type="ctrY" for="ch" forName="dotArrow7" refType="h" fact="0.1273"/>
                  <dgm:constr type="w" for="ch" forName="dotArrow7" refType="userD"/>
                  <dgm:constr type="h" for="ch" forName="dotArrow7" refType="userD"/>
                  <dgm:constr type="l" for="ch" forName="parTx1" refType="w" fact="0.1487"/>
                  <dgm:constr type="t" for="ch" forName="parTx1" refType="h" fact="0.8596"/>
                  <dgm:constr type="w" for="ch" forName="parTx1" refType="w" fact="0.3491"/>
                  <dgm:constr type="h" for="ch" forName="parTx1" refType="h" fact="0.1638"/>
                  <dgm:constr type="ctrX" for="ch" forName="picture1" refType="w" fact="0.1328"/>
                  <dgm:constr type="ctrY" for="ch" forName="picture1" refType="h" fact="0.8361"/>
                  <dgm:constr type="w" for="ch" forName="picture1" refType="w" fact="0.1618"/>
                  <dgm:constr type="h" for="ch" forName="picture1" refType="h" fact="0.2832"/>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732"/>
                  <dgm:constr type="t" for="ch" forName="parTx2" refType="h" fact="0.6469"/>
                  <dgm:constr type="w" for="ch" forName="parTx2" refType="w" fact="0.3491"/>
                  <dgm:constr type="h" for="ch" forName="parTx2" refType="h" fact="0.1638"/>
                  <dgm:constr type="ctrX" for="ch" forName="picture2" refType="w" fact="0.3573"/>
                  <dgm:constr type="ctrY" for="ch" forName="picture2" refType="h" fact="0.6234"/>
                  <dgm:constr type="w" for="ch" forName="picture2" refType="w" fact="0.1618"/>
                  <dgm:constr type="h" for="ch" forName="picture2" refType="h" fact="0.2832"/>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4763"/>
                  <dgm:constr type="t" for="ch" forName="parTx3" refType="h" fact="0.3243"/>
                  <dgm:constr type="w" for="ch" forName="parTx3" refType="w" fact="0.3491"/>
                  <dgm:constr type="h" for="ch" forName="parTx3" refType="h" fact="0.1638"/>
                  <dgm:constr type="ctrX" for="ch" forName="picture3" refType="w" fact="0.4604"/>
                  <dgm:constr type="ctrY" for="ch" forName="picture3" refType="h" fact="0.3008"/>
                  <dgm:constr type="w" for="ch" forName="picture3" refType="w" fact="0.1618"/>
                  <dgm:constr type="h" for="ch" forName="picture3" refType="h" fact="0.2832"/>
                  <dgm:constr type="l" for="ch" forName="desTx3" refType="r" refFor="ch" refForName="parTx3"/>
                  <dgm:constr type="r" for="ch" forName="desTx3" refType="w"/>
                  <dgm:constr type="t" for="ch" forName="desTx3" refType="t" refFor="ch" refForName="parTx3"/>
                  <dgm:constr type="h" for="ch" forName="desTx3" refType="h" refFor="ch" refForName="parTx3"/>
                </dgm:constrLst>
              </dgm:if>
              <dgm:else name="Name27">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3684"/>
                  <dgm:constr type="ctrY" for="ch" forName="dot1" refType="h" fact="0.763"/>
                  <dgm:constr type="w" for="ch" forName="dot1" refType="userD"/>
                  <dgm:constr type="h" for="ch" forName="dot1" refType="userD"/>
                  <dgm:constr type="ctrX" for="ch" forName="dot2" refType="w" fact="0.3307"/>
                  <dgm:constr type="ctrY" for="ch" forName="dot2" refType="h" fact="0.7887"/>
                  <dgm:constr type="w" for="ch" forName="dot2" refType="userD"/>
                  <dgm:constr type="h" for="ch" forName="dot2" refType="userD"/>
                  <dgm:constr type="ctrX" for="ch" forName="dot3" refType="w" fact="0.2912"/>
                  <dgm:constr type="ctrY" for="ch" forName="dot3" refType="h" fact="0.809"/>
                  <dgm:constr type="w" for="ch" forName="dot3" refType="userD"/>
                  <dgm:constr type="h" for="ch" forName="dot3" refType="userD"/>
                  <dgm:constr type="ctrX" for="ch" forName="dot4" refType="w" fact="0.5494"/>
                  <dgm:constr type="ctrY" for="ch" forName="dot4" refType="h" fact="0.4655"/>
                  <dgm:constr type="w" for="ch" forName="dot4" refType="userD"/>
                  <dgm:constr type="h" for="ch" forName="dot4" refType="userD"/>
                  <dgm:constr type="ctrX" for="ch" forName="dot5" refType="w" fact="0.5342"/>
                  <dgm:constr type="ctrY" for="ch" forName="dot5" refType="h" fact="0.5178"/>
                  <dgm:constr type="w" for="ch" forName="dot5" refType="userD"/>
                  <dgm:constr type="h" for="ch" forName="dot5" refType="userD"/>
                  <dgm:constr type="ctrX" for="ch" forName="dotArrow1" refType="w" fact="0.5234"/>
                  <dgm:constr type="ctrY" for="ch" forName="dotArrow1" refType="h" fact="0.0718"/>
                  <dgm:constr type="w" for="ch" forName="dotArrow1" refType="userD"/>
                  <dgm:constr type="h" for="ch" forName="dotArrow1" refType="userD"/>
                  <dgm:constr type="ctrX" for="ch" forName="dotArrow2" refType="w" fact="0.5512"/>
                  <dgm:constr type="ctrY" for="ch" forName="dotArrow2" refType="h" fact="0.0468"/>
                  <dgm:constr type="w" for="ch" forName="dotArrow2" refType="userD"/>
                  <dgm:constr type="h" for="ch" forName="dotArrow2" refType="userD"/>
                  <dgm:constr type="ctrX" for="ch" forName="dotArrow3" refType="w" fact="0.579"/>
                  <dgm:constr type="ctrY" for="ch" forName="dotArrow3" refType="h" fact="0.0218"/>
                  <dgm:constr type="w" for="ch" forName="dotArrow3" refType="userD"/>
                  <dgm:constr type="h" for="ch" forName="dotArrow3" refType="userD"/>
                  <dgm:constr type="ctrX" for="ch" forName="dotArrow4" refType="w" fact="0.6068"/>
                  <dgm:constr type="ctrY" for="ch" forName="dotArrow4" refType="h" fact="0.0468"/>
                  <dgm:constr type="w" for="ch" forName="dotArrow4" refType="userD"/>
                  <dgm:constr type="h" for="ch" forName="dotArrow4" refType="userD"/>
                  <dgm:constr type="ctrX" for="ch" forName="dotArrow5" refType="w" fact="0.6346"/>
                  <dgm:constr type="ctrY" for="ch" forName="dotArrow5" refType="h" fact="0.0718"/>
                  <dgm:constr type="w" for="ch" forName="dotArrow5" refType="userD"/>
                  <dgm:constr type="h" for="ch" forName="dotArrow5" refType="userD"/>
                  <dgm:constr type="ctrX" for="ch" forName="dotArrow6" refType="w" fact="0.579"/>
                  <dgm:constr type="ctrY" for="ch" forName="dotArrow6" refType="h" fact="0.0745"/>
                  <dgm:constr type="w" for="ch" forName="dotArrow6" refType="userD"/>
                  <dgm:constr type="h" for="ch" forName="dotArrow6" refType="userD"/>
                  <dgm:constr type="ctrX" for="ch" forName="dotArrow7" refType="w" fact="0.579"/>
                  <dgm:constr type="ctrY" for="ch" forName="dotArrow7" refType="h" fact="0.1273"/>
                  <dgm:constr type="w" for="ch" forName="dotArrow7" refType="userD"/>
                  <dgm:constr type="h" for="ch" forName="dotArrow7" refType="userD"/>
                  <dgm:constr type="l" for="ch" forName="parTx1" refType="w" fact="0.1837"/>
                  <dgm:constr type="t" for="ch" forName="parTx1" refType="h" fact="0.8551"/>
                  <dgm:constr type="w" for="ch" forName="parTx1" refType="w" fact="0.4314"/>
                  <dgm:constr type="h" for="ch" forName="parTx1" refType="h" fact="0.1638"/>
                  <dgm:constr type="ctrX" for="ch" forName="picture1" refType="w" fact="0.1641"/>
                  <dgm:constr type="ctrY" for="ch" forName="picture1" refType="h" fact="0.8361"/>
                  <dgm:constr type="w" for="ch" forName="picture1" refType="w" fact="0.2"/>
                  <dgm:constr type="h" for="ch" forName="picture1" refType="h" fact="0.2832"/>
                  <dgm:constr type="l" for="ch" forName="parTx2" refType="w" fact="0.4612"/>
                  <dgm:constr type="t" for="ch" forName="parTx2" refType="h" fact="0.6424"/>
                  <dgm:constr type="w" for="ch" forName="parTx2" refType="w" fact="0.4314"/>
                  <dgm:constr type="h" for="ch" forName="parTx2" refType="h" fact="0.1638"/>
                  <dgm:constr type="ctrX" for="ch" forName="picture2" refType="w" fact="0.4416"/>
                  <dgm:constr type="ctrY" for="ch" forName="picture2" refType="h" fact="0.6234"/>
                  <dgm:constr type="w" for="ch" forName="picture2" refType="w" fact="0.2"/>
                  <dgm:constr type="h" for="ch" forName="picture2" refType="h" fact="0.2832"/>
                  <dgm:constr type="l" for="ch" forName="parTx3" refType="w" fact="0.5886"/>
                  <dgm:constr type="t" for="ch" forName="parTx3" refType="h" fact="0.3198"/>
                  <dgm:constr type="w" for="ch" forName="parTx3" refType="w" fact="0.4314"/>
                  <dgm:constr type="h" for="ch" forName="parTx3" refType="h" fact="0.1638"/>
                  <dgm:constr type="ctrX" for="ch" forName="picture3" refType="w" fact="0.569"/>
                  <dgm:constr type="ctrY" for="ch" forName="picture3" refType="h" fact="0.3008"/>
                  <dgm:constr type="w" for="ch" forName="picture3" refType="w" fact="0.2"/>
                  <dgm:constr type="h" for="ch" forName="picture3" refType="h" fact="0.2832"/>
                </dgm:constrLst>
              </dgm:else>
            </dgm:choose>
          </dgm:if>
          <dgm:else name="Name28">
            <dgm:choose name="Name29">
              <dgm:if name="Name30" axis="des" func="maxDepth" op="gt" val="1">
                <dgm:alg type="composite">
                  <dgm:param type="ar" val="1.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userD" refType="w" fact="0.0162"/>
                  <dgm:constr type="ctrX" for="ch" forName="dot1" refType="w" fact="0.7019"/>
                  <dgm:constr type="ctrY" for="ch" forName="dot1" refType="h" fact="0.763"/>
                  <dgm:constr type="w" for="ch" forName="dot1" refType="userD"/>
                  <dgm:constr type="h" for="ch" forName="dot1" refType="userD"/>
                  <dgm:constr type="ctrX" for="ch" forName="dot2" refType="w" fact="0.7324"/>
                  <dgm:constr type="ctrY" for="ch" forName="dot2" refType="h" fact="0.7887"/>
                  <dgm:constr type="w" for="ch" forName="dot2" refType="userD"/>
                  <dgm:constr type="h" for="ch" forName="dot2" refType="userD"/>
                  <dgm:constr type="ctrX" for="ch" forName="dot3" refType="w" fact="0.7643"/>
                  <dgm:constr type="ctrY" for="ch" forName="dot3" refType="h" fact="0.809"/>
                  <dgm:constr type="w" for="ch" forName="dot3" refType="userD"/>
                  <dgm:constr type="h" for="ch" forName="dot3" refType="userD"/>
                  <dgm:constr type="ctrX" for="ch" forName="dot4" refType="w" fact="0.5555"/>
                  <dgm:constr type="ctrY" for="ch" forName="dot4" refType="h" fact="0.4655"/>
                  <dgm:constr type="w" for="ch" forName="dot4" refType="userD"/>
                  <dgm:constr type="h" for="ch" forName="dot4" refType="userD"/>
                  <dgm:constr type="ctrX" for="ch" forName="dot5" refType="w" fact="0.5677"/>
                  <dgm:constr type="ctrY" for="ch" forName="dot5" refType="h" fact="0.5178"/>
                  <dgm:constr type="w" for="ch" forName="dot5" refType="userD"/>
                  <dgm:constr type="h" for="ch" forName="dot5" refType="userD"/>
                  <dgm:constr type="ctrX" for="ch" forName="dotArrow1" refType="w" fact="0.5764"/>
                  <dgm:constr type="ctrY" for="ch" forName="dotArrow1" refType="h" fact="0.0718"/>
                  <dgm:constr type="w" for="ch" forName="dotArrow1" refType="userD"/>
                  <dgm:constr type="h" for="ch" forName="dotArrow1" refType="userD"/>
                  <dgm:constr type="ctrX" for="ch" forName="dotArrow2" refType="w" fact="0.554"/>
                  <dgm:constr type="ctrY" for="ch" forName="dotArrow2" refType="h" fact="0.0468"/>
                  <dgm:constr type="w" for="ch" forName="dotArrow2" refType="userD"/>
                  <dgm:constr type="h" for="ch" forName="dotArrow2" refType="userD"/>
                  <dgm:constr type="ctrX" for="ch" forName="dotArrow3" refType="w" fact="0.5315"/>
                  <dgm:constr type="ctrY" for="ch" forName="dotArrow3" refType="h" fact="0.0218"/>
                  <dgm:constr type="w" for="ch" forName="dotArrow3" refType="userD"/>
                  <dgm:constr type="h" for="ch" forName="dotArrow3" refType="userD"/>
                  <dgm:constr type="ctrX" for="ch" forName="dotArrow4" refType="w" fact="0.509"/>
                  <dgm:constr type="ctrY" for="ch" forName="dotArrow4" refType="h" fact="0.0468"/>
                  <dgm:constr type="w" for="ch" forName="dotArrow4" refType="userD"/>
                  <dgm:constr type="h" for="ch" forName="dotArrow4" refType="userD"/>
                  <dgm:constr type="ctrX" for="ch" forName="dotArrow5" refType="w" fact="0.4865"/>
                  <dgm:constr type="ctrY" for="ch" forName="dotArrow5" refType="h" fact="0.0718"/>
                  <dgm:constr type="w" for="ch" forName="dotArrow5" refType="userD"/>
                  <dgm:constr type="h" for="ch" forName="dotArrow5" refType="userD"/>
                  <dgm:constr type="ctrX" for="ch" forName="dotArrow6" refType="w" fact="0.5315"/>
                  <dgm:constr type="ctrY" for="ch" forName="dotArrow6" refType="h" fact="0.0745"/>
                  <dgm:constr type="w" for="ch" forName="dotArrow6" refType="userD"/>
                  <dgm:constr type="h" for="ch" forName="dotArrow6" refType="userD"/>
                  <dgm:constr type="ctrX" for="ch" forName="dotArrow7" refType="w" fact="0.5315"/>
                  <dgm:constr type="ctrY" for="ch" forName="dotArrow7" refType="h" fact="0.1273"/>
                  <dgm:constr type="w" for="ch" forName="dotArrow7" refType="userD"/>
                  <dgm:constr type="h" for="ch" forName="dotArrow7" refType="userD"/>
                  <dgm:constr type="r" for="ch" forName="parTx1" refType="w" fact="0.8513"/>
                  <dgm:constr type="t" for="ch" forName="parTx1" refType="h" fact="0.8596"/>
                  <dgm:constr type="w" for="ch" forName="parTx1" refType="w" fact="0.3491"/>
                  <dgm:constr type="h" for="ch" forName="parTx1" refType="h" fact="0.1638"/>
                  <dgm:constr type="ctrX" for="ch" forName="picture1" refType="w" fact="0.8672"/>
                  <dgm:constr type="ctrY" for="ch" forName="picture1" refType="h" fact="0.8361"/>
                  <dgm:constr type="w" for="ch" forName="picture1" refType="w" fact="0.1618"/>
                  <dgm:constr type="h" for="ch" forName="picture1" refType="h" fact="0.2832"/>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268"/>
                  <dgm:constr type="t" for="ch" forName="parTx2" refType="h" fact="0.6469"/>
                  <dgm:constr type="w" for="ch" forName="parTx2" refType="w" fact="0.3491"/>
                  <dgm:constr type="h" for="ch" forName="parTx2" refType="h" fact="0.1638"/>
                  <dgm:constr type="ctrX" for="ch" forName="picture2" refType="w" fact="0.6427"/>
                  <dgm:constr type="ctrY" for="ch" forName="picture2" refType="h" fact="0.6234"/>
                  <dgm:constr type="w" for="ch" forName="picture2" refType="w" fact="0.1618"/>
                  <dgm:constr type="h" for="ch" forName="picture2" refType="h" fact="0.2832"/>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5237"/>
                  <dgm:constr type="t" for="ch" forName="parTx3" refType="h" fact="0.3243"/>
                  <dgm:constr type="w" for="ch" forName="parTx3" refType="w" fact="0.3491"/>
                  <dgm:constr type="h" for="ch" forName="parTx3" refType="h" fact="0.1638"/>
                  <dgm:constr type="ctrX" for="ch" forName="picture3" refType="w" fact="0.5396"/>
                  <dgm:constr type="ctrY" for="ch" forName="picture3" refType="h" fact="0.3008"/>
                  <dgm:constr type="w" for="ch" forName="picture3" refType="w" fact="0.1618"/>
                  <dgm:constr type="h" for="ch" forName="picture3" refType="h" fact="0.2832"/>
                  <dgm:constr type="r" for="ch" forName="desTx3" refType="l" refFor="ch" refForName="parTx3"/>
                  <dgm:constr type="l" for="ch" forName="desTx3"/>
                  <dgm:constr type="t" for="ch" forName="desTx3" refType="t" refFor="ch" refForName="parTx3"/>
                  <dgm:constr type="h" for="ch" forName="desTx3" refType="h" refFor="ch" refForName="parTx3"/>
                </dgm:constrLst>
              </dgm:if>
              <dgm:else name="Name31">
                <dgm:alg type="composite">
                  <dgm:param type="ar" val="1.416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userD" refType="w" fact="0.02"/>
                  <dgm:constr type="ctrX" for="ch" forName="dot1" refType="w" fact="0.6316"/>
                  <dgm:constr type="ctrY" for="ch" forName="dot1" refType="h" fact="0.763"/>
                  <dgm:constr type="w" for="ch" forName="dot1" refType="userD"/>
                  <dgm:constr type="h" for="ch" forName="dot1" refType="userD"/>
                  <dgm:constr type="ctrX" for="ch" forName="dot2" refType="w" fact="0.6693"/>
                  <dgm:constr type="ctrY" for="ch" forName="dot2" refType="h" fact="0.7887"/>
                  <dgm:constr type="w" for="ch" forName="dot2" refType="userD"/>
                  <dgm:constr type="h" for="ch" forName="dot2" refType="userD"/>
                  <dgm:constr type="ctrX" for="ch" forName="dot3" refType="w" fact="0.7088"/>
                  <dgm:constr type="ctrY" for="ch" forName="dot3" refType="h" fact="0.809"/>
                  <dgm:constr type="w" for="ch" forName="dot3" refType="userD"/>
                  <dgm:constr type="h" for="ch" forName="dot3" refType="userD"/>
                  <dgm:constr type="ctrX" for="ch" forName="dot4" refType="w" fact="0.4506"/>
                  <dgm:constr type="ctrY" for="ch" forName="dot4" refType="h" fact="0.4655"/>
                  <dgm:constr type="w" for="ch" forName="dot4" refType="userD"/>
                  <dgm:constr type="h" for="ch" forName="dot4" refType="userD"/>
                  <dgm:constr type="ctrX" for="ch" forName="dot5" refType="w" fact="0.4658"/>
                  <dgm:constr type="ctrY" for="ch" forName="dot5" refType="h" fact="0.5178"/>
                  <dgm:constr type="w" for="ch" forName="dot5" refType="userD"/>
                  <dgm:constr type="h" for="ch" forName="dot5" refType="userD"/>
                  <dgm:constr type="ctrX" for="ch" forName="dotArrow1" refType="w" fact="0.4766"/>
                  <dgm:constr type="ctrY" for="ch" forName="dotArrow1" refType="h" fact="0.0718"/>
                  <dgm:constr type="w" for="ch" forName="dotArrow1" refType="userD"/>
                  <dgm:constr type="h" for="ch" forName="dotArrow1" refType="userD"/>
                  <dgm:constr type="ctrX" for="ch" forName="dotArrow2" refType="w" fact="0.4488"/>
                  <dgm:constr type="ctrY" for="ch" forName="dotArrow2" refType="h" fact="0.0468"/>
                  <dgm:constr type="w" for="ch" forName="dotArrow2" refType="userD"/>
                  <dgm:constr type="h" for="ch" forName="dotArrow2" refType="userD"/>
                  <dgm:constr type="ctrX" for="ch" forName="dotArrow3" refType="w" fact="0.421"/>
                  <dgm:constr type="ctrY" for="ch" forName="dotArrow3" refType="h" fact="0.0218"/>
                  <dgm:constr type="w" for="ch" forName="dotArrow3" refType="userD"/>
                  <dgm:constr type="h" for="ch" forName="dotArrow3" refType="userD"/>
                  <dgm:constr type="ctrX" for="ch" forName="dotArrow4" refType="w" fact="0.3932"/>
                  <dgm:constr type="ctrY" for="ch" forName="dotArrow4" refType="h" fact="0.0468"/>
                  <dgm:constr type="w" for="ch" forName="dotArrow4" refType="userD"/>
                  <dgm:constr type="h" for="ch" forName="dotArrow4" refType="userD"/>
                  <dgm:constr type="ctrX" for="ch" forName="dotArrow5" refType="w" fact="0.3654"/>
                  <dgm:constr type="ctrY" for="ch" forName="dotArrow5" refType="h" fact="0.0718"/>
                  <dgm:constr type="w" for="ch" forName="dotArrow5" refType="userD"/>
                  <dgm:constr type="h" for="ch" forName="dotArrow5" refType="userD"/>
                  <dgm:constr type="ctrX" for="ch" forName="dotArrow6" refType="w" fact="0.421"/>
                  <dgm:constr type="ctrY" for="ch" forName="dotArrow6" refType="h" fact="0.0745"/>
                  <dgm:constr type="w" for="ch" forName="dotArrow6" refType="userD"/>
                  <dgm:constr type="h" for="ch" forName="dotArrow6" refType="userD"/>
                  <dgm:constr type="ctrX" for="ch" forName="dotArrow7" refType="w" fact="0.421"/>
                  <dgm:constr type="ctrY" for="ch" forName="dotArrow7" refType="h" fact="0.1273"/>
                  <dgm:constr type="w" for="ch" forName="dotArrow7" refType="userD"/>
                  <dgm:constr type="h" for="ch" forName="dotArrow7" refType="userD"/>
                  <dgm:constr type="r" for="ch" forName="parTx1" refType="w" fact="0.8163"/>
                  <dgm:constr type="t" for="ch" forName="parTx1" refType="h" fact="0.8551"/>
                  <dgm:constr type="w" for="ch" forName="parTx1" refType="w" fact="0.4314"/>
                  <dgm:constr type="h" for="ch" forName="parTx1" refType="h" fact="0.1638"/>
                  <dgm:constr type="ctrX" for="ch" forName="picture1" refType="w" fact="0.8359"/>
                  <dgm:constr type="ctrY" for="ch" forName="picture1" refType="h" fact="0.8361"/>
                  <dgm:constr type="w" for="ch" forName="picture1" refType="w" fact="0.2"/>
                  <dgm:constr type="h" for="ch" forName="picture1" refType="h" fact="0.2832"/>
                  <dgm:constr type="r" for="ch" forName="parTx2" refType="w" fact="0.5388"/>
                  <dgm:constr type="t" for="ch" forName="parTx2" refType="h" fact="0.6424"/>
                  <dgm:constr type="w" for="ch" forName="parTx2" refType="w" fact="0.4314"/>
                  <dgm:constr type="h" for="ch" forName="parTx2" refType="h" fact="0.1638"/>
                  <dgm:constr type="ctrX" for="ch" forName="picture2" refType="w" fact="0.5584"/>
                  <dgm:constr type="ctrY" for="ch" forName="picture2" refType="h" fact="0.6234"/>
                  <dgm:constr type="w" for="ch" forName="picture2" refType="w" fact="0.2"/>
                  <dgm:constr type="h" for="ch" forName="picture2" refType="h" fact="0.2832"/>
                  <dgm:constr type="r" for="ch" forName="parTx3" refType="w" fact="0.4114"/>
                  <dgm:constr type="t" for="ch" forName="parTx3" refType="h" fact="0.3198"/>
                  <dgm:constr type="w" for="ch" forName="parTx3" refType="w" fact="0.4314"/>
                  <dgm:constr type="h" for="ch" forName="parTx3" refType="h" fact="0.1638"/>
                  <dgm:constr type="ctrX" for="ch" forName="picture3" refType="w" fact="0.431"/>
                  <dgm:constr type="ctrY" for="ch" forName="picture3" refType="h" fact="0.3008"/>
                  <dgm:constr type="w" for="ch" forName="picture3" refType="w" fact="0.2"/>
                  <dgm:constr type="h" for="ch" forName="picture3" refType="h" fact="0.2832"/>
                </dgm:constrLst>
              </dgm:else>
            </dgm:choose>
          </dgm:else>
        </dgm:choose>
      </dgm:if>
      <dgm:if name="Name32" axis="ch" ptType="node" func="cnt" op="equ" val="4">
        <dgm:choose name="Name33">
          <dgm:if name="Name34" func="var" arg="dir" op="equ" val="norm">
            <dgm:choose name="Name35">
              <dgm:if name="Name36"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3253"/>
                  <dgm:constr type="ctrY" for="ch" forName="dot1" refType="h" fact="0.8215"/>
                  <dgm:constr type="w" for="ch" forName="dot1" refType="userD"/>
                  <dgm:constr type="h" for="ch" forName="dot1" refType="userD"/>
                  <dgm:constr type="ctrX" for="ch" forName="dot2" refType="w" fact="0.2949"/>
                  <dgm:constr type="ctrY" for="ch" forName="dot2" refType="h" fact="0.843"/>
                  <dgm:constr type="w" for="ch" forName="dot2" refType="userD"/>
                  <dgm:constr type="h" for="ch" forName="dot2" refType="userD"/>
                  <dgm:constr type="ctrX" for="ch" forName="dot3" refType="w" fact="0.2635"/>
                  <dgm:constr type="ctrY" for="ch" forName="dot3" refType="h" fact="0.8607"/>
                  <dgm:constr type="w" for="ch" forName="dot3" refType="userD"/>
                  <dgm:constr type="h" for="ch" forName="dot3" refType="userD"/>
                  <dgm:constr type="ctrX" for="ch" forName="dot4" refType="w" fact="0.2313"/>
                  <dgm:constr type="ctrY" for="ch" forName="dot4" refType="h" fact="0.8745"/>
                  <dgm:constr type="w" for="ch" forName="dot4" refType="userD"/>
                  <dgm:constr type="h" for="ch" forName="dot4" refType="userD"/>
                  <dgm:constr type="ctrX" for="ch" forName="dot5" refType="w" fact="0.4675"/>
                  <dgm:constr type="ctrY" for="ch" forName="dot5" refType="h" fact="0.6419"/>
                  <dgm:constr type="w" for="ch" forName="dot5" refType="userD"/>
                  <dgm:constr type="h" for="ch" forName="dot5" refType="userD"/>
                  <dgm:constr type="ctrX" for="ch" forName="dot6" refType="w" fact="0.5486"/>
                  <dgm:constr type="ctrY" for="ch" forName="dot6" refType="h" fact="0.3784"/>
                  <dgm:constr type="w" for="ch" forName="dot6" refType="userD"/>
                  <dgm:constr type="h" for="ch" forName="dot6" refType="userD"/>
                  <dgm:constr type="ctrX" for="ch" forName="dotArrow1" refType="w" fact="0.5267"/>
                  <dgm:constr type="ctrY" for="ch" forName="dotArrow1" refType="h" fact="0.0496"/>
                  <dgm:constr type="w" for="ch" forName="dotArrow1" refType="userD"/>
                  <dgm:constr type="h" for="ch" forName="dotArrow1" refType="userD"/>
                  <dgm:constr type="ctrX" for="ch" forName="dotArrow2" refType="w" fact="0.5462"/>
                  <dgm:constr type="ctrY" for="ch" forName="dotArrow2" refType="h" fact="0.0282"/>
                  <dgm:constr type="w" for="ch" forName="dotArrow2" refType="userD"/>
                  <dgm:constr type="h" for="ch" forName="dotArrow2" refType="userD"/>
                  <dgm:constr type="ctrX" for="ch" forName="dotArrow3" refType="w" fact="0.5657"/>
                  <dgm:constr type="ctrY" for="ch" forName="dotArrow3" refType="h" fact="0.0068"/>
                  <dgm:constr type="w" for="ch" forName="dotArrow3" refType="userD"/>
                  <dgm:constr type="h" for="ch" forName="dotArrow3" refType="userD"/>
                  <dgm:constr type="ctrX" for="ch" forName="dotArrow4" refType="w" fact="0.5851"/>
                  <dgm:constr type="ctrY" for="ch" forName="dotArrow4" refType="h" fact="0.0282"/>
                  <dgm:constr type="w" for="ch" forName="dotArrow4" refType="userD"/>
                  <dgm:constr type="h" for="ch" forName="dotArrow4" refType="userD"/>
                  <dgm:constr type="ctrX" for="ch" forName="dotArrow5" refType="w" fact="0.6046"/>
                  <dgm:constr type="ctrY" for="ch" forName="dotArrow5" refType="h" fact="0.0496"/>
                  <dgm:constr type="w" for="ch" forName="dotArrow5" refType="userD"/>
                  <dgm:constr type="h" for="ch" forName="dotArrow5" refType="userD"/>
                  <dgm:constr type="ctrX" for="ch" forName="dotArrow6" refType="w" fact="0.5657"/>
                  <dgm:constr type="ctrY" for="ch" forName="dotArrow6" refType="h" fact="0.052"/>
                  <dgm:constr type="w" for="ch" forName="dotArrow6" refType="userD"/>
                  <dgm:constr type="h" for="ch" forName="dotArrow6" refType="userD"/>
                  <dgm:constr type="ctrX" for="ch" forName="dotArrow7" refType="w" fact="0.5657"/>
                  <dgm:constr type="ctrY" for="ch" forName="dotArrow7" refType="h" fact="0.0972"/>
                  <dgm:constr type="w" for="ch" forName="dotArrow7" refType="userD"/>
                  <dgm:constr type="h" for="ch" forName="dotArrow7" refType="userD"/>
                  <dgm:constr type="l" for="ch" forName="parTx1" refType="w" fact="0.1466"/>
                  <dgm:constr type="t" for="ch" forName="parTx1" refType="h" fact="0.9095"/>
                  <dgm:constr type="w" for="ch" forName="parTx1" refType="w" fact="0.294"/>
                  <dgm:constr type="h" for="ch" forName="parTx1" refType="h" fact="0.1222"/>
                  <dgm:constr type="ctrX" for="ch" forName="picture1" refType="w" fact="0.1333"/>
                  <dgm:constr type="ctrY" for="ch" forName="picture1" refType="h" fact="0.8922"/>
                  <dgm:constr type="w" for="ch" forName="picture1" refType="w" fact="0.1363"/>
                  <dgm:constr type="h" for="ch" forName="picture1" refType="h" fact="0.211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105"/>
                  <dgm:constr type="t" for="ch" forName="parTx2" refType="h" fact="0.762"/>
                  <dgm:constr type="w" for="ch" forName="parTx2" refType="w" fact="0.294"/>
                  <dgm:constr type="h" for="ch" forName="parTx2" refType="h" fact="0.1222"/>
                  <dgm:constr type="ctrX" for="ch" forName="picture2" refType="w" fact="0.3972"/>
                  <dgm:constr type="ctrY" for="ch" forName="picture2" refType="h" fact="0.7447"/>
                  <dgm:constr type="w" for="ch" forName="picture2" refType="w" fact="0.1363"/>
                  <dgm:constr type="h" for="ch" forName="picture2" refType="h" fact="0.211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229"/>
                  <dgm:constr type="t" for="ch" forName="parTx3" refType="h" fact="0.5294"/>
                  <dgm:constr type="w" for="ch" forName="parTx3" refType="w" fact="0.294"/>
                  <dgm:constr type="h" for="ch" forName="parTx3" refType="h" fact="0.1222"/>
                  <dgm:constr type="ctrX" for="ch" forName="picture3" refType="w" fact="0.5095"/>
                  <dgm:constr type="ctrY" for="ch" forName="picture3" refType="h" fact="0.5121"/>
                  <dgm:constr type="w" for="ch" forName="picture3" refType="w" fact="0.1363"/>
                  <dgm:constr type="h" for="ch" forName="picture3" refType="h" fact="0.211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722"/>
                  <dgm:constr type="t" for="ch" forName="parTx4" refType="h" fact="0.2523"/>
                  <dgm:constr type="w" for="ch" forName="parTx4" refType="w" fact="0.294"/>
                  <dgm:constr type="h" for="ch" forName="parTx4" refType="h" fact="0.1222"/>
                  <dgm:constr type="ctrX" for="ch" forName="picture4" refType="w" fact="0.5588"/>
                  <dgm:constr type="ctrY" for="ch" forName="picture4" refType="h" fact="0.235"/>
                  <dgm:constr type="w" for="ch" forName="picture4" refType="w" fact="0.1363"/>
                  <dgm:constr type="h" for="ch" forName="picture4" refType="h" fact="0.2113"/>
                  <dgm:constr type="l" for="ch" forName="desTx4" refType="r" refFor="ch" refForName="parTx4"/>
                  <dgm:constr type="r" for="ch" forName="desTx4" refType="w"/>
                  <dgm:constr type="t" for="ch" forName="desTx4" refType="t" refFor="ch" refForName="parTx4"/>
                  <dgm:constr type="h" for="ch" forName="desTx4" refType="h" refFor="ch" refForName="parTx4"/>
                </dgm:constrLst>
              </dgm:if>
              <dgm:else name="Name37">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3978"/>
                  <dgm:constr type="ctrY" for="ch" forName="dot1" refType="h" fact="0.8215"/>
                  <dgm:constr type="w" for="ch" forName="dot1" refType="userD"/>
                  <dgm:constr type="h" for="ch" forName="dot1" refType="userD"/>
                  <dgm:constr type="ctrX" for="ch" forName="dot2" refType="w" fact="0.3606"/>
                  <dgm:constr type="ctrY" for="ch" forName="dot2" refType="h" fact="0.843"/>
                  <dgm:constr type="w" for="ch" forName="dot2" refType="userD"/>
                  <dgm:constr type="h" for="ch" forName="dot2" refType="userD"/>
                  <dgm:constr type="ctrX" for="ch" forName="dot3" refType="w" fact="0.3223"/>
                  <dgm:constr type="ctrY" for="ch" forName="dot3" refType="h" fact="0.8607"/>
                  <dgm:constr type="w" for="ch" forName="dot3" refType="userD"/>
                  <dgm:constr type="h" for="ch" forName="dot3" refType="userD"/>
                  <dgm:constr type="ctrX" for="ch" forName="dot4" refType="w" fact="0.2829"/>
                  <dgm:constr type="ctrY" for="ch" forName="dot4" refType="h" fact="0.8745"/>
                  <dgm:constr type="w" for="ch" forName="dot4" refType="userD"/>
                  <dgm:constr type="h" for="ch" forName="dot4" refType="userD"/>
                  <dgm:constr type="ctrX" for="ch" forName="dot5" refType="w" fact="0.5717"/>
                  <dgm:constr type="ctrY" for="ch" forName="dot5" refType="h" fact="0.6419"/>
                  <dgm:constr type="w" for="ch" forName="dot5" refType="userD"/>
                  <dgm:constr type="h" for="ch" forName="dot5" refType="userD"/>
                  <dgm:constr type="ctrX" for="ch" forName="dot6" refType="w" fact="0.6709"/>
                  <dgm:constr type="ctrY" for="ch" forName="dot6" refType="h" fact="0.3784"/>
                  <dgm:constr type="w" for="ch" forName="dot6" refType="userD"/>
                  <dgm:constr type="h" for="ch" forName="dot6" refType="userD"/>
                  <dgm:constr type="ctrX" for="ch" forName="dotArrow1" refType="w" fact="0.6441"/>
                  <dgm:constr type="ctrY" for="ch" forName="dotArrow1" refType="h" fact="0.0496"/>
                  <dgm:constr type="w" for="ch" forName="dotArrow1" refType="userD"/>
                  <dgm:constr type="h" for="ch" forName="dotArrow1" refType="userD"/>
                  <dgm:constr type="ctrX" for="ch" forName="dotArrow2" refType="w" fact="0.6679"/>
                  <dgm:constr type="ctrY" for="ch" forName="dotArrow2" refType="h" fact="0.0282"/>
                  <dgm:constr type="w" for="ch" forName="dotArrow2" refType="userD"/>
                  <dgm:constr type="h" for="ch" forName="dotArrow2" refType="userD"/>
                  <dgm:constr type="ctrX" for="ch" forName="dotArrow3" refType="w" fact="0.6917"/>
                  <dgm:constr type="ctrY" for="ch" forName="dotArrow3" refType="h" fact="0.0068"/>
                  <dgm:constr type="w" for="ch" forName="dotArrow3" refType="userD"/>
                  <dgm:constr type="h" for="ch" forName="dotArrow3" refType="userD"/>
                  <dgm:constr type="ctrX" for="ch" forName="dotArrow4" refType="w" fact="0.7155"/>
                  <dgm:constr type="ctrY" for="ch" forName="dotArrow4" refType="h" fact="0.0282"/>
                  <dgm:constr type="w" for="ch" forName="dotArrow4" refType="userD"/>
                  <dgm:constr type="h" for="ch" forName="dotArrow4" refType="userD"/>
                  <dgm:constr type="ctrX" for="ch" forName="dotArrow5" refType="w" fact="0.7394"/>
                  <dgm:constr type="ctrY" for="ch" forName="dotArrow5" refType="h" fact="0.0496"/>
                  <dgm:constr type="w" for="ch" forName="dotArrow5" refType="userD"/>
                  <dgm:constr type="h" for="ch" forName="dotArrow5" refType="userD"/>
                  <dgm:constr type="ctrX" for="ch" forName="dotArrow6" refType="w" fact="0.6917"/>
                  <dgm:constr type="ctrY" for="ch" forName="dotArrow6" refType="h" fact="0.052"/>
                  <dgm:constr type="w" for="ch" forName="dotArrow6" refType="userD"/>
                  <dgm:constr type="h" for="ch" forName="dotArrow6" refType="userD"/>
                  <dgm:constr type="ctrX" for="ch" forName="dotArrow7" refType="w" fact="0.6917"/>
                  <dgm:constr type="ctrY" for="ch" forName="dotArrow7" refType="h" fact="0.0972"/>
                  <dgm:constr type="w" for="ch" forName="dotArrow7" refType="userD"/>
                  <dgm:constr type="h" for="ch" forName="dotArrow7" refType="userD"/>
                  <dgm:constr type="l" for="ch" forName="parTx1" refType="w" fact="0.1793"/>
                  <dgm:constr type="t" for="ch" forName="parTx1" refType="h" fact="0.9064"/>
                  <dgm:constr type="w" for="ch" forName="parTx1" refType="w" fact="0.3595"/>
                  <dgm:constr type="h" for="ch" forName="parTx1" refType="h" fact="0.1222"/>
                  <dgm:constr type="ctrX" for="ch" forName="picture1" refType="w" fact="0.163"/>
                  <dgm:constr type="ctrY" for="ch" forName="picture1" refType="h" fact="0.8922"/>
                  <dgm:constr type="w" for="ch" forName="picture1" refType="w" fact="0.1667"/>
                  <dgm:constr type="h" for="ch" forName="picture1" refType="h" fact="0.2113"/>
                  <dgm:constr type="l" for="ch" forName="parTx2" refType="w" fact="0.502"/>
                  <dgm:constr type="t" for="ch" forName="parTx2" refType="h" fact="0.7589"/>
                  <dgm:constr type="w" for="ch" forName="parTx2" refType="w" fact="0.3595"/>
                  <dgm:constr type="h" for="ch" forName="parTx2" refType="h" fact="0.1222"/>
                  <dgm:constr type="ctrX" for="ch" forName="picture2" refType="w" fact="0.4857"/>
                  <dgm:constr type="ctrY" for="ch" forName="picture2" refType="h" fact="0.7447"/>
                  <dgm:constr type="w" for="ch" forName="picture2" refType="w" fact="0.1667"/>
                  <dgm:constr type="h" for="ch" forName="picture2" refType="h" fact="0.2113"/>
                  <dgm:constr type="l" for="ch" forName="parTx3" refType="w" fact="0.6394"/>
                  <dgm:constr type="t" for="ch" forName="parTx3" refType="h" fact="0.5263"/>
                  <dgm:constr type="w" for="ch" forName="parTx3" refType="w" fact="0.3595"/>
                  <dgm:constr type="h" for="ch" forName="parTx3" refType="h" fact="0.1222"/>
                  <dgm:constr type="ctrX" for="ch" forName="picture3" refType="w" fact="0.6231"/>
                  <dgm:constr type="ctrY" for="ch" forName="picture3" refType="h" fact="0.5121"/>
                  <dgm:constr type="w" for="ch" forName="picture3" refType="w" fact="0.1667"/>
                  <dgm:constr type="h" for="ch" forName="picture3" refType="h" fact="0.2113"/>
                  <dgm:constr type="l" for="ch" forName="parTx4" refType="w" fact="0.6997"/>
                  <dgm:constr type="t" for="ch" forName="parTx4" refType="h" fact="0.2492"/>
                  <dgm:constr type="w" for="ch" forName="parTx4" refType="w" fact="0.3595"/>
                  <dgm:constr type="h" for="ch" forName="parTx4" refType="h" fact="0.1222"/>
                  <dgm:constr type="ctrX" for="ch" forName="picture4" refType="w" fact="0.6834"/>
                  <dgm:constr type="ctrY" for="ch" forName="picture4" refType="h" fact="0.235"/>
                  <dgm:constr type="w" for="ch" forName="picture4" refType="w" fact="0.1667"/>
                  <dgm:constr type="h" for="ch" forName="picture4" refType="h" fact="0.2113"/>
                </dgm:constrLst>
              </dgm:else>
            </dgm:choose>
          </dgm:if>
          <dgm:else name="Name38">
            <dgm:choose name="Name39">
              <dgm:if name="Name40" axis="des" func="maxDepth" op="gt" val="1">
                <dgm:alg type="composite">
                  <dgm:param type="ar" val="1.5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userD" refType="w" fact="0.0136"/>
                  <dgm:constr type="ctrX" for="ch" forName="dot1" refType="w" fact="0.6747"/>
                  <dgm:constr type="ctrY" for="ch" forName="dot1" refType="h" fact="0.8215"/>
                  <dgm:constr type="w" for="ch" forName="dot1" refType="userD"/>
                  <dgm:constr type="h" for="ch" forName="dot1" refType="userD"/>
                  <dgm:constr type="ctrX" for="ch" forName="dot2" refType="w" fact="0.7051"/>
                  <dgm:constr type="ctrY" for="ch" forName="dot2" refType="h" fact="0.843"/>
                  <dgm:constr type="w" for="ch" forName="dot2" refType="userD"/>
                  <dgm:constr type="h" for="ch" forName="dot2" refType="userD"/>
                  <dgm:constr type="ctrX" for="ch" forName="dot3" refType="w" fact="0.7365"/>
                  <dgm:constr type="ctrY" for="ch" forName="dot3" refType="h" fact="0.8607"/>
                  <dgm:constr type="w" for="ch" forName="dot3" refType="userD"/>
                  <dgm:constr type="h" for="ch" forName="dot3" refType="userD"/>
                  <dgm:constr type="ctrX" for="ch" forName="dot4" refType="w" fact="0.7687"/>
                  <dgm:constr type="ctrY" for="ch" forName="dot4" refType="h" fact="0.8745"/>
                  <dgm:constr type="w" for="ch" forName="dot4" refType="userD"/>
                  <dgm:constr type="h" for="ch" forName="dot4" refType="userD"/>
                  <dgm:constr type="ctrX" for="ch" forName="dot5" refType="w" fact="0.5325"/>
                  <dgm:constr type="ctrY" for="ch" forName="dot5" refType="h" fact="0.6419"/>
                  <dgm:constr type="w" for="ch" forName="dot5" refType="userD"/>
                  <dgm:constr type="h" for="ch" forName="dot5" refType="userD"/>
                  <dgm:constr type="ctrX" for="ch" forName="dot6" refType="w" fact="0.4514"/>
                  <dgm:constr type="ctrY" for="ch" forName="dot6" refType="h" fact="0.3784"/>
                  <dgm:constr type="w" for="ch" forName="dot6" refType="userD"/>
                  <dgm:constr type="h" for="ch" forName="dot6" refType="userD"/>
                  <dgm:constr type="ctrX" for="ch" forName="dotArrow1" refType="w" fact="0.4733"/>
                  <dgm:constr type="ctrY" for="ch" forName="dotArrow1" refType="h" fact="0.0496"/>
                  <dgm:constr type="w" for="ch" forName="dotArrow1" refType="userD"/>
                  <dgm:constr type="h" for="ch" forName="dotArrow1" refType="userD"/>
                  <dgm:constr type="ctrX" for="ch" forName="dotArrow2" refType="w" fact="0.4538"/>
                  <dgm:constr type="ctrY" for="ch" forName="dotArrow2" refType="h" fact="0.0282"/>
                  <dgm:constr type="w" for="ch" forName="dotArrow2" refType="userD"/>
                  <dgm:constr type="h" for="ch" forName="dotArrow2" refType="userD"/>
                  <dgm:constr type="ctrX" for="ch" forName="dotArrow3" refType="w" fact="0.4343"/>
                  <dgm:constr type="ctrY" for="ch" forName="dotArrow3" refType="h" fact="0.0068"/>
                  <dgm:constr type="w" for="ch" forName="dotArrow3" refType="userD"/>
                  <dgm:constr type="h" for="ch" forName="dotArrow3" refType="userD"/>
                  <dgm:constr type="ctrX" for="ch" forName="dotArrow4" refType="w" fact="0.4149"/>
                  <dgm:constr type="ctrY" for="ch" forName="dotArrow4" refType="h" fact="0.0282"/>
                  <dgm:constr type="w" for="ch" forName="dotArrow4" refType="userD"/>
                  <dgm:constr type="h" for="ch" forName="dotArrow4" refType="userD"/>
                  <dgm:constr type="ctrX" for="ch" forName="dotArrow5" refType="w" fact="0.3954"/>
                  <dgm:constr type="ctrY" for="ch" forName="dotArrow5" refType="h" fact="0.0496"/>
                  <dgm:constr type="w" for="ch" forName="dotArrow5" refType="userD"/>
                  <dgm:constr type="h" for="ch" forName="dotArrow5" refType="userD"/>
                  <dgm:constr type="ctrX" for="ch" forName="dotArrow6" refType="w" fact="0.4343"/>
                  <dgm:constr type="ctrY" for="ch" forName="dotArrow6" refType="h" fact="0.052"/>
                  <dgm:constr type="w" for="ch" forName="dotArrow6" refType="userD"/>
                  <dgm:constr type="h" for="ch" forName="dotArrow6" refType="userD"/>
                  <dgm:constr type="ctrX" for="ch" forName="dotArrow7" refType="w" fact="0.4343"/>
                  <dgm:constr type="ctrY" for="ch" forName="dotArrow7" refType="h" fact="0.0972"/>
                  <dgm:constr type="w" for="ch" forName="dotArrow7" refType="userD"/>
                  <dgm:constr type="h" for="ch" forName="dotArrow7" refType="userD"/>
                  <dgm:constr type="r" for="ch" forName="parTx1" refType="w" fact="0.8534"/>
                  <dgm:constr type="t" for="ch" forName="parTx1" refType="h" fact="0.9095"/>
                  <dgm:constr type="w" for="ch" forName="parTx1" refType="w" fact="0.294"/>
                  <dgm:constr type="h" for="ch" forName="parTx1" refType="h" fact="0.1222"/>
                  <dgm:constr type="ctrX" for="ch" forName="picture1" refType="w" fact="0.8667"/>
                  <dgm:constr type="ctrY" for="ch" forName="picture1" refType="h" fact="0.8922"/>
                  <dgm:constr type="w" for="ch" forName="picture1" refType="w" fact="0.1363"/>
                  <dgm:constr type="h" for="ch" forName="picture1" refType="h" fact="0.211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895"/>
                  <dgm:constr type="t" for="ch" forName="parTx2" refType="h" fact="0.762"/>
                  <dgm:constr type="w" for="ch" forName="parTx2" refType="w" fact="0.294"/>
                  <dgm:constr type="h" for="ch" forName="parTx2" refType="h" fact="0.1222"/>
                  <dgm:constr type="ctrX" for="ch" forName="picture2" refType="w" fact="0.6028"/>
                  <dgm:constr type="ctrY" for="ch" forName="picture2" refType="h" fact="0.7447"/>
                  <dgm:constr type="w" for="ch" forName="picture2" refType="w" fact="0.1363"/>
                  <dgm:constr type="h" for="ch" forName="picture2" refType="h" fact="0.211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771"/>
                  <dgm:constr type="t" for="ch" forName="parTx3" refType="h" fact="0.5294"/>
                  <dgm:constr type="w" for="ch" forName="parTx3" refType="w" fact="0.294"/>
                  <dgm:constr type="h" for="ch" forName="parTx3" refType="h" fact="0.1222"/>
                  <dgm:constr type="ctrX" for="ch" forName="picture3" refType="w" fact="0.4905"/>
                  <dgm:constr type="ctrY" for="ch" forName="picture3" refType="h" fact="0.5121"/>
                  <dgm:constr type="w" for="ch" forName="picture3" refType="w" fact="0.1363"/>
                  <dgm:constr type="h" for="ch" forName="picture3" refType="h" fact="0.211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278"/>
                  <dgm:constr type="t" for="ch" forName="parTx4" refType="h" fact="0.2523"/>
                  <dgm:constr type="w" for="ch" forName="parTx4" refType="w" fact="0.294"/>
                  <dgm:constr type="h" for="ch" forName="parTx4" refType="h" fact="0.1222"/>
                  <dgm:constr type="ctrX" for="ch" forName="picture4" refType="w" fact="0.4412"/>
                  <dgm:constr type="ctrY" for="ch" forName="picture4" refType="h" fact="0.235"/>
                  <dgm:constr type="w" for="ch" forName="picture4" refType="w" fact="0.1363"/>
                  <dgm:constr type="h" for="ch" forName="picture4" refType="h" fact="0.2113"/>
                  <dgm:constr type="r" for="ch" forName="desTx4" refType="l" refFor="ch" refForName="parTx4"/>
                  <dgm:constr type="l" for="ch" forName="desTx4"/>
                  <dgm:constr type="t" for="ch" forName="desTx4" refType="t" refFor="ch" refForName="parTx4"/>
                  <dgm:constr type="h" for="ch" forName="desTx4" refType="h" refFor="ch" refForName="parTx4"/>
                </dgm:constrLst>
              </dgm:if>
              <dgm:else name="Name41">
                <dgm:alg type="composite">
                  <dgm:param type="ar" val="1.267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userD" refType="w" fact="0.0167"/>
                  <dgm:constr type="ctrX" for="ch" forName="dot1" refType="w" fact="0.6022"/>
                  <dgm:constr type="ctrY" for="ch" forName="dot1" refType="h" fact="0.8215"/>
                  <dgm:constr type="w" for="ch" forName="dot1" refType="userD"/>
                  <dgm:constr type="h" for="ch" forName="dot1" refType="userD"/>
                  <dgm:constr type="ctrX" for="ch" forName="dot2" refType="w" fact="0.6394"/>
                  <dgm:constr type="ctrY" for="ch" forName="dot2" refType="h" fact="0.843"/>
                  <dgm:constr type="w" for="ch" forName="dot2" refType="userD"/>
                  <dgm:constr type="h" for="ch" forName="dot2" refType="userD"/>
                  <dgm:constr type="ctrX" for="ch" forName="dot3" refType="w" fact="0.6777"/>
                  <dgm:constr type="ctrY" for="ch" forName="dot3" refType="h" fact="0.8607"/>
                  <dgm:constr type="w" for="ch" forName="dot3" refType="userD"/>
                  <dgm:constr type="h" for="ch" forName="dot3" refType="userD"/>
                  <dgm:constr type="ctrX" for="ch" forName="dot4" refType="w" fact="0.7171"/>
                  <dgm:constr type="ctrY" for="ch" forName="dot4" refType="h" fact="0.8745"/>
                  <dgm:constr type="w" for="ch" forName="dot4" refType="userD"/>
                  <dgm:constr type="h" for="ch" forName="dot4" refType="userD"/>
                  <dgm:constr type="ctrX" for="ch" forName="dot5" refType="w" fact="0.4283"/>
                  <dgm:constr type="ctrY" for="ch" forName="dot5" refType="h" fact="0.6419"/>
                  <dgm:constr type="w" for="ch" forName="dot5" refType="userD"/>
                  <dgm:constr type="h" for="ch" forName="dot5" refType="userD"/>
                  <dgm:constr type="ctrX" for="ch" forName="dot6" refType="w" fact="0.3291"/>
                  <dgm:constr type="ctrY" for="ch" forName="dot6" refType="h" fact="0.3784"/>
                  <dgm:constr type="w" for="ch" forName="dot6" refType="userD"/>
                  <dgm:constr type="h" for="ch" forName="dot6" refType="userD"/>
                  <dgm:constr type="ctrX" for="ch" forName="dotArrow1" refType="w" fact="0.3559"/>
                  <dgm:constr type="ctrY" for="ch" forName="dotArrow1" refType="h" fact="0.0496"/>
                  <dgm:constr type="w" for="ch" forName="dotArrow1" refType="userD"/>
                  <dgm:constr type="h" for="ch" forName="dotArrow1" refType="userD"/>
                  <dgm:constr type="ctrX" for="ch" forName="dotArrow2" refType="w" fact="0.3321"/>
                  <dgm:constr type="ctrY" for="ch" forName="dotArrow2" refType="h" fact="0.0282"/>
                  <dgm:constr type="w" for="ch" forName="dotArrow2" refType="userD"/>
                  <dgm:constr type="h" for="ch" forName="dotArrow2" refType="userD"/>
                  <dgm:constr type="ctrX" for="ch" forName="dotArrow3" refType="w" fact="0.3083"/>
                  <dgm:constr type="ctrY" for="ch" forName="dotArrow3" refType="h" fact="0.0068"/>
                  <dgm:constr type="w" for="ch" forName="dotArrow3" refType="userD"/>
                  <dgm:constr type="h" for="ch" forName="dotArrow3" refType="userD"/>
                  <dgm:constr type="ctrX" for="ch" forName="dotArrow4" refType="w" fact="0.2845"/>
                  <dgm:constr type="ctrY" for="ch" forName="dotArrow4" refType="h" fact="0.0282"/>
                  <dgm:constr type="w" for="ch" forName="dotArrow4" refType="userD"/>
                  <dgm:constr type="h" for="ch" forName="dotArrow4" refType="userD"/>
                  <dgm:constr type="ctrX" for="ch" forName="dotArrow5" refType="w" fact="0.2606"/>
                  <dgm:constr type="ctrY" for="ch" forName="dotArrow5" refType="h" fact="0.0496"/>
                  <dgm:constr type="w" for="ch" forName="dotArrow5" refType="userD"/>
                  <dgm:constr type="h" for="ch" forName="dotArrow5" refType="userD"/>
                  <dgm:constr type="ctrX" for="ch" forName="dotArrow6" refType="w" fact="0.3083"/>
                  <dgm:constr type="ctrY" for="ch" forName="dotArrow6" refType="h" fact="0.052"/>
                  <dgm:constr type="w" for="ch" forName="dotArrow6" refType="userD"/>
                  <dgm:constr type="h" for="ch" forName="dotArrow6" refType="userD"/>
                  <dgm:constr type="ctrX" for="ch" forName="dotArrow7" refType="w" fact="0.3083"/>
                  <dgm:constr type="ctrY" for="ch" forName="dotArrow7" refType="h" fact="0.0972"/>
                  <dgm:constr type="w" for="ch" forName="dotArrow7" refType="userD"/>
                  <dgm:constr type="h" for="ch" forName="dotArrow7" refType="userD"/>
                  <dgm:constr type="r" for="ch" forName="parTx1" refType="w" fact="0.8207"/>
                  <dgm:constr type="t" for="ch" forName="parTx1" refType="h" fact="0.9064"/>
                  <dgm:constr type="w" for="ch" forName="parTx1" refType="w" fact="0.3595"/>
                  <dgm:constr type="h" for="ch" forName="parTx1" refType="h" fact="0.1222"/>
                  <dgm:constr type="ctrX" for="ch" forName="picture1" refType="w" fact="0.837"/>
                  <dgm:constr type="ctrY" for="ch" forName="picture1" refType="h" fact="0.8922"/>
                  <dgm:constr type="w" for="ch" forName="picture1" refType="w" fact="0.1667"/>
                  <dgm:constr type="h" for="ch" forName="picture1" refType="h" fact="0.2113"/>
                  <dgm:constr type="r" for="ch" forName="parTx2" refType="w" fact="0.498"/>
                  <dgm:constr type="t" for="ch" forName="parTx2" refType="h" fact="0.7589"/>
                  <dgm:constr type="w" for="ch" forName="parTx2" refType="w" fact="0.3595"/>
                  <dgm:constr type="h" for="ch" forName="parTx2" refType="h" fact="0.1222"/>
                  <dgm:constr type="ctrX" for="ch" forName="picture2" refType="w" fact="0.5143"/>
                  <dgm:constr type="ctrY" for="ch" forName="picture2" refType="h" fact="0.7447"/>
                  <dgm:constr type="w" for="ch" forName="picture2" refType="w" fact="0.1667"/>
                  <dgm:constr type="h" for="ch" forName="picture2" refType="h" fact="0.2113"/>
                  <dgm:constr type="r" for="ch" forName="parTx3" refType="w" fact="0.3606"/>
                  <dgm:constr type="t" for="ch" forName="parTx3" refType="h" fact="0.5263"/>
                  <dgm:constr type="w" for="ch" forName="parTx3" refType="w" fact="0.3595"/>
                  <dgm:constr type="h" for="ch" forName="parTx3" refType="h" fact="0.1222"/>
                  <dgm:constr type="ctrX" for="ch" forName="picture3" refType="w" fact="0.3769"/>
                  <dgm:constr type="ctrY" for="ch" forName="picture3" refType="h" fact="0.5121"/>
                  <dgm:constr type="w" for="ch" forName="picture3" refType="w" fact="0.1667"/>
                  <dgm:constr type="h" for="ch" forName="picture3" refType="h" fact="0.2113"/>
                  <dgm:constr type="r" for="ch" forName="parTx4" refType="w" fact="0.3003"/>
                  <dgm:constr type="t" for="ch" forName="parTx4" refType="h" fact="0.2492"/>
                  <dgm:constr type="w" for="ch" forName="parTx4" refType="w" fact="0.3595"/>
                  <dgm:constr type="h" for="ch" forName="parTx4" refType="h" fact="0.1222"/>
                  <dgm:constr type="ctrX" for="ch" forName="picture4" refType="w" fact="0.3166"/>
                  <dgm:constr type="ctrY" for="ch" forName="picture4" refType="h" fact="0.235"/>
                  <dgm:constr type="w" for="ch" forName="picture4" refType="w" fact="0.1667"/>
                  <dgm:constr type="h" for="ch" forName="picture4" refType="h" fact="0.2113"/>
                </dgm:constrLst>
              </dgm:else>
            </dgm:choose>
          </dgm:else>
        </dgm:choose>
      </dgm:if>
      <dgm:if name="Name42" axis="ch" ptType="node" func="cnt" op="equ" val="5">
        <dgm:choose name="Name43">
          <dgm:if name="Name44" func="var" arg="dir" op="equ" val="norm">
            <dgm:choose name="Name45">
              <dgm:if name="Name46"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3263"/>
                  <dgm:constr type="ctrY" for="ch" forName="dot1" refType="h" fact="0.8674"/>
                  <dgm:constr type="w" for="ch" forName="dot1" refType="userD"/>
                  <dgm:constr type="h" for="ch" forName="dot1" refType="userD"/>
                  <dgm:constr type="ctrX" for="ch" forName="dot2" refType="w" fact="0.3001"/>
                  <dgm:constr type="ctrY" for="ch" forName="dot2" refType="h" fact="0.8824"/>
                  <dgm:constr type="w" for="ch" forName="dot2" refType="userD"/>
                  <dgm:constr type="h" for="ch" forName="dot2" refType="userD"/>
                  <dgm:constr type="ctrX" for="ch" forName="dot3" refType="w" fact="0.2733"/>
                  <dgm:constr type="ctrY" for="ch" forName="dot3" refType="h" fact="0.8948"/>
                  <dgm:constr type="w" for="ch" forName="dot3" refType="userD"/>
                  <dgm:constr type="h" for="ch" forName="dot3" refType="userD"/>
                  <dgm:constr type="ctrX" for="ch" forName="dot4" refType="w" fact="0.2462"/>
                  <dgm:constr type="ctrY" for="ch" forName="dot4" refType="h" fact="0.9044"/>
                  <dgm:constr type="w" for="ch" forName="dot4" refType="userD"/>
                  <dgm:constr type="h" for="ch" forName="dot4" refType="userD"/>
                  <dgm:constr type="ctrX" for="ch" forName="dot5" refType="w" fact="0.4691"/>
                  <dgm:constr type="ctrY" for="ch" forName="dot5" refType="h" fact="0.7222"/>
                  <dgm:constr type="w" for="ch" forName="dot5" refType="userD"/>
                  <dgm:constr type="h" for="ch" forName="dot5" refType="userD"/>
                  <dgm:constr type="ctrX" for="ch" forName="dot6" refType="w" fact="0.4484"/>
                  <dgm:constr type="ctrY" for="ch" forName="dot6" refType="h" fact="0.7518"/>
                  <dgm:constr type="w" for="ch" forName="dot6" refType="userD"/>
                  <dgm:constr type="h" for="ch" forName="dot6" refType="userD"/>
                  <dgm:constr type="ctrX" for="ch" forName="dot7" refType="w" fact="0.5549"/>
                  <dgm:constr type="ctrY" for="ch" forName="dot7" refType="h" fact="0.5422"/>
                  <dgm:constr type="w" for="ch" forName="dot7" refType="userD"/>
                  <dgm:constr type="h" for="ch" forName="dot7" refType="userD"/>
                  <dgm:constr type="ctrX" for="ch" forName="dot8" refType="w" fact="0.601"/>
                  <dgm:constr type="ctrY" for="ch" forName="dot8" refType="h" fact="0.3229"/>
                  <dgm:constr type="w" for="ch" forName="dot8" refType="userD"/>
                  <dgm:constr type="h" for="ch" forName="dot8" refType="userD"/>
                  <dgm:constr type="ctrX" for="ch" forName="dotArrow1" refType="w" fact="0.5779"/>
                  <dgm:constr type="ctrY" for="ch" forName="dotArrow1" refType="h" fact="0.0635"/>
                  <dgm:constr type="w" for="ch" forName="dotArrow1" refType="userD"/>
                  <dgm:constr type="h" for="ch" forName="dotArrow1" refType="userD"/>
                  <dgm:constr type="ctrX" for="ch" forName="dotArrow2" refType="w" fact="0.5951"/>
                  <dgm:constr type="ctrY" for="ch" forName="dotArrow2" refType="h" fact="0.0448"/>
                  <dgm:constr type="w" for="ch" forName="dotArrow2" refType="userD"/>
                  <dgm:constr type="h" for="ch" forName="dotArrow2" refType="userD"/>
                  <dgm:constr type="ctrX" for="ch" forName="dotArrow3" refType="w" fact="0.6123"/>
                  <dgm:constr type="ctrY" for="ch" forName="dotArrow3" refType="h" fact="0.026"/>
                  <dgm:constr type="w" for="ch" forName="dotArrow3" refType="userD"/>
                  <dgm:constr type="h" for="ch" forName="dotArrow3" refType="userD"/>
                  <dgm:constr type="ctrX" for="ch" forName="dotArrow4" refType="w" fact="0.6295"/>
                  <dgm:constr type="ctrY" for="ch" forName="dotArrow4" refType="h" fact="0.0448"/>
                  <dgm:constr type="w" for="ch" forName="dotArrow4" refType="userD"/>
                  <dgm:constr type="h" for="ch" forName="dotArrow4" refType="userD"/>
                  <dgm:constr type="ctrX" for="ch" forName="dotArrow5" refType="w" fact="0.6467"/>
                  <dgm:constr type="ctrY" for="ch" forName="dotArrow5" refType="h" fact="0.0635"/>
                  <dgm:constr type="w" for="ch" forName="dotArrow5" refType="userD"/>
                  <dgm:constr type="h" for="ch" forName="dotArrow5" refType="userD"/>
                  <dgm:constr type="ctrX" for="ch" forName="dotArrow6" refType="w" fact="0.6123"/>
                  <dgm:constr type="ctrY" for="ch" forName="dotArrow6" refType="h" fact="0.0656"/>
                  <dgm:constr type="w" for="ch" forName="dotArrow6" refType="userD"/>
                  <dgm:constr type="h" for="ch" forName="dotArrow6" refType="userD"/>
                  <dgm:constr type="ctrX" for="ch" forName="dotArrow7" refType="w" fact="0.6123"/>
                  <dgm:constr type="ctrY" for="ch" forName="dotArrow7" refType="h" fact="0.1052"/>
                  <dgm:constr type="w" for="ch" forName="dotArrow7" refType="userD"/>
                  <dgm:constr type="h" for="ch" forName="dotArrow7" refType="userD"/>
                  <dgm:constr type="l" for="ch" forName="parTx1" refType="w" fact="0.1746"/>
                  <dgm:constr type="t" for="ch" forName="parTx1" refType="h" fact="0.9304"/>
                  <dgm:constr type="w" for="ch" forName="parTx1" refType="w" fact="0.2544"/>
                  <dgm:constr type="h" for="ch" forName="parTx1" refType="h" fact="0.0962"/>
                  <dgm:constr type="ctrX" for="ch" forName="picture1" refType="w" fact="0.1631"/>
                  <dgm:constr type="ctrY" for="ch" forName="picture1" refType="h" fact="0.9169"/>
                  <dgm:constr type="w" for="ch" forName="picture1" refType="w" fact="0.118"/>
                  <dgm:constr type="h" for="ch" forName="picture1" refType="h" fact="0.166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3982"/>
                  <dgm:constr type="t" for="ch" forName="parTx2" refType="h" fact="0.8167"/>
                  <dgm:constr type="w" for="ch" forName="parTx2" refType="w" fact="0.2544"/>
                  <dgm:constr type="h" for="ch" forName="parTx2" refType="h" fact="0.0962"/>
                  <dgm:constr type="ctrX" for="ch" forName="picture2" refType="w" fact="0.3866"/>
                  <dgm:constr type="ctrY" for="ch" forName="picture2" refType="h" fact="0.8032"/>
                  <dgm:constr type="w" for="ch" forName="picture2" refType="w" fact="0.118"/>
                  <dgm:constr type="h" for="ch" forName="picture2" refType="h" fact="0.166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194"/>
                  <dgm:constr type="t" for="ch" forName="parTx3" refType="h" fact="0.6524"/>
                  <dgm:constr type="w" for="ch" forName="parTx3" refType="w" fact="0.2544"/>
                  <dgm:constr type="h" for="ch" forName="parTx3" refType="h" fact="0.0962"/>
                  <dgm:constr type="ctrX" for="ch" forName="picture3" refType="w" fact="0.5078"/>
                  <dgm:constr type="ctrY" for="ch" forName="picture3" refType="h" fact="0.6389"/>
                  <dgm:constr type="w" for="ch" forName="picture3" refType="w" fact="0.118"/>
                  <dgm:constr type="h" for="ch" forName="picture3" refType="h" fact="0.166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827"/>
                  <dgm:constr type="t" for="ch" forName="parTx4" refType="h" fact="0.4412"/>
                  <dgm:constr type="w" for="ch" forName="parTx4" refType="w" fact="0.2544"/>
                  <dgm:constr type="h" for="ch" forName="parTx4" refType="h" fact="0.0962"/>
                  <dgm:constr type="ctrX" for="ch" forName="picture4" refType="w" fact="0.5712"/>
                  <dgm:constr type="ctrY" for="ch" forName="picture4" refType="h" fact="0.4277"/>
                  <dgm:constr type="w" for="ch" forName="picture4" refType="w" fact="0.118"/>
                  <dgm:constr type="h" for="ch" forName="picture4" refType="h" fact="0.166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18"/>
                  <dgm:constr type="t" for="ch" forName="parTx5" refType="h" fact="0.2262"/>
                  <dgm:constr type="w" for="ch" forName="parTx5" refType="w" fact="0.2544"/>
                  <dgm:constr type="h" for="ch" forName="parTx5" refType="h" fact="0.0962"/>
                  <dgm:constr type="ctrX" for="ch" forName="picture5" refType="w" fact="0.6064"/>
                  <dgm:constr type="ctrY" for="ch" forName="picture5" refType="h" fact="0.2127"/>
                  <dgm:constr type="w" for="ch" forName="picture5" refType="w" fact="0.118"/>
                  <dgm:constr type="h" for="ch" forName="picture5" refType="h" fact="0.1663"/>
                  <dgm:constr type="l" for="ch" forName="desTx5" refType="r" refFor="ch" refForName="parTx5"/>
                  <dgm:constr type="r" for="ch" forName="desTx5" refType="w"/>
                  <dgm:constr type="t" for="ch" forName="desTx5" refType="t" refFor="ch" refForName="parTx5"/>
                  <dgm:constr type="h" for="ch" forName="desTx5" refType="h" refFor="ch" refForName="parTx5"/>
                </dgm:constrLst>
              </dgm:if>
              <dgm:else name="Name47">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3951"/>
                  <dgm:constr type="ctrY" for="ch" forName="dot1" refType="h" fact="0.8674"/>
                  <dgm:constr type="w" for="ch" forName="dot1" refType="userD"/>
                  <dgm:constr type="h" for="ch" forName="dot1" refType="userD"/>
                  <dgm:constr type="ctrX" for="ch" forName="dot2" refType="w" fact="0.3634"/>
                  <dgm:constr type="ctrY" for="ch" forName="dot2" refType="h" fact="0.8824"/>
                  <dgm:constr type="w" for="ch" forName="dot2" refType="userD"/>
                  <dgm:constr type="h" for="ch" forName="dot2" refType="userD"/>
                  <dgm:constr type="ctrX" for="ch" forName="dot3" refType="w" fact="0.331"/>
                  <dgm:constr type="ctrY" for="ch" forName="dot3" refType="h" fact="0.8948"/>
                  <dgm:constr type="w" for="ch" forName="dot3" refType="userD"/>
                  <dgm:constr type="h" for="ch" forName="dot3" refType="userD"/>
                  <dgm:constr type="ctrX" for="ch" forName="dot4" refType="w" fact="0.2981"/>
                  <dgm:constr type="ctrY" for="ch" forName="dot4" refType="h" fact="0.9044"/>
                  <dgm:constr type="w" for="ch" forName="dot4" refType="userD"/>
                  <dgm:constr type="h" for="ch" forName="dot4" refType="userD"/>
                  <dgm:constr type="ctrX" for="ch" forName="dot5" refType="w" fact="0.5681"/>
                  <dgm:constr type="ctrY" for="ch" forName="dot5" refType="h" fact="0.7222"/>
                  <dgm:constr type="w" for="ch" forName="dot5" refType="userD"/>
                  <dgm:constr type="h" for="ch" forName="dot5" refType="userD"/>
                  <dgm:constr type="ctrX" for="ch" forName="dot6" refType="w" fact="0.543"/>
                  <dgm:constr type="ctrY" for="ch" forName="dot6" refType="h" fact="0.7518"/>
                  <dgm:constr type="w" for="ch" forName="dot6" refType="userD"/>
                  <dgm:constr type="h" for="ch" forName="dot6" refType="userD"/>
                  <dgm:constr type="ctrX" for="ch" forName="dot7" refType="w" fact="0.672"/>
                  <dgm:constr type="ctrY" for="ch" forName="dot7" refType="h" fact="0.5422"/>
                  <dgm:constr type="w" for="ch" forName="dot7" refType="userD"/>
                  <dgm:constr type="h" for="ch" forName="dot7" refType="userD"/>
                  <dgm:constr type="ctrX" for="ch" forName="dot8" refType="w" fact="0.7278"/>
                  <dgm:constr type="ctrY" for="ch" forName="dot8" refType="h" fact="0.3229"/>
                  <dgm:constr type="w" for="ch" forName="dot8" refType="userD"/>
                  <dgm:constr type="h" for="ch" forName="dot8" refType="userD"/>
                  <dgm:constr type="ctrX" for="ch" forName="dotArrow1" refType="w" fact="0.6999"/>
                  <dgm:constr type="ctrY" for="ch" forName="dotArrow1" refType="h" fact="0.0635"/>
                  <dgm:constr type="w" for="ch" forName="dotArrow1" refType="userD"/>
                  <dgm:constr type="h" for="ch" forName="dotArrow1" refType="userD"/>
                  <dgm:constr type="ctrX" for="ch" forName="dotArrow2" refType="w" fact="0.7207"/>
                  <dgm:constr type="ctrY" for="ch" forName="dotArrow2" refType="h" fact="0.0448"/>
                  <dgm:constr type="w" for="ch" forName="dotArrow2" refType="userD"/>
                  <dgm:constr type="h" for="ch" forName="dotArrow2" refType="userD"/>
                  <dgm:constr type="ctrX" for="ch" forName="dotArrow3" refType="w" fact="0.7415"/>
                  <dgm:constr type="ctrY" for="ch" forName="dotArrow3" refType="h" fact="0.026"/>
                  <dgm:constr type="w" for="ch" forName="dotArrow3" refType="userD"/>
                  <dgm:constr type="h" for="ch" forName="dotArrow3" refType="userD"/>
                  <dgm:constr type="ctrX" for="ch" forName="dotArrow4" refType="w" fact="0.7624"/>
                  <dgm:constr type="ctrY" for="ch" forName="dotArrow4" refType="h" fact="0.0448"/>
                  <dgm:constr type="w" for="ch" forName="dotArrow4" refType="userD"/>
                  <dgm:constr type="h" for="ch" forName="dotArrow4" refType="userD"/>
                  <dgm:constr type="ctrX" for="ch" forName="dotArrow5" refType="w" fact="0.7832"/>
                  <dgm:constr type="ctrY" for="ch" forName="dotArrow5" refType="h" fact="0.0635"/>
                  <dgm:constr type="w" for="ch" forName="dotArrow5" refType="userD"/>
                  <dgm:constr type="h" for="ch" forName="dotArrow5" refType="userD"/>
                  <dgm:constr type="ctrX" for="ch" forName="dotArrow6" refType="w" fact="0.7415"/>
                  <dgm:constr type="ctrY" for="ch" forName="dotArrow6" refType="h" fact="0.0656"/>
                  <dgm:constr type="w" for="ch" forName="dotArrow6" refType="userD"/>
                  <dgm:constr type="h" for="ch" forName="dotArrow6" refType="userD"/>
                  <dgm:constr type="ctrX" for="ch" forName="dotArrow7" refType="w" fact="0.7415"/>
                  <dgm:constr type="ctrY" for="ch" forName="dotArrow7" refType="h" fact="0.1052"/>
                  <dgm:constr type="w" for="ch" forName="dotArrow7" refType="userD"/>
                  <dgm:constr type="h" for="ch" forName="dotArrow7" refType="userD"/>
                  <dgm:constr type="l" for="ch" forName="parTx1" refType="w" fact="0.2115"/>
                  <dgm:constr type="t" for="ch" forName="parTx1" refType="h" fact="0.928"/>
                  <dgm:constr type="w" for="ch" forName="parTx1" refType="w" fact="0.3081"/>
                  <dgm:constr type="h" for="ch" forName="parTx1" refType="h" fact="0.0962"/>
                  <dgm:constr type="ctrX" for="ch" forName="picture1" refType="w" fact="0.1975"/>
                  <dgm:constr type="ctrY" for="ch" forName="picture1" refType="h" fact="0.9169"/>
                  <dgm:constr type="w" for="ch" forName="picture1" refType="w" fact="0.1429"/>
                  <dgm:constr type="h" for="ch" forName="picture1" refType="h" fact="0.1663"/>
                  <dgm:constr type="l" for="ch" forName="parTx2" refType="w" fact="0.4822"/>
                  <dgm:constr type="t" for="ch" forName="parTx2" refType="h" fact="0.8143"/>
                  <dgm:constr type="w" for="ch" forName="parTx2" refType="w" fact="0.3081"/>
                  <dgm:constr type="h" for="ch" forName="parTx2" refType="h" fact="0.0962"/>
                  <dgm:constr type="ctrX" for="ch" forName="picture2" refType="w" fact="0.4682"/>
                  <dgm:constr type="ctrY" for="ch" forName="picture2" refType="h" fact="0.8032"/>
                  <dgm:constr type="w" for="ch" forName="picture2" refType="w" fact="0.1429"/>
                  <dgm:constr type="h" for="ch" forName="picture2" refType="h" fact="0.1663"/>
                  <dgm:constr type="l" for="ch" forName="parTx3" refType="w" fact="0.629"/>
                  <dgm:constr type="t" for="ch" forName="parTx3" refType="h" fact="0.65"/>
                  <dgm:constr type="w" for="ch" forName="parTx3" refType="w" fact="0.3081"/>
                  <dgm:constr type="h" for="ch" forName="parTx3" refType="h" fact="0.0962"/>
                  <dgm:constr type="ctrX" for="ch" forName="picture3" refType="w" fact="0.615"/>
                  <dgm:constr type="ctrY" for="ch" forName="picture3" refType="h" fact="0.6389"/>
                  <dgm:constr type="w" for="ch" forName="picture3" refType="w" fact="0.1429"/>
                  <dgm:constr type="h" for="ch" forName="picture3" refType="h" fact="0.1663"/>
                  <dgm:constr type="l" for="ch" forName="parTx4" refType="w" fact="0.7057"/>
                  <dgm:constr type="t" for="ch" forName="parTx4" refType="h" fact="0.4388"/>
                  <dgm:constr type="w" for="ch" forName="parTx4" refType="w" fact="0.3081"/>
                  <dgm:constr type="h" for="ch" forName="parTx4" refType="h" fact="0.0962"/>
                  <dgm:constr type="ctrX" for="ch" forName="picture4" refType="w" fact="0.6917"/>
                  <dgm:constr type="ctrY" for="ch" forName="picture4" refType="h" fact="0.4277"/>
                  <dgm:constr type="w" for="ch" forName="picture4" refType="w" fact="0.1429"/>
                  <dgm:constr type="h" for="ch" forName="picture4" refType="h" fact="0.1663"/>
                  <dgm:constr type="l" for="ch" forName="parTx5" refType="w" fact="0.7484"/>
                  <dgm:constr type="t" for="ch" forName="parTx5" refType="h" fact="0.2238"/>
                  <dgm:constr type="w" for="ch" forName="parTx5" refType="w" fact="0.3081"/>
                  <dgm:constr type="h" for="ch" forName="parTx5" refType="h" fact="0.0962"/>
                  <dgm:constr type="ctrX" for="ch" forName="picture5" refType="w" fact="0.7344"/>
                  <dgm:constr type="ctrY" for="ch" forName="picture5" refType="h" fact="0.2127"/>
                  <dgm:constr type="w" for="ch" forName="picture5" refType="w" fact="0.1429"/>
                  <dgm:constr type="h" for="ch" forName="picture5" refType="h" fact="0.1663"/>
                </dgm:constrLst>
              </dgm:else>
            </dgm:choose>
          </dgm:if>
          <dgm:else name="Name48">
            <dgm:choose name="Name49">
              <dgm:if name="Name50" axis="des" func="maxDepth" op="gt" val="1">
                <dgm:alg type="composite">
                  <dgm:param type="ar" val="1.41"/>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userD" refType="w" fact="0.0118"/>
                  <dgm:constr type="ctrX" for="ch" forName="dot1" refType="w" fact="0.6737"/>
                  <dgm:constr type="ctrY" for="ch" forName="dot1" refType="h" fact="0.8674"/>
                  <dgm:constr type="w" for="ch" forName="dot1" refType="userD"/>
                  <dgm:constr type="h" for="ch" forName="dot1" refType="userD"/>
                  <dgm:constr type="ctrX" for="ch" forName="dot2" refType="w" fact="0.6999"/>
                  <dgm:constr type="ctrY" for="ch" forName="dot2" refType="h" fact="0.8824"/>
                  <dgm:constr type="w" for="ch" forName="dot2" refType="userD"/>
                  <dgm:constr type="h" for="ch" forName="dot2" refType="userD"/>
                  <dgm:constr type="ctrX" for="ch" forName="dot3" refType="w" fact="0.7267"/>
                  <dgm:constr type="ctrY" for="ch" forName="dot3" refType="h" fact="0.8948"/>
                  <dgm:constr type="w" for="ch" forName="dot3" refType="userD"/>
                  <dgm:constr type="h" for="ch" forName="dot3" refType="userD"/>
                  <dgm:constr type="ctrX" for="ch" forName="dot4" refType="w" fact="0.7538"/>
                  <dgm:constr type="ctrY" for="ch" forName="dot4" refType="h" fact="0.9044"/>
                  <dgm:constr type="w" for="ch" forName="dot4" refType="userD"/>
                  <dgm:constr type="h" for="ch" forName="dot4" refType="userD"/>
                  <dgm:constr type="ctrX" for="ch" forName="dot5" refType="w" fact="0.5309"/>
                  <dgm:constr type="ctrY" for="ch" forName="dot5" refType="h" fact="0.7222"/>
                  <dgm:constr type="w" for="ch" forName="dot5" refType="userD"/>
                  <dgm:constr type="h" for="ch" forName="dot5" refType="userD"/>
                  <dgm:constr type="ctrX" for="ch" forName="dot6" refType="w" fact="0.5516"/>
                  <dgm:constr type="ctrY" for="ch" forName="dot6" refType="h" fact="0.7518"/>
                  <dgm:constr type="w" for="ch" forName="dot6" refType="userD"/>
                  <dgm:constr type="h" for="ch" forName="dot6" refType="userD"/>
                  <dgm:constr type="ctrX" for="ch" forName="dot7" refType="w" fact="0.4451"/>
                  <dgm:constr type="ctrY" for="ch" forName="dot7" refType="h" fact="0.5422"/>
                  <dgm:constr type="w" for="ch" forName="dot7" refType="userD"/>
                  <dgm:constr type="h" for="ch" forName="dot7" refType="userD"/>
                  <dgm:constr type="ctrX" for="ch" forName="dot8" refType="w" fact="0.399"/>
                  <dgm:constr type="ctrY" for="ch" forName="dot8" refType="h" fact="0.3229"/>
                  <dgm:constr type="w" for="ch" forName="dot8" refType="userD"/>
                  <dgm:constr type="h" for="ch" forName="dot8" refType="userD"/>
                  <dgm:constr type="ctrX" for="ch" forName="dotArrow1" refType="w" fact="0.4221"/>
                  <dgm:constr type="ctrY" for="ch" forName="dotArrow1" refType="h" fact="0.0635"/>
                  <dgm:constr type="w" for="ch" forName="dotArrow1" refType="userD"/>
                  <dgm:constr type="h" for="ch" forName="dotArrow1" refType="userD"/>
                  <dgm:constr type="ctrX" for="ch" forName="dotArrow2" refType="w" fact="0.4049"/>
                  <dgm:constr type="ctrY" for="ch" forName="dotArrow2" refType="h" fact="0.0448"/>
                  <dgm:constr type="w" for="ch" forName="dotArrow2" refType="userD"/>
                  <dgm:constr type="h" for="ch" forName="dotArrow2" refType="userD"/>
                  <dgm:constr type="ctrX" for="ch" forName="dotArrow3" refType="w" fact="0.3877"/>
                  <dgm:constr type="ctrY" for="ch" forName="dotArrow3" refType="h" fact="0.026"/>
                  <dgm:constr type="w" for="ch" forName="dotArrow3" refType="userD"/>
                  <dgm:constr type="h" for="ch" forName="dotArrow3" refType="userD"/>
                  <dgm:constr type="ctrX" for="ch" forName="dotArrow4" refType="w" fact="0.3705"/>
                  <dgm:constr type="ctrY" for="ch" forName="dotArrow4" refType="h" fact="0.0448"/>
                  <dgm:constr type="w" for="ch" forName="dotArrow4" refType="userD"/>
                  <dgm:constr type="h" for="ch" forName="dotArrow4" refType="userD"/>
                  <dgm:constr type="ctrX" for="ch" forName="dotArrow5" refType="w" fact="0.3533"/>
                  <dgm:constr type="ctrY" for="ch" forName="dotArrow5" refType="h" fact="0.0635"/>
                  <dgm:constr type="w" for="ch" forName="dotArrow5" refType="userD"/>
                  <dgm:constr type="h" for="ch" forName="dotArrow5" refType="userD"/>
                  <dgm:constr type="ctrX" for="ch" forName="dotArrow6" refType="w" fact="0.3877"/>
                  <dgm:constr type="ctrY" for="ch" forName="dotArrow6" refType="h" fact="0.0656"/>
                  <dgm:constr type="w" for="ch" forName="dotArrow6" refType="userD"/>
                  <dgm:constr type="h" for="ch" forName="dotArrow6" refType="userD"/>
                  <dgm:constr type="ctrX" for="ch" forName="dotArrow7" refType="w" fact="0.3877"/>
                  <dgm:constr type="ctrY" for="ch" forName="dotArrow7" refType="h" fact="0.1052"/>
                  <dgm:constr type="w" for="ch" forName="dotArrow7" refType="userD"/>
                  <dgm:constr type="h" for="ch" forName="dotArrow7" refType="userD"/>
                  <dgm:constr type="r" for="ch" forName="parTx1" refType="w" fact="0.8254"/>
                  <dgm:constr type="t" for="ch" forName="parTx1" refType="h" fact="0.9304"/>
                  <dgm:constr type="w" for="ch" forName="parTx1" refType="w" fact="0.2544"/>
                  <dgm:constr type="h" for="ch" forName="parTx1" refType="h" fact="0.0962"/>
                  <dgm:constr type="ctrX" for="ch" forName="picture1" refType="w" fact="0.8369"/>
                  <dgm:constr type="ctrY" for="ch" forName="picture1" refType="h" fact="0.9169"/>
                  <dgm:constr type="w" for="ch" forName="picture1" refType="w" fact="0.118"/>
                  <dgm:constr type="h" for="ch" forName="picture1" refType="h" fact="0.166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6018"/>
                  <dgm:constr type="t" for="ch" forName="parTx2" refType="h" fact="0.8167"/>
                  <dgm:constr type="w" for="ch" forName="parTx2" refType="w" fact="0.2544"/>
                  <dgm:constr type="h" for="ch" forName="parTx2" refType="h" fact="0.0962"/>
                  <dgm:constr type="ctrX" for="ch" forName="picture2" refType="w" fact="0.6134"/>
                  <dgm:constr type="ctrY" for="ch" forName="picture2" refType="h" fact="0.8032"/>
                  <dgm:constr type="w" for="ch" forName="picture2" refType="w" fact="0.118"/>
                  <dgm:constr type="h" for="ch" forName="picture2" refType="h" fact="0.166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806"/>
                  <dgm:constr type="t" for="ch" forName="parTx3" refType="h" fact="0.6524"/>
                  <dgm:constr type="w" for="ch" forName="parTx3" refType="w" fact="0.2544"/>
                  <dgm:constr type="h" for="ch" forName="parTx3" refType="h" fact="0.0962"/>
                  <dgm:constr type="ctrX" for="ch" forName="picture3" refType="w" fact="0.4922"/>
                  <dgm:constr type="ctrY" for="ch" forName="picture3" refType="h" fact="0.6389"/>
                  <dgm:constr type="w" for="ch" forName="picture3" refType="w" fact="0.118"/>
                  <dgm:constr type="h" for="ch" forName="picture3" refType="h" fact="0.166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173"/>
                  <dgm:constr type="t" for="ch" forName="parTx4" refType="h" fact="0.4412"/>
                  <dgm:constr type="w" for="ch" forName="parTx4" refType="w" fact="0.2544"/>
                  <dgm:constr type="h" for="ch" forName="parTx4" refType="h" fact="0.0962"/>
                  <dgm:constr type="ctrX" for="ch" forName="picture4" refType="w" fact="0.4288"/>
                  <dgm:constr type="ctrY" for="ch" forName="picture4" refType="h" fact="0.4277"/>
                  <dgm:constr type="w" for="ch" forName="picture4" refType="w" fact="0.118"/>
                  <dgm:constr type="h" for="ch" forName="picture4" refType="h" fact="0.166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82"/>
                  <dgm:constr type="t" for="ch" forName="parTx5" refType="h" fact="0.2262"/>
                  <dgm:constr type="w" for="ch" forName="parTx5" refType="w" fact="0.2544"/>
                  <dgm:constr type="h" for="ch" forName="parTx5" refType="h" fact="0.0962"/>
                  <dgm:constr type="ctrX" for="ch" forName="picture5" refType="w" fact="0.3936"/>
                  <dgm:constr type="ctrY" for="ch" forName="picture5" refType="h" fact="0.2127"/>
                  <dgm:constr type="w" for="ch" forName="picture5" refType="w" fact="0.118"/>
                  <dgm:constr type="h" for="ch" forName="picture5" refType="h" fact="0.1663"/>
                  <dgm:constr type="r" for="ch" forName="desTx5" refType="l" refFor="ch" refForName="parTx5"/>
                  <dgm:constr type="l" for="ch" forName="desTx5"/>
                  <dgm:constr type="t" for="ch" forName="desTx5" refType="t" refFor="ch" refForName="parTx5"/>
                  <dgm:constr type="h" for="ch" forName="desTx5" refType="h" refFor="ch" refForName="parTx5"/>
                </dgm:constrLst>
              </dgm:if>
              <dgm:else name="Name51">
                <dgm:alg type="composite">
                  <dgm:param type="ar" val="1.164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userD" refType="w" fact="0.0143"/>
                  <dgm:constr type="ctrX" for="ch" forName="dot1" refType="w" fact="0.6049"/>
                  <dgm:constr type="ctrY" for="ch" forName="dot1" refType="h" fact="0.8674"/>
                  <dgm:constr type="w" for="ch" forName="dot1" refType="userD"/>
                  <dgm:constr type="h" for="ch" forName="dot1" refType="userD"/>
                  <dgm:constr type="ctrX" for="ch" forName="dot2" refType="w" fact="0.6366"/>
                  <dgm:constr type="ctrY" for="ch" forName="dot2" refType="h" fact="0.8824"/>
                  <dgm:constr type="w" for="ch" forName="dot2" refType="userD"/>
                  <dgm:constr type="h" for="ch" forName="dot2" refType="userD"/>
                  <dgm:constr type="ctrX" for="ch" forName="dot3" refType="w" fact="0.669"/>
                  <dgm:constr type="ctrY" for="ch" forName="dot3" refType="h" fact="0.8948"/>
                  <dgm:constr type="w" for="ch" forName="dot3" refType="userD"/>
                  <dgm:constr type="h" for="ch" forName="dot3" refType="userD"/>
                  <dgm:constr type="ctrX" for="ch" forName="dot4" refType="w" fact="0.7019"/>
                  <dgm:constr type="ctrY" for="ch" forName="dot4" refType="h" fact="0.9044"/>
                  <dgm:constr type="w" for="ch" forName="dot4" refType="userD"/>
                  <dgm:constr type="h" for="ch" forName="dot4" refType="userD"/>
                  <dgm:constr type="ctrX" for="ch" forName="dot5" refType="w" fact="0.4319"/>
                  <dgm:constr type="ctrY" for="ch" forName="dot5" refType="h" fact="0.7222"/>
                  <dgm:constr type="w" for="ch" forName="dot5" refType="userD"/>
                  <dgm:constr type="h" for="ch" forName="dot5" refType="userD"/>
                  <dgm:constr type="ctrX" for="ch" forName="dot6" refType="w" fact="0.457"/>
                  <dgm:constr type="ctrY" for="ch" forName="dot6" refType="h" fact="0.7518"/>
                  <dgm:constr type="w" for="ch" forName="dot6" refType="userD"/>
                  <dgm:constr type="h" for="ch" forName="dot6" refType="userD"/>
                  <dgm:constr type="ctrX" for="ch" forName="dot7" refType="w" fact="0.328"/>
                  <dgm:constr type="ctrY" for="ch" forName="dot7" refType="h" fact="0.5422"/>
                  <dgm:constr type="w" for="ch" forName="dot7" refType="userD"/>
                  <dgm:constr type="h" for="ch" forName="dot7" refType="userD"/>
                  <dgm:constr type="ctrX" for="ch" forName="dot8" refType="w" fact="0.2722"/>
                  <dgm:constr type="ctrY" for="ch" forName="dot8" refType="h" fact="0.3229"/>
                  <dgm:constr type="w" for="ch" forName="dot8" refType="userD"/>
                  <dgm:constr type="h" for="ch" forName="dot8" refType="userD"/>
                  <dgm:constr type="ctrX" for="ch" forName="dotArrow1" refType="w" fact="0.3001"/>
                  <dgm:constr type="ctrY" for="ch" forName="dotArrow1" refType="h" fact="0.0635"/>
                  <dgm:constr type="w" for="ch" forName="dotArrow1" refType="userD"/>
                  <dgm:constr type="h" for="ch" forName="dotArrow1" refType="userD"/>
                  <dgm:constr type="ctrX" for="ch" forName="dotArrow2" refType="w" fact="0.2793"/>
                  <dgm:constr type="ctrY" for="ch" forName="dotArrow2" refType="h" fact="0.0448"/>
                  <dgm:constr type="w" for="ch" forName="dotArrow2" refType="userD"/>
                  <dgm:constr type="h" for="ch" forName="dotArrow2" refType="userD"/>
                  <dgm:constr type="ctrX" for="ch" forName="dotArrow3" refType="w" fact="0.2585"/>
                  <dgm:constr type="ctrY" for="ch" forName="dotArrow3" refType="h" fact="0.026"/>
                  <dgm:constr type="w" for="ch" forName="dotArrow3" refType="userD"/>
                  <dgm:constr type="h" for="ch" forName="dotArrow3" refType="userD"/>
                  <dgm:constr type="ctrX" for="ch" forName="dotArrow4" refType="w" fact="0.2376"/>
                  <dgm:constr type="ctrY" for="ch" forName="dotArrow4" refType="h" fact="0.0448"/>
                  <dgm:constr type="w" for="ch" forName="dotArrow4" refType="userD"/>
                  <dgm:constr type="h" for="ch" forName="dotArrow4" refType="userD"/>
                  <dgm:constr type="ctrX" for="ch" forName="dotArrow5" refType="w" fact="0.2168"/>
                  <dgm:constr type="ctrY" for="ch" forName="dotArrow5" refType="h" fact="0.0635"/>
                  <dgm:constr type="w" for="ch" forName="dotArrow5" refType="userD"/>
                  <dgm:constr type="h" for="ch" forName="dotArrow5" refType="userD"/>
                  <dgm:constr type="ctrX" for="ch" forName="dotArrow6" refType="w" fact="0.2585"/>
                  <dgm:constr type="ctrY" for="ch" forName="dotArrow6" refType="h" fact="0.0656"/>
                  <dgm:constr type="w" for="ch" forName="dotArrow6" refType="userD"/>
                  <dgm:constr type="h" for="ch" forName="dotArrow6" refType="userD"/>
                  <dgm:constr type="ctrX" for="ch" forName="dotArrow7" refType="w" fact="0.2585"/>
                  <dgm:constr type="ctrY" for="ch" forName="dotArrow7" refType="h" fact="0.1052"/>
                  <dgm:constr type="w" for="ch" forName="dotArrow7" refType="userD"/>
                  <dgm:constr type="h" for="ch" forName="dotArrow7" refType="userD"/>
                  <dgm:constr type="r" for="ch" forName="parTx1" refType="w" fact="0.7885"/>
                  <dgm:constr type="t" for="ch" forName="parTx1" refType="h" fact="0.928"/>
                  <dgm:constr type="w" for="ch" forName="parTx1" refType="w" fact="0.3081"/>
                  <dgm:constr type="h" for="ch" forName="parTx1" refType="h" fact="0.0962"/>
                  <dgm:constr type="ctrX" for="ch" forName="picture1" refType="w" fact="0.8025"/>
                  <dgm:constr type="ctrY" for="ch" forName="picture1" refType="h" fact="0.9169"/>
                  <dgm:constr type="w" for="ch" forName="picture1" refType="w" fact="0.1429"/>
                  <dgm:constr type="h" for="ch" forName="picture1" refType="h" fact="0.1663"/>
                  <dgm:constr type="r" for="ch" forName="parTx2" refType="w" fact="0.5178"/>
                  <dgm:constr type="t" for="ch" forName="parTx2" refType="h" fact="0.8143"/>
                  <dgm:constr type="w" for="ch" forName="parTx2" refType="w" fact="0.3081"/>
                  <dgm:constr type="h" for="ch" forName="parTx2" refType="h" fact="0.0962"/>
                  <dgm:constr type="ctrX" for="ch" forName="picture2" refType="w" fact="0.5318"/>
                  <dgm:constr type="ctrY" for="ch" forName="picture2" refType="h" fact="0.8032"/>
                  <dgm:constr type="w" for="ch" forName="picture2" refType="w" fact="0.1429"/>
                  <dgm:constr type="h" for="ch" forName="picture2" refType="h" fact="0.1663"/>
                  <dgm:constr type="r" for="ch" forName="parTx3" refType="w" fact="0.371"/>
                  <dgm:constr type="t" for="ch" forName="parTx3" refType="h" fact="0.65"/>
                  <dgm:constr type="w" for="ch" forName="parTx3" refType="w" fact="0.3081"/>
                  <dgm:constr type="h" for="ch" forName="parTx3" refType="h" fact="0.0962"/>
                  <dgm:constr type="ctrX" for="ch" forName="picture3" refType="w" fact="0.385"/>
                  <dgm:constr type="ctrY" for="ch" forName="picture3" refType="h" fact="0.6389"/>
                  <dgm:constr type="w" for="ch" forName="picture3" refType="w" fact="0.1429"/>
                  <dgm:constr type="h" for="ch" forName="picture3" refType="h" fact="0.1663"/>
                  <dgm:constr type="r" for="ch" forName="parTx4" refType="w" fact="0.2943"/>
                  <dgm:constr type="t" for="ch" forName="parTx4" refType="h" fact="0.4388"/>
                  <dgm:constr type="w" for="ch" forName="parTx4" refType="w" fact="0.3081"/>
                  <dgm:constr type="h" for="ch" forName="parTx4" refType="h" fact="0.0962"/>
                  <dgm:constr type="ctrX" for="ch" forName="picture4" refType="w" fact="0.3083"/>
                  <dgm:constr type="ctrY" for="ch" forName="picture4" refType="h" fact="0.4277"/>
                  <dgm:constr type="w" for="ch" forName="picture4" refType="w" fact="0.1429"/>
                  <dgm:constr type="h" for="ch" forName="picture4" refType="h" fact="0.1663"/>
                  <dgm:constr type="r" for="ch" forName="parTx5" refType="w" fact="0.2516"/>
                  <dgm:constr type="t" for="ch" forName="parTx5" refType="h" fact="0.2238"/>
                  <dgm:constr type="w" for="ch" forName="parTx5" refType="w" fact="0.3081"/>
                  <dgm:constr type="h" for="ch" forName="parTx5" refType="h" fact="0.0962"/>
                  <dgm:constr type="ctrX" for="ch" forName="picture5" refType="w" fact="0.2656"/>
                  <dgm:constr type="ctrY" for="ch" forName="picture5" refType="h" fact="0.2127"/>
                  <dgm:constr type="w" for="ch" forName="picture5" refType="w" fact="0.1429"/>
                  <dgm:constr type="h" for="ch" forName="picture5" refType="h" fact="0.1663"/>
                </dgm:constrLst>
              </dgm:else>
            </dgm:choose>
          </dgm:else>
        </dgm:choose>
      </dgm:if>
      <dgm:if name="Name52" axis="ch" ptType="node" func="cnt" op="equ" val="6">
        <dgm:choose name="Name53">
          <dgm:if name="Name54" func="var" arg="dir" op="equ" val="norm">
            <dgm:choose name="Name55">
              <dgm:if name="Name56"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3608"/>
                  <dgm:constr type="ctrY" for="ch" forName="dot1" refType="h" fact="0.8839"/>
                  <dgm:constr type="w" for="ch" forName="dot1" refType="userD"/>
                  <dgm:constr type="h" for="ch" forName="dot1" refType="userD"/>
                  <dgm:constr type="ctrX" for="ch" forName="dot2" refType="w" fact="0.3384"/>
                  <dgm:constr type="ctrY" for="ch" forName="dot2" refType="h" fact="0.8967"/>
                  <dgm:constr type="w" for="ch" forName="dot2" refType="userD"/>
                  <dgm:constr type="h" for="ch" forName="dot2" refType="userD"/>
                  <dgm:constr type="ctrX" for="ch" forName="dot3" refType="w" fact="0.3155"/>
                  <dgm:constr type="ctrY" for="ch" forName="dot3" refType="h" fact="0.9076"/>
                  <dgm:constr type="w" for="ch" forName="dot3" refType="userD"/>
                  <dgm:constr type="h" for="ch" forName="dot3" refType="userD"/>
                  <dgm:constr type="ctrX" for="ch" forName="dot4" refType="w" fact="0.2923"/>
                  <dgm:constr type="ctrY" for="ch" forName="dot4" refType="h" fact="0.9165"/>
                  <dgm:constr type="w" for="ch" forName="dot4" refType="userD"/>
                  <dgm:constr type="h" for="ch" forName="dot4" refType="userD"/>
                  <dgm:constr type="ctrX" for="ch" forName="dot5" refType="w" fact="0.2688"/>
                  <dgm:constr type="ctrY" for="ch" forName="dot5" refType="h" fact="0.9234"/>
                  <dgm:constr type="w" for="ch" forName="dot5" refType="userD"/>
                  <dgm:constr type="h" for="ch" forName="dot5" refType="userD"/>
                  <dgm:constr type="ctrX" for="ch" forName="dot6" refType="w" fact="0.4883"/>
                  <dgm:constr type="ctrY" for="ch" forName="dot6" refType="h" fact="0.764"/>
                  <dgm:constr type="w" for="ch" forName="dot6" refType="userD"/>
                  <dgm:constr type="h" for="ch" forName="dot6" refType="userD"/>
                  <dgm:constr type="ctrX" for="ch" forName="dot7" refType="w" fact="0.4695"/>
                  <dgm:constr type="ctrY" for="ch" forName="dot7" refType="h" fact="0.7878"/>
                  <dgm:constr type="w" for="ch" forName="dot7" refType="userD"/>
                  <dgm:constr type="h" for="ch" forName="dot7" refType="userD"/>
                  <dgm:constr type="ctrX" for="ch" forName="dot8" refType="w" fact="0.5696"/>
                  <dgm:constr type="ctrY" for="ch" forName="dot8" refType="h" fact="0.6227"/>
                  <dgm:constr type="w" for="ch" forName="dot8" refType="userD"/>
                  <dgm:constr type="h" for="ch" forName="dot8" refType="userD"/>
                  <dgm:constr type="ctrX" for="ch" forName="dot9" refType="w" fact="0.6247"/>
                  <dgm:constr type="ctrY" for="ch" forName="dot9" refType="h" fact="0.4556"/>
                  <dgm:constr type="w" for="ch" forName="dot9" refType="userD"/>
                  <dgm:constr type="h" for="ch" forName="dot9" refType="userD"/>
                  <dgm:constr type="ctrX" for="ch" forName="dot10" refType="w" fact="0.6509"/>
                  <dgm:constr type="ctrY" for="ch" forName="dot10" refType="h" fact="0.2816"/>
                  <dgm:constr type="w" for="ch" forName="dot10" refType="userD"/>
                  <dgm:constr type="h" for="ch" forName="dot10" refType="userD"/>
                  <dgm:constr type="ctrX" for="ch" forName="dotArrow1" refType="w" fact="0.6281"/>
                  <dgm:constr type="ctrY" for="ch" forName="dotArrow1" refType="h" fact="0.0748"/>
                  <dgm:constr type="w" for="ch" forName="dotArrow1" refType="userD"/>
                  <dgm:constr type="h" for="ch" forName="dotArrow1" refType="userD"/>
                  <dgm:constr type="ctrX" for="ch" forName="dotArrow2" refType="w" fact="0.6437"/>
                  <dgm:constr type="ctrY" for="ch" forName="dotArrow2" refType="h" fact="0.0581"/>
                  <dgm:constr type="w" for="ch" forName="dotArrow2" refType="userD"/>
                  <dgm:constr type="h" for="ch" forName="dotArrow2" refType="userD"/>
                  <dgm:constr type="ctrX" for="ch" forName="dotArrow3" refType="w" fact="0.6593"/>
                  <dgm:constr type="ctrY" for="ch" forName="dotArrow3" refType="h" fact="0.0414"/>
                  <dgm:constr type="w" for="ch" forName="dotArrow3" refType="userD"/>
                  <dgm:constr type="h" for="ch" forName="dotArrow3" refType="userD"/>
                  <dgm:constr type="ctrX" for="ch" forName="dotArrow4" refType="w" fact="0.675"/>
                  <dgm:constr type="ctrY" for="ch" forName="dotArrow4" refType="h" fact="0.0581"/>
                  <dgm:constr type="w" for="ch" forName="dotArrow4" refType="userD"/>
                  <dgm:constr type="h" for="ch" forName="dotArrow4" refType="userD"/>
                  <dgm:constr type="ctrX" for="ch" forName="dotArrow5" refType="w" fact="0.6906"/>
                  <dgm:constr type="ctrY" for="ch" forName="dotArrow5" refType="h" fact="0.0748"/>
                  <dgm:constr type="w" for="ch" forName="dotArrow5" refType="userD"/>
                  <dgm:constr type="h" for="ch" forName="dotArrow5" refType="userD"/>
                  <dgm:constr type="ctrX" for="ch" forName="dotArrow6" refType="w" fact="0.6593"/>
                  <dgm:constr type="ctrY" for="ch" forName="dotArrow6" refType="h" fact="0.0766"/>
                  <dgm:constr type="w" for="ch" forName="dotArrow6" refType="userD"/>
                  <dgm:constr type="h" for="ch" forName="dotArrow6" refType="userD"/>
                  <dgm:constr type="ctrX" for="ch" forName="dotArrow7" refType="w" fact="0.6593"/>
                  <dgm:constr type="ctrY" for="ch" forName="dotArrow7" refType="h" fact="0.1118"/>
                  <dgm:constr type="w" for="ch" forName="dotArrow7" refType="userD"/>
                  <dgm:constr type="h" for="ch" forName="dotArrow7" refType="userD"/>
                  <dgm:constr type="l" for="ch" forName="parTx1" refType="w" fact="0.2091"/>
                  <dgm:constr type="t" for="ch" forName="parTx1" refType="h" fact="0.9433"/>
                  <dgm:constr type="w" for="ch" forName="parTx1" refType="w" fact="0.2275"/>
                  <dgm:constr type="h" for="ch" forName="parTx1" refType="h" fact="0.0811"/>
                  <dgm:constr type="ctrX" for="ch" forName="picture1" refType="w" fact="0.1988"/>
                  <dgm:constr type="ctrY" for="ch" forName="picture1" refType="h" fact="0.9322"/>
                  <dgm:constr type="w" for="ch" forName="picture1" refType="w" fact="0.1055"/>
                  <dgm:constr type="h" for="ch" forName="picture1" refType="h" fact="0.1403"/>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273"/>
                  <dgm:constr type="t" for="ch" forName="parTx2" refType="h" fact="0.8468"/>
                  <dgm:constr type="w" for="ch" forName="parTx2" refType="w" fact="0.2275"/>
                  <dgm:constr type="h" for="ch" forName="parTx2" refType="h" fact="0.0811"/>
                  <dgm:constr type="ctrX" for="ch" forName="picture2" refType="w" fact="0.4169"/>
                  <dgm:constr type="ctrY" for="ch" forName="picture2" refType="h" fact="0.8357"/>
                  <dgm:constr type="w" for="ch" forName="picture2" refType="w" fact="0.1055"/>
                  <dgm:constr type="h" for="ch" forName="picture2" refType="h" fact="0.1403"/>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349"/>
                  <dgm:constr type="t" for="ch" forName="parTx3" refType="h" fact="0.7023"/>
                  <dgm:constr type="w" for="ch" forName="parTx3" refType="w" fact="0.2275"/>
                  <dgm:constr type="h" for="ch" forName="parTx3" refType="h" fact="0.0811"/>
                  <dgm:constr type="ctrX" for="ch" forName="picture3" refType="w" fact="0.5245"/>
                  <dgm:constr type="ctrY" for="ch" forName="picture3" refType="h" fact="0.6912"/>
                  <dgm:constr type="w" for="ch" forName="picture3" refType="w" fact="0.1055"/>
                  <dgm:constr type="h" for="ch" forName="picture3" refType="h" fact="0.1403"/>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5998"/>
                  <dgm:constr type="t" for="ch" forName="parTx4" refType="h" fact="0.5441"/>
                  <dgm:constr type="w" for="ch" forName="parTx4" refType="w" fact="0.2275"/>
                  <dgm:constr type="h" for="ch" forName="parTx4" refType="h" fact="0.0811"/>
                  <dgm:constr type="ctrX" for="ch" forName="picture4" refType="w" fact="0.5894"/>
                  <dgm:constr type="ctrY" for="ch" forName="picture4" refType="h" fact="0.533"/>
                  <dgm:constr type="w" for="ch" forName="picture4" refType="w" fact="0.1055"/>
                  <dgm:constr type="h" for="ch" forName="picture4" refType="h" fact="0.1403"/>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416"/>
                  <dgm:constr type="t" for="ch" forName="parTx5" refType="h" fact="0.3737"/>
                  <dgm:constr type="w" for="ch" forName="parTx5" refType="w" fact="0.2275"/>
                  <dgm:constr type="h" for="ch" forName="parTx5" refType="h" fact="0.0811"/>
                  <dgm:constr type="ctrX" for="ch" forName="picture5" refType="w" fact="0.6313"/>
                  <dgm:constr type="ctrY" for="ch" forName="picture5" refType="h" fact="0.3626"/>
                  <dgm:constr type="w" for="ch" forName="picture5" refType="w" fact="0.1055"/>
                  <dgm:constr type="h" for="ch" forName="picture5" refType="h" fact="0.1403"/>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644"/>
                  <dgm:constr type="t" for="ch" forName="parTx6" refType="h" fact="0.2061"/>
                  <dgm:constr type="w" for="ch" forName="parTx6" refType="w" fact="0.2275"/>
                  <dgm:constr type="h" for="ch" forName="parTx6" refType="h" fact="0.0811"/>
                  <dgm:constr type="ctrX" for="ch" forName="picture6" refType="w" fact="0.6541"/>
                  <dgm:constr type="ctrY" for="ch" forName="picture6" refType="h" fact="0.195"/>
                  <dgm:constr type="w" for="ch" forName="picture6" refType="w" fact="0.1055"/>
                  <dgm:constr type="h" for="ch" forName="picture6" refType="h" fact="0.1403"/>
                  <dgm:constr type="l" for="ch" forName="desTx6" refType="r" refFor="ch" refForName="parTx6"/>
                  <dgm:constr type="r" for="ch" forName="desTx6" refType="w"/>
                  <dgm:constr type="t" for="ch" forName="desTx6" refType="t" refFor="ch" refForName="parTx6"/>
                  <dgm:constr type="h" for="ch" forName="desTx6" refType="h" refFor="ch" refForName="parTx6"/>
                </dgm:constrLst>
              </dgm:if>
              <dgm:else name="Name57">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4276"/>
                  <dgm:constr type="ctrY" for="ch" forName="dot1" refType="h" fact="0.8839"/>
                  <dgm:constr type="w" for="ch" forName="dot1" refType="userD"/>
                  <dgm:constr type="h" for="ch" forName="dot1" refType="userD"/>
                  <dgm:constr type="ctrX" for="ch" forName="dot2" refType="w" fact="0.401"/>
                  <dgm:constr type="ctrY" for="ch" forName="dot2" refType="h" fact="0.8967"/>
                  <dgm:constr type="w" for="ch" forName="dot2" refType="userD"/>
                  <dgm:constr type="h" for="ch" forName="dot2" refType="userD"/>
                  <dgm:constr type="ctrX" for="ch" forName="dot3" refType="w" fact="0.3739"/>
                  <dgm:constr type="ctrY" for="ch" forName="dot3" refType="h" fact="0.9076"/>
                  <dgm:constr type="w" for="ch" forName="dot3" refType="userD"/>
                  <dgm:constr type="h" for="ch" forName="dot3" refType="userD"/>
                  <dgm:constr type="ctrX" for="ch" forName="dot4" refType="w" fact="0.3464"/>
                  <dgm:constr type="ctrY" for="ch" forName="dot4" refType="h" fact="0.9165"/>
                  <dgm:constr type="w" for="ch" forName="dot4" refType="userD"/>
                  <dgm:constr type="h" for="ch" forName="dot4" refType="userD"/>
                  <dgm:constr type="ctrX" for="ch" forName="dot5" refType="w" fact="0.3186"/>
                  <dgm:constr type="ctrY" for="ch" forName="dot5" refType="h" fact="0.9234"/>
                  <dgm:constr type="w" for="ch" forName="dot5" refType="userD"/>
                  <dgm:constr type="h" for="ch" forName="dot5" refType="userD"/>
                  <dgm:constr type="ctrX" for="ch" forName="dot6" refType="w" fact="0.5786"/>
                  <dgm:constr type="ctrY" for="ch" forName="dot6" refType="h" fact="0.764"/>
                  <dgm:constr type="w" for="ch" forName="dot6" refType="userD"/>
                  <dgm:constr type="h" for="ch" forName="dot6" refType="userD"/>
                  <dgm:constr type="ctrX" for="ch" forName="dot7" refType="w" fact="0.5564"/>
                  <dgm:constr type="ctrY" for="ch" forName="dot7" refType="h" fact="0.7878"/>
                  <dgm:constr type="w" for="ch" forName="dot7" refType="userD"/>
                  <dgm:constr type="h" for="ch" forName="dot7" refType="userD"/>
                  <dgm:constr type="ctrX" for="ch" forName="dot8" refType="w" fact="0.675"/>
                  <dgm:constr type="ctrY" for="ch" forName="dot8" refType="h" fact="0.6227"/>
                  <dgm:constr type="w" for="ch" forName="dot8" refType="userD"/>
                  <dgm:constr type="h" for="ch" forName="dot8" refType="userD"/>
                  <dgm:constr type="ctrX" for="ch" forName="dot9" refType="w" fact="0.7403"/>
                  <dgm:constr type="ctrY" for="ch" forName="dot9" refType="h" fact="0.4556"/>
                  <dgm:constr type="w" for="ch" forName="dot9" refType="userD"/>
                  <dgm:constr type="h" for="ch" forName="dot9" refType="userD"/>
                  <dgm:constr type="ctrX" for="ch" forName="dot10" refType="w" fact="0.7714"/>
                  <dgm:constr type="ctrY" for="ch" forName="dot10" refType="h" fact="0.2816"/>
                  <dgm:constr type="w" for="ch" forName="dot10" refType="userD"/>
                  <dgm:constr type="h" for="ch" forName="dot10" refType="userD"/>
                  <dgm:constr type="ctrX" for="ch" forName="dotArrow1" refType="w" fact="0.7443"/>
                  <dgm:constr type="ctrY" for="ch" forName="dotArrow1" refType="h" fact="0.0748"/>
                  <dgm:constr type="w" for="ch" forName="dotArrow1" refType="userD"/>
                  <dgm:constr type="h" for="ch" forName="dotArrow1" refType="userD"/>
                  <dgm:constr type="ctrX" for="ch" forName="dotArrow2" refType="w" fact="0.7628"/>
                  <dgm:constr type="ctrY" for="ch" forName="dotArrow2" refType="h" fact="0.0581"/>
                  <dgm:constr type="w" for="ch" forName="dotArrow2" refType="userD"/>
                  <dgm:constr type="h" for="ch" forName="dotArrow2" refType="userD"/>
                  <dgm:constr type="ctrX" for="ch" forName="dotArrow3" refType="w" fact="0.7814"/>
                  <dgm:constr type="ctrY" for="ch" forName="dotArrow3" refType="h" fact="0.0414"/>
                  <dgm:constr type="w" for="ch" forName="dotArrow3" refType="userD"/>
                  <dgm:constr type="h" for="ch" forName="dotArrow3" refType="userD"/>
                  <dgm:constr type="ctrX" for="ch" forName="dotArrow4" refType="w" fact="0.7999"/>
                  <dgm:constr type="ctrY" for="ch" forName="dotArrow4" refType="h" fact="0.0581"/>
                  <dgm:constr type="w" for="ch" forName="dotArrow4" refType="userD"/>
                  <dgm:constr type="h" for="ch" forName="dotArrow4" refType="userD"/>
                  <dgm:constr type="ctrX" for="ch" forName="dotArrow5" refType="w" fact="0.8184"/>
                  <dgm:constr type="ctrY" for="ch" forName="dotArrow5" refType="h" fact="0.0748"/>
                  <dgm:constr type="w" for="ch" forName="dotArrow5" refType="userD"/>
                  <dgm:constr type="h" for="ch" forName="dotArrow5" refType="userD"/>
                  <dgm:constr type="ctrX" for="ch" forName="dotArrow6" refType="w" fact="0.7814"/>
                  <dgm:constr type="ctrY" for="ch" forName="dotArrow6" refType="h" fact="0.0766"/>
                  <dgm:constr type="w" for="ch" forName="dotArrow6" refType="userD"/>
                  <dgm:constr type="h" for="ch" forName="dotArrow6" refType="userD"/>
                  <dgm:constr type="ctrX" for="ch" forName="dotArrow7" refType="w" fact="0.7814"/>
                  <dgm:constr type="ctrY" for="ch" forName="dotArrow7" refType="h" fact="0.1118"/>
                  <dgm:constr type="w" for="ch" forName="dotArrow7" refType="userD"/>
                  <dgm:constr type="h" for="ch" forName="dotArrow7" refType="userD"/>
                  <dgm:constr type="l" for="ch" forName="parTx1" refType="w" fact="0.2479"/>
                  <dgm:constr type="t" for="ch" forName="parTx1" refType="h" fact="0.9416"/>
                  <dgm:constr type="w" for="ch" forName="parTx1" refType="w" fact="0.2696"/>
                  <dgm:constr type="h" for="ch" forName="parTx1" refType="h" fact="0.0811"/>
                  <dgm:constr type="ctrX" for="ch" forName="picture1" refType="w" fact="0.2356"/>
                  <dgm:constr type="ctrY" for="ch" forName="picture1" refType="h" fact="0.9322"/>
                  <dgm:constr type="w" for="ch" forName="picture1" refType="w" fact="0.125"/>
                  <dgm:constr type="h" for="ch" forName="picture1" refType="h" fact="0.1403"/>
                  <dgm:constr type="l" for="ch" forName="parTx2" refType="w" fact="0.5064"/>
                  <dgm:constr type="t" for="ch" forName="parTx2" refType="h" fact="0.8451"/>
                  <dgm:constr type="w" for="ch" forName="parTx2" refType="w" fact="0.2696"/>
                  <dgm:constr type="h" for="ch" forName="parTx2" refType="h" fact="0.0811"/>
                  <dgm:constr type="ctrX" for="ch" forName="picture2" refType="w" fact="0.4941"/>
                  <dgm:constr type="ctrY" for="ch" forName="picture2" refType="h" fact="0.8357"/>
                  <dgm:constr type="w" for="ch" forName="picture2" refType="w" fact="0.125"/>
                  <dgm:constr type="h" for="ch" forName="picture2" refType="h" fact="0.1403"/>
                  <dgm:constr type="l" for="ch" forName="parTx3" refType="w" fact="0.6339"/>
                  <dgm:constr type="t" for="ch" forName="parTx3" refType="h" fact="0.7006"/>
                  <dgm:constr type="w" for="ch" forName="parTx3" refType="w" fact="0.2696"/>
                  <dgm:constr type="h" for="ch" forName="parTx3" refType="h" fact="0.0811"/>
                  <dgm:constr type="ctrX" for="ch" forName="picture3" refType="w" fact="0.6216"/>
                  <dgm:constr type="ctrY" for="ch" forName="picture3" refType="h" fact="0.6912"/>
                  <dgm:constr type="w" for="ch" forName="picture3" refType="w" fact="0.125"/>
                  <dgm:constr type="h" for="ch" forName="picture3" refType="h" fact="0.1403"/>
                  <dgm:constr type="l" for="ch" forName="parTx4" refType="w" fact="0.7108"/>
                  <dgm:constr type="t" for="ch" forName="parTx4" refType="h" fact="0.5424"/>
                  <dgm:constr type="w" for="ch" forName="parTx4" refType="w" fact="0.2696"/>
                  <dgm:constr type="h" for="ch" forName="parTx4" refType="h" fact="0.0811"/>
                  <dgm:constr type="ctrX" for="ch" forName="picture4" refType="w" fact="0.6985"/>
                  <dgm:constr type="ctrY" for="ch" forName="picture4" refType="h" fact="0.533"/>
                  <dgm:constr type="w" for="ch" forName="picture4" refType="w" fact="0.125"/>
                  <dgm:constr type="h" for="ch" forName="picture4" refType="h" fact="0.1403"/>
                  <dgm:constr type="l" for="ch" forName="parTx5" refType="w" fact="0.7604"/>
                  <dgm:constr type="t" for="ch" forName="parTx5" refType="h" fact="0.372"/>
                  <dgm:constr type="w" for="ch" forName="parTx5" refType="w" fact="0.2696"/>
                  <dgm:constr type="h" for="ch" forName="parTx5" refType="h" fact="0.0811"/>
                  <dgm:constr type="ctrX" for="ch" forName="picture5" refType="w" fact="0.7481"/>
                  <dgm:constr type="ctrY" for="ch" forName="picture5" refType="h" fact="0.3626"/>
                  <dgm:constr type="w" for="ch" forName="picture5" refType="w" fact="0.125"/>
                  <dgm:constr type="h" for="ch" forName="picture5" refType="h" fact="0.1403"/>
                  <dgm:constr type="l" for="ch" forName="parTx6" refType="w" fact="0.7874"/>
                  <dgm:constr type="t" for="ch" forName="parTx6" refType="h" fact="0.2044"/>
                  <dgm:constr type="w" for="ch" forName="parTx6" refType="w" fact="0.2696"/>
                  <dgm:constr type="h" for="ch" forName="parTx6" refType="h" fact="0.0811"/>
                  <dgm:constr type="ctrX" for="ch" forName="picture6" refType="w" fact="0.7751"/>
                  <dgm:constr type="ctrY" for="ch" forName="picture6" refType="h" fact="0.195"/>
                  <dgm:constr type="w" for="ch" forName="picture6" refType="w" fact="0.125"/>
                  <dgm:constr type="h" for="ch" forName="picture6" refType="h" fact="0.1403"/>
                </dgm:constrLst>
              </dgm:else>
            </dgm:choose>
          </dgm:if>
          <dgm:else name="Name58">
            <dgm:choose name="Name59">
              <dgm:if name="Name60" axis="des" func="maxDepth" op="gt" val="1">
                <dgm:alg type="composite">
                  <dgm:param type="ar" val="1.3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userD" refType="w" fact="0.0105"/>
                  <dgm:constr type="ctrX" for="ch" forName="dot1" refType="w" fact="0.6392"/>
                  <dgm:constr type="ctrY" for="ch" forName="dot1" refType="h" fact="0.8839"/>
                  <dgm:constr type="w" for="ch" forName="dot1" refType="userD"/>
                  <dgm:constr type="h" for="ch" forName="dot1" refType="userD"/>
                  <dgm:constr type="ctrX" for="ch" forName="dot2" refType="w" fact="0.6616"/>
                  <dgm:constr type="ctrY" for="ch" forName="dot2" refType="h" fact="0.8967"/>
                  <dgm:constr type="w" for="ch" forName="dot2" refType="userD"/>
                  <dgm:constr type="h" for="ch" forName="dot2" refType="userD"/>
                  <dgm:constr type="ctrX" for="ch" forName="dot3" refType="w" fact="0.6845"/>
                  <dgm:constr type="ctrY" for="ch" forName="dot3" refType="h" fact="0.9076"/>
                  <dgm:constr type="w" for="ch" forName="dot3" refType="userD"/>
                  <dgm:constr type="h" for="ch" forName="dot3" refType="userD"/>
                  <dgm:constr type="ctrX" for="ch" forName="dot4" refType="w" fact="0.7077"/>
                  <dgm:constr type="ctrY" for="ch" forName="dot4" refType="h" fact="0.9165"/>
                  <dgm:constr type="w" for="ch" forName="dot4" refType="userD"/>
                  <dgm:constr type="h" for="ch" forName="dot4" refType="userD"/>
                  <dgm:constr type="ctrX" for="ch" forName="dot5" refType="w" fact="0.7312"/>
                  <dgm:constr type="ctrY" for="ch" forName="dot5" refType="h" fact="0.9234"/>
                  <dgm:constr type="w" for="ch" forName="dot5" refType="userD"/>
                  <dgm:constr type="h" for="ch" forName="dot5" refType="userD"/>
                  <dgm:constr type="ctrX" for="ch" forName="dot6" refType="w" fact="0.5117"/>
                  <dgm:constr type="ctrY" for="ch" forName="dot6" refType="h" fact="0.764"/>
                  <dgm:constr type="w" for="ch" forName="dot6" refType="userD"/>
                  <dgm:constr type="h" for="ch" forName="dot6" refType="userD"/>
                  <dgm:constr type="ctrX" for="ch" forName="dot7" refType="w" fact="0.5305"/>
                  <dgm:constr type="ctrY" for="ch" forName="dot7" refType="h" fact="0.7878"/>
                  <dgm:constr type="w" for="ch" forName="dot7" refType="userD"/>
                  <dgm:constr type="h" for="ch" forName="dot7" refType="userD"/>
                  <dgm:constr type="ctrX" for="ch" forName="dot8" refType="w" fact="0.4304"/>
                  <dgm:constr type="ctrY" for="ch" forName="dot8" refType="h" fact="0.6227"/>
                  <dgm:constr type="w" for="ch" forName="dot8" refType="userD"/>
                  <dgm:constr type="h" for="ch" forName="dot8" refType="userD"/>
                  <dgm:constr type="ctrX" for="ch" forName="dot9" refType="w" fact="0.3753"/>
                  <dgm:constr type="ctrY" for="ch" forName="dot9" refType="h" fact="0.4556"/>
                  <dgm:constr type="w" for="ch" forName="dot9" refType="userD"/>
                  <dgm:constr type="h" for="ch" forName="dot9" refType="userD"/>
                  <dgm:constr type="ctrX" for="ch" forName="dot10" refType="w" fact="0.3491"/>
                  <dgm:constr type="ctrY" for="ch" forName="dot10" refType="h" fact="0.2816"/>
                  <dgm:constr type="w" for="ch" forName="dot10" refType="userD"/>
                  <dgm:constr type="h" for="ch" forName="dot10" refType="userD"/>
                  <dgm:constr type="ctrX" for="ch" forName="dotArrow1" refType="w" fact="0.3719"/>
                  <dgm:constr type="ctrY" for="ch" forName="dotArrow1" refType="h" fact="0.0748"/>
                  <dgm:constr type="w" for="ch" forName="dotArrow1" refType="userD"/>
                  <dgm:constr type="h" for="ch" forName="dotArrow1" refType="userD"/>
                  <dgm:constr type="ctrX" for="ch" forName="dotArrow2" refType="w" fact="0.3563"/>
                  <dgm:constr type="ctrY" for="ch" forName="dotArrow2" refType="h" fact="0.0581"/>
                  <dgm:constr type="w" for="ch" forName="dotArrow2" refType="userD"/>
                  <dgm:constr type="h" for="ch" forName="dotArrow2" refType="userD"/>
                  <dgm:constr type="ctrX" for="ch" forName="dotArrow3" refType="w" fact="0.3407"/>
                  <dgm:constr type="ctrY" for="ch" forName="dotArrow3" refType="h" fact="0.0414"/>
                  <dgm:constr type="w" for="ch" forName="dotArrow3" refType="userD"/>
                  <dgm:constr type="h" for="ch" forName="dotArrow3" refType="userD"/>
                  <dgm:constr type="ctrX" for="ch" forName="dotArrow4" refType="w" fact="0.325"/>
                  <dgm:constr type="ctrY" for="ch" forName="dotArrow4" refType="h" fact="0.0581"/>
                  <dgm:constr type="w" for="ch" forName="dotArrow4" refType="userD"/>
                  <dgm:constr type="h" for="ch" forName="dotArrow4" refType="userD"/>
                  <dgm:constr type="ctrX" for="ch" forName="dotArrow5" refType="w" fact="0.3094"/>
                  <dgm:constr type="ctrY" for="ch" forName="dotArrow5" refType="h" fact="0.0748"/>
                  <dgm:constr type="w" for="ch" forName="dotArrow5" refType="userD"/>
                  <dgm:constr type="h" for="ch" forName="dotArrow5" refType="userD"/>
                  <dgm:constr type="ctrX" for="ch" forName="dotArrow6" refType="w" fact="0.3407"/>
                  <dgm:constr type="ctrY" for="ch" forName="dotArrow6" refType="h" fact="0.0766"/>
                  <dgm:constr type="w" for="ch" forName="dotArrow6" refType="userD"/>
                  <dgm:constr type="h" for="ch" forName="dotArrow6" refType="userD"/>
                  <dgm:constr type="ctrX" for="ch" forName="dotArrow7" refType="w" fact="0.3407"/>
                  <dgm:constr type="ctrY" for="ch" forName="dotArrow7" refType="h" fact="0.1118"/>
                  <dgm:constr type="w" for="ch" forName="dotArrow7" refType="userD"/>
                  <dgm:constr type="h" for="ch" forName="dotArrow7" refType="userD"/>
                  <dgm:constr type="r" for="ch" forName="parTx1" refType="w" fact="0.7909"/>
                  <dgm:constr type="t" for="ch" forName="parTx1" refType="h" fact="0.9433"/>
                  <dgm:constr type="w" for="ch" forName="parTx1" refType="w" fact="0.2275"/>
                  <dgm:constr type="h" for="ch" forName="parTx1" refType="h" fact="0.0811"/>
                  <dgm:constr type="ctrX" for="ch" forName="picture1" refType="w" fact="0.8012"/>
                  <dgm:constr type="ctrY" for="ch" forName="picture1" refType="h" fact="0.9322"/>
                  <dgm:constr type="w" for="ch" forName="picture1" refType="w" fact="0.1055"/>
                  <dgm:constr type="h" for="ch" forName="picture1" refType="h" fact="0.1403"/>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727"/>
                  <dgm:constr type="t" for="ch" forName="parTx2" refType="h" fact="0.8468"/>
                  <dgm:constr type="w" for="ch" forName="parTx2" refType="w" fact="0.2275"/>
                  <dgm:constr type="h" for="ch" forName="parTx2" refType="h" fact="0.0811"/>
                  <dgm:constr type="ctrX" for="ch" forName="picture2" refType="w" fact="0.5831"/>
                  <dgm:constr type="ctrY" for="ch" forName="picture2" refType="h" fact="0.8357"/>
                  <dgm:constr type="w" for="ch" forName="picture2" refType="w" fact="0.1055"/>
                  <dgm:constr type="h" for="ch" forName="picture2" refType="h" fact="0.1403"/>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651"/>
                  <dgm:constr type="t" for="ch" forName="parTx3" refType="h" fact="0.7023"/>
                  <dgm:constr type="w" for="ch" forName="parTx3" refType="w" fact="0.2275"/>
                  <dgm:constr type="h" for="ch" forName="parTx3" refType="h" fact="0.0811"/>
                  <dgm:constr type="ctrX" for="ch" forName="picture3" refType="w" fact="0.4755"/>
                  <dgm:constr type="ctrY" for="ch" forName="picture3" refType="h" fact="0.6912"/>
                  <dgm:constr type="w" for="ch" forName="picture3" refType="w" fact="0.1055"/>
                  <dgm:constr type="h" for="ch" forName="picture3" refType="h" fact="0.1403"/>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4002"/>
                  <dgm:constr type="t" for="ch" forName="parTx4" refType="h" fact="0.5441"/>
                  <dgm:constr type="w" for="ch" forName="parTx4" refType="w" fact="0.2275"/>
                  <dgm:constr type="h" for="ch" forName="parTx4" refType="h" fact="0.0811"/>
                  <dgm:constr type="ctrX" for="ch" forName="picture4" refType="w" fact="0.4106"/>
                  <dgm:constr type="ctrY" for="ch" forName="picture4" refType="h" fact="0.533"/>
                  <dgm:constr type="w" for="ch" forName="picture4" refType="w" fact="0.1055"/>
                  <dgm:constr type="h" for="ch" forName="picture4" refType="h" fact="0.1403"/>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584"/>
                  <dgm:constr type="t" for="ch" forName="parTx5" refType="h" fact="0.3737"/>
                  <dgm:constr type="w" for="ch" forName="parTx5" refType="w" fact="0.2275"/>
                  <dgm:constr type="h" for="ch" forName="parTx5" refType="h" fact="0.0811"/>
                  <dgm:constr type="ctrX" for="ch" forName="picture5" refType="w" fact="0.3687"/>
                  <dgm:constr type="ctrY" for="ch" forName="picture5" refType="h" fact="0.3626"/>
                  <dgm:constr type="w" for="ch" forName="picture5" refType="w" fact="0.1055"/>
                  <dgm:constr type="h" for="ch" forName="picture5" refType="h" fact="0.1403"/>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356"/>
                  <dgm:constr type="t" for="ch" forName="parTx6" refType="h" fact="0.2061"/>
                  <dgm:constr type="w" for="ch" forName="parTx6" refType="w" fact="0.2275"/>
                  <dgm:constr type="h" for="ch" forName="parTx6" refType="h" fact="0.0811"/>
                  <dgm:constr type="ctrX" for="ch" forName="picture6" refType="w" fact="0.3459"/>
                  <dgm:constr type="ctrY" for="ch" forName="picture6" refType="h" fact="0.195"/>
                  <dgm:constr type="w" for="ch" forName="picture6" refType="w" fact="0.1055"/>
                  <dgm:constr type="h" for="ch" forName="picture6" refType="h" fact="0.1403"/>
                  <dgm:constr type="r" for="ch" forName="desTx6" refType="l" refFor="ch" refForName="parTx6"/>
                  <dgm:constr type="l" for="ch" forName="desTx6"/>
                  <dgm:constr type="t" for="ch" forName="desTx6" refType="t" refFor="ch" refForName="parTx6"/>
                  <dgm:constr type="h" for="ch" forName="desTx6" refType="h" refFor="ch" refForName="parTx6"/>
                </dgm:constrLst>
              </dgm:if>
              <dgm:else name="Name61">
                <dgm:alg type="composite">
                  <dgm:param type="ar" val="1.1223"/>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userD" refType="w" fact="0.0125"/>
                  <dgm:constr type="ctrX" for="ch" forName="dot1" refType="w" fact="0.5724"/>
                  <dgm:constr type="ctrY" for="ch" forName="dot1" refType="h" fact="0.8839"/>
                  <dgm:constr type="w" for="ch" forName="dot1" refType="userD"/>
                  <dgm:constr type="h" for="ch" forName="dot1" refType="userD"/>
                  <dgm:constr type="ctrX" for="ch" forName="dot2" refType="w" fact="0.599"/>
                  <dgm:constr type="ctrY" for="ch" forName="dot2" refType="h" fact="0.8967"/>
                  <dgm:constr type="w" for="ch" forName="dot2" refType="userD"/>
                  <dgm:constr type="h" for="ch" forName="dot2" refType="userD"/>
                  <dgm:constr type="ctrX" for="ch" forName="dot3" refType="w" fact="0.6261"/>
                  <dgm:constr type="ctrY" for="ch" forName="dot3" refType="h" fact="0.9076"/>
                  <dgm:constr type="w" for="ch" forName="dot3" refType="userD"/>
                  <dgm:constr type="h" for="ch" forName="dot3" refType="userD"/>
                  <dgm:constr type="ctrX" for="ch" forName="dot4" refType="w" fact="0.6536"/>
                  <dgm:constr type="ctrY" for="ch" forName="dot4" refType="h" fact="0.9165"/>
                  <dgm:constr type="w" for="ch" forName="dot4" refType="userD"/>
                  <dgm:constr type="h" for="ch" forName="dot4" refType="userD"/>
                  <dgm:constr type="ctrX" for="ch" forName="dot5" refType="w" fact="0.6814"/>
                  <dgm:constr type="ctrY" for="ch" forName="dot5" refType="h" fact="0.9234"/>
                  <dgm:constr type="w" for="ch" forName="dot5" refType="userD"/>
                  <dgm:constr type="h" for="ch" forName="dot5" refType="userD"/>
                  <dgm:constr type="ctrX" for="ch" forName="dot6" refType="w" fact="0.4214"/>
                  <dgm:constr type="ctrY" for="ch" forName="dot6" refType="h" fact="0.764"/>
                  <dgm:constr type="w" for="ch" forName="dot6" refType="userD"/>
                  <dgm:constr type="h" for="ch" forName="dot6" refType="userD"/>
                  <dgm:constr type="ctrX" for="ch" forName="dot7" refType="w" fact="0.4436"/>
                  <dgm:constr type="ctrY" for="ch" forName="dot7" refType="h" fact="0.7878"/>
                  <dgm:constr type="w" for="ch" forName="dot7" refType="userD"/>
                  <dgm:constr type="h" for="ch" forName="dot7" refType="userD"/>
                  <dgm:constr type="ctrX" for="ch" forName="dot8" refType="w" fact="0.325"/>
                  <dgm:constr type="ctrY" for="ch" forName="dot8" refType="h" fact="0.6227"/>
                  <dgm:constr type="w" for="ch" forName="dot8" refType="userD"/>
                  <dgm:constr type="h" for="ch" forName="dot8" refType="userD"/>
                  <dgm:constr type="ctrX" for="ch" forName="dot9" refType="w" fact="0.2597"/>
                  <dgm:constr type="ctrY" for="ch" forName="dot9" refType="h" fact="0.4556"/>
                  <dgm:constr type="w" for="ch" forName="dot9" refType="userD"/>
                  <dgm:constr type="h" for="ch" forName="dot9" refType="userD"/>
                  <dgm:constr type="ctrX" for="ch" forName="dot10" refType="w" fact="0.2286"/>
                  <dgm:constr type="ctrY" for="ch" forName="dot10" refType="h" fact="0.2816"/>
                  <dgm:constr type="w" for="ch" forName="dot10" refType="userD"/>
                  <dgm:constr type="h" for="ch" forName="dot10" refType="userD"/>
                  <dgm:constr type="ctrX" for="ch" forName="dotArrow1" refType="w" fact="0.2557"/>
                  <dgm:constr type="ctrY" for="ch" forName="dotArrow1" refType="h" fact="0.0748"/>
                  <dgm:constr type="w" for="ch" forName="dotArrow1" refType="userD"/>
                  <dgm:constr type="h" for="ch" forName="dotArrow1" refType="userD"/>
                  <dgm:constr type="ctrX" for="ch" forName="dotArrow2" refType="w" fact="0.2372"/>
                  <dgm:constr type="ctrY" for="ch" forName="dotArrow2" refType="h" fact="0.0581"/>
                  <dgm:constr type="w" for="ch" forName="dotArrow2" refType="userD"/>
                  <dgm:constr type="h" for="ch" forName="dotArrow2" refType="userD"/>
                  <dgm:constr type="ctrX" for="ch" forName="dotArrow3" refType="w" fact="0.2187"/>
                  <dgm:constr type="ctrY" for="ch" forName="dotArrow3" refType="h" fact="0.0414"/>
                  <dgm:constr type="w" for="ch" forName="dotArrow3" refType="userD"/>
                  <dgm:constr type="h" for="ch" forName="dotArrow3" refType="userD"/>
                  <dgm:constr type="ctrX" for="ch" forName="dotArrow4" refType="w" fact="0.2001"/>
                  <dgm:constr type="ctrY" for="ch" forName="dotArrow4" refType="h" fact="0.0581"/>
                  <dgm:constr type="w" for="ch" forName="dotArrow4" refType="userD"/>
                  <dgm:constr type="h" for="ch" forName="dotArrow4" refType="userD"/>
                  <dgm:constr type="ctrX" for="ch" forName="dotArrow5" refType="w" fact="0.1816"/>
                  <dgm:constr type="ctrY" for="ch" forName="dotArrow5" refType="h" fact="0.0748"/>
                  <dgm:constr type="w" for="ch" forName="dotArrow5" refType="userD"/>
                  <dgm:constr type="h" for="ch" forName="dotArrow5" refType="userD"/>
                  <dgm:constr type="ctrX" for="ch" forName="dotArrow6" refType="w" fact="0.2187"/>
                  <dgm:constr type="ctrY" for="ch" forName="dotArrow6" refType="h" fact="0.0766"/>
                  <dgm:constr type="w" for="ch" forName="dotArrow6" refType="userD"/>
                  <dgm:constr type="h" for="ch" forName="dotArrow6" refType="userD"/>
                  <dgm:constr type="ctrX" for="ch" forName="dotArrow7" refType="w" fact="0.2187"/>
                  <dgm:constr type="ctrY" for="ch" forName="dotArrow7" refType="h" fact="0.1118"/>
                  <dgm:constr type="w" for="ch" forName="dotArrow7" refType="userD"/>
                  <dgm:constr type="h" for="ch" forName="dotArrow7" refType="userD"/>
                  <dgm:constr type="r" for="ch" forName="parTx1" refType="w" fact="0.7522"/>
                  <dgm:constr type="t" for="ch" forName="parTx1" refType="h" fact="0.9416"/>
                  <dgm:constr type="w" for="ch" forName="parTx1" refType="w" fact="0.2696"/>
                  <dgm:constr type="h" for="ch" forName="parTx1" refType="h" fact="0.0811"/>
                  <dgm:constr type="ctrX" for="ch" forName="picture1" refType="w" fact="0.7644"/>
                  <dgm:constr type="ctrY" for="ch" forName="picture1" refType="h" fact="0.9322"/>
                  <dgm:constr type="w" for="ch" forName="picture1" refType="w" fact="0.125"/>
                  <dgm:constr type="h" for="ch" forName="picture1" refType="h" fact="0.1403"/>
                  <dgm:constr type="r" for="ch" forName="parTx2" refType="w" fact="0.4937"/>
                  <dgm:constr type="t" for="ch" forName="parTx2" refType="h" fact="0.8451"/>
                  <dgm:constr type="w" for="ch" forName="parTx2" refType="w" fact="0.2696"/>
                  <dgm:constr type="h" for="ch" forName="parTx2" refType="h" fact="0.0811"/>
                  <dgm:constr type="ctrX" for="ch" forName="picture2" refType="w" fact="0.5059"/>
                  <dgm:constr type="ctrY" for="ch" forName="picture2" refType="h" fact="0.8357"/>
                  <dgm:constr type="w" for="ch" forName="picture2" refType="w" fact="0.125"/>
                  <dgm:constr type="h" for="ch" forName="picture2" refType="h" fact="0.1403"/>
                  <dgm:constr type="r" for="ch" forName="parTx3" refType="w" fact="0.3662"/>
                  <dgm:constr type="t" for="ch" forName="parTx3" refType="h" fact="0.7006"/>
                  <dgm:constr type="w" for="ch" forName="parTx3" refType="w" fact="0.2696"/>
                  <dgm:constr type="h" for="ch" forName="parTx3" refType="h" fact="0.0811"/>
                  <dgm:constr type="ctrX" for="ch" forName="picture3" refType="w" fact="0.3784"/>
                  <dgm:constr type="ctrY" for="ch" forName="picture3" refType="h" fact="0.6912"/>
                  <dgm:constr type="w" for="ch" forName="picture3" refType="w" fact="0.125"/>
                  <dgm:constr type="h" for="ch" forName="picture3" refType="h" fact="0.1403"/>
                  <dgm:constr type="r" for="ch" forName="parTx4" refType="w" fact="0.2893"/>
                  <dgm:constr type="t" for="ch" forName="parTx4" refType="h" fact="0.5424"/>
                  <dgm:constr type="w" for="ch" forName="parTx4" refType="w" fact="0.2696"/>
                  <dgm:constr type="h" for="ch" forName="parTx4" refType="h" fact="0.0811"/>
                  <dgm:constr type="ctrX" for="ch" forName="picture4" refType="w" fact="0.3015"/>
                  <dgm:constr type="ctrY" for="ch" forName="picture4" refType="h" fact="0.533"/>
                  <dgm:constr type="w" for="ch" forName="picture4" refType="w" fact="0.125"/>
                  <dgm:constr type="h" for="ch" forName="picture4" refType="h" fact="0.1403"/>
                  <dgm:constr type="r" for="ch" forName="parTx5" refType="w" fact="0.2397"/>
                  <dgm:constr type="t" for="ch" forName="parTx5" refType="h" fact="0.372"/>
                  <dgm:constr type="w" for="ch" forName="parTx5" refType="w" fact="0.2696"/>
                  <dgm:constr type="h" for="ch" forName="parTx5" refType="h" fact="0.0811"/>
                  <dgm:constr type="ctrX" for="ch" forName="picture5" refType="w" fact="0.2519"/>
                  <dgm:constr type="ctrY" for="ch" forName="picture5" refType="h" fact="0.3626"/>
                  <dgm:constr type="w" for="ch" forName="picture5" refType="w" fact="0.125"/>
                  <dgm:constr type="h" for="ch" forName="picture5" refType="h" fact="0.1403"/>
                  <dgm:constr type="r" for="ch" forName="parTx6" refType="w" fact="0.2127"/>
                  <dgm:constr type="t" for="ch" forName="parTx6" refType="h" fact="0.2044"/>
                  <dgm:constr type="w" for="ch" forName="parTx6" refType="w" fact="0.2696"/>
                  <dgm:constr type="h" for="ch" forName="parTx6" refType="h" fact="0.0811"/>
                  <dgm:constr type="ctrX" for="ch" forName="picture6" refType="w" fact="0.2249"/>
                  <dgm:constr type="ctrY" for="ch" forName="picture6" refType="h" fact="0.195"/>
                  <dgm:constr type="w" for="ch" forName="picture6" refType="w" fact="0.125"/>
                  <dgm:constr type="h" for="ch" forName="picture6" refType="h" fact="0.1403"/>
                </dgm:constrLst>
              </dgm:else>
            </dgm:choose>
          </dgm:else>
        </dgm:choose>
      </dgm:if>
      <dgm:else name="Name62">
        <dgm:choose name="Name63">
          <dgm:if name="Name64" func="var" arg="dir" op="equ" val="norm">
            <dgm:choose name="Name65">
              <dgm:if name="Name66"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3909"/>
                  <dgm:constr type="ctrY" for="ch" forName="dot1" refType="h" fact="0.8342"/>
                  <dgm:constr type="w" for="ch" forName="dot1" refType="userD"/>
                  <dgm:constr type="h" for="ch" forName="dot1" refType="userD"/>
                  <dgm:constr type="ctrX" for="ch" forName="dot2" refType="w" fact="0.3721"/>
                  <dgm:constr type="ctrY" for="ch" forName="dot2" refType="h" fact="0.8448"/>
                  <dgm:constr type="w" for="ch" forName="dot2" refType="userD"/>
                  <dgm:constr type="h" for="ch" forName="dot2" refType="userD"/>
                  <dgm:constr type="ctrX" for="ch" forName="dot3" refType="w" fact="0.353"/>
                  <dgm:constr type="ctrY" for="ch" forName="dot3" refType="h" fact="0.8539"/>
                  <dgm:constr type="w" for="ch" forName="dot3" refType="userD"/>
                  <dgm:constr type="h" for="ch" forName="dot3" refType="userD"/>
                  <dgm:constr type="ctrX" for="ch" forName="dot4" refType="w" fact="0.3337"/>
                  <dgm:constr type="ctrY" for="ch" forName="dot4" refType="h" fact="0.8615"/>
                  <dgm:constr type="w" for="ch" forName="dot4" refType="userD"/>
                  <dgm:constr type="h" for="ch" forName="dot4" refType="userD"/>
                  <dgm:constr type="ctrX" for="ch" forName="dot5" refType="w" fact="0.3142"/>
                  <dgm:constr type="ctrY" for="ch" forName="dot5" refType="h" fact="0.8676"/>
                  <dgm:constr type="w" for="ch" forName="dot5" refType="userD"/>
                  <dgm:constr type="h" for="ch" forName="dot5" refType="userD"/>
                  <dgm:constr type="ctrX" for="ch" forName="dot6" refType="w" fact="0.5088"/>
                  <dgm:constr type="ctrY" for="ch" forName="dot6" refType="h" fact="0.7255"/>
                  <dgm:constr type="w" for="ch" forName="dot6" refType="userD"/>
                  <dgm:constr type="h" for="ch" forName="dot6" refType="userD"/>
                  <dgm:constr type="ctrX" for="ch" forName="dot7" refType="w" fact="0.4926"/>
                  <dgm:constr type="ctrY" for="ch" forName="dot7" refType="h" fact="0.7454"/>
                  <dgm:constr type="w" for="ch" forName="dot7" refType="userD"/>
                  <dgm:constr type="h" for="ch" forName="dot7" refType="userD"/>
                  <dgm:constr type="ctrX" for="ch" forName="dot8" refType="w" fact="0.5836"/>
                  <dgm:constr type="ctrY" for="ch" forName="dot8" refType="h" fact="0.6026"/>
                  <dgm:constr type="w" for="ch" forName="dot8" refType="userD"/>
                  <dgm:constr type="h" for="ch" forName="dot8" refType="userD"/>
                  <dgm:constr type="ctrX" for="ch" forName="dot9" refType="w" fact="0.6371"/>
                  <dgm:constr type="ctrY" for="ch" forName="dot9" refType="h" fact="0.4632"/>
                  <dgm:constr type="w" for="ch" forName="dot9" refType="userD"/>
                  <dgm:constr type="h" for="ch" forName="dot9" refType="userD"/>
                  <dgm:constr type="ctrX" for="ch" forName="dot10" refType="w" fact="0.6701"/>
                  <dgm:constr type="ctrY" for="ch" forName="dot10" refType="h" fact="0.3187"/>
                  <dgm:constr type="w" for="ch" forName="dot10" refType="userD"/>
                  <dgm:constr type="h" for="ch" forName="dot10" refType="userD"/>
                  <dgm:constr type="ctrX" for="ch" forName="dot11" refType="w" fact="0.6853"/>
                  <dgm:constr type="ctrY" for="ch" forName="dot11" refType="h" fact="0.1763"/>
                  <dgm:constr type="w" for="ch" forName="dot11" refType="userD"/>
                  <dgm:constr type="h" for="ch" forName="dot11" refType="userD"/>
                  <dgm:constr type="ctrX" for="ch" forName="dotArrow1" refType="w" fact="0.6627"/>
                  <dgm:constr type="ctrY" for="ch" forName="dotArrow1" refType="h" fact="-0.0099"/>
                  <dgm:constr type="w" for="ch" forName="dotArrow1" refType="userD"/>
                  <dgm:constr type="h" for="ch" forName="dotArrow1" refType="userD"/>
                  <dgm:constr type="ctrX" for="ch" forName="dotArrow2" refType="w" fact="0.6773"/>
                  <dgm:constr type="ctrY" for="ch" forName="dotArrow2" refType="h" fact="-0.0239"/>
                  <dgm:constr type="w" for="ch" forName="dotArrow2" refType="userD"/>
                  <dgm:constr type="h" for="ch" forName="dotArrow2" refType="userD"/>
                  <dgm:constr type="ctrX" for="ch" forName="dotArrow3" refType="w" fact="0.6919"/>
                  <dgm:constr type="ctrY" for="ch" forName="dotArrow3" refType="h" fact="-0.0378"/>
                  <dgm:constr type="w" for="ch" forName="dotArrow3" refType="userD"/>
                  <dgm:constr type="h" for="ch" forName="dotArrow3" refType="userD"/>
                  <dgm:constr type="ctrX" for="ch" forName="dotArrow4" refType="w" fact="0.7065"/>
                  <dgm:constr type="ctrY" for="ch" forName="dotArrow4" refType="h" fact="-0.0239"/>
                  <dgm:constr type="w" for="ch" forName="dotArrow4" refType="userD"/>
                  <dgm:constr type="h" for="ch" forName="dotArrow4" refType="userD"/>
                  <dgm:constr type="ctrX" for="ch" forName="dotArrow5" refType="w" fact="0.7212"/>
                  <dgm:constr type="ctrY" for="ch" forName="dotArrow5" refType="h" fact="-0.0099"/>
                  <dgm:constr type="w" for="ch" forName="dotArrow5" refType="userD"/>
                  <dgm:constr type="h" for="ch" forName="dotArrow5" refType="userD"/>
                  <dgm:constr type="ctrX" for="ch" forName="dotArrow6" refType="w" fact="0.6919"/>
                  <dgm:constr type="ctrY" for="ch" forName="dotArrow6" refType="h" fact="-0.0084"/>
                  <dgm:constr type="w" for="ch" forName="dotArrow6" refType="userD"/>
                  <dgm:constr type="h" for="ch" forName="dotArrow6" refType="userD"/>
                  <dgm:constr type="ctrX" for="ch" forName="dotArrow7" refType="w" fact="0.6919"/>
                  <dgm:constr type="ctrY" for="ch" forName="dotArrow7" refType="h" fact="0.0211"/>
                  <dgm:constr type="w" for="ch" forName="dotArrow7" refType="userD"/>
                  <dgm:constr type="h" for="ch" forName="dotArrow7" refType="userD"/>
                  <dgm:constr type="l" for="ch" forName="parTx1" refType="w" fact="0.2556"/>
                  <dgm:constr type="t" for="ch" forName="parTx1" refType="h" fact="0.8856"/>
                  <dgm:constr type="w" for="ch" forName="parTx1" refType="w" fact="0.2101"/>
                  <dgm:constr type="h" for="ch" forName="parTx1" refType="h" fact="0.0704"/>
                  <dgm:constr type="ctrX" for="ch" forName="picture1" refType="w" fact="0.246"/>
                  <dgm:constr type="ctrY" for="ch" forName="picture1" refType="h" fact="0.8769"/>
                  <dgm:constr type="w" for="ch" forName="picture1" refType="w" fact="0.0974"/>
                  <dgm:constr type="h" for="ch" forName="picture1" refType="h" fact="0.1218"/>
                  <dgm:constr type="l" for="ch" forName="desTx1" refType="r" refFor="ch" refForName="parTx1"/>
                  <dgm:constr type="r" for="ch" forName="desTx1" refType="w"/>
                  <dgm:constr type="t" for="ch" forName="desTx1" refType="t" refFor="ch" refForName="parTx1"/>
                  <dgm:constr type="h" for="ch" forName="desTx1" refType="h" refFor="ch" refForName="parTx1"/>
                  <dgm:constr type="l" for="ch" forName="parTx2" refType="w" fact="0.4535"/>
                  <dgm:constr type="t" for="ch" forName="parTx2" refType="h" fact="0.7956"/>
                  <dgm:constr type="w" for="ch" forName="parTx2" refType="w" fact="0.2101"/>
                  <dgm:constr type="h" for="ch" forName="parTx2" refType="h" fact="0.0704"/>
                  <dgm:constr type="ctrX" for="ch" forName="picture2" refType="w" fact="0.4439"/>
                  <dgm:constr type="ctrY" for="ch" forName="picture2" refType="h" fact="0.787"/>
                  <dgm:constr type="w" for="ch" forName="picture2" refType="w" fact="0.0974"/>
                  <dgm:constr type="h" for="ch" forName="picture2" refType="h" fact="0.1218"/>
                  <dgm:constr type="l" for="ch" forName="desTx2" refType="r" refFor="ch" refForName="parTx2"/>
                  <dgm:constr type="r" for="ch" forName="desTx2" refType="w"/>
                  <dgm:constr type="t" for="ch" forName="desTx2" refType="t" refFor="ch" refForName="parTx2"/>
                  <dgm:constr type="h" for="ch" forName="desTx2" refType="h" refFor="ch" refForName="parTx2"/>
                  <dgm:constr type="l" for="ch" forName="parTx3" refType="w" fact="0.5511"/>
                  <dgm:constr type="t" for="ch" forName="parTx3" refType="h" fact="0.673"/>
                  <dgm:constr type="w" for="ch" forName="parTx3" refType="w" fact="0.2101"/>
                  <dgm:constr type="h" for="ch" forName="parTx3" refType="h" fact="0.0704"/>
                  <dgm:constr type="ctrX" for="ch" forName="picture3" refType="w" fact="0.5415"/>
                  <dgm:constr type="ctrY" for="ch" forName="picture3" refType="h" fact="0.6644"/>
                  <dgm:constr type="w" for="ch" forName="picture3" refType="w" fact="0.0974"/>
                  <dgm:constr type="h" for="ch" forName="picture3" refType="h" fact="0.1218"/>
                  <dgm:constr type="l" for="ch" forName="desTx3" refType="r" refFor="ch" refForName="parTx3"/>
                  <dgm:constr type="r" for="ch" forName="desTx3" refType="w"/>
                  <dgm:constr type="t" for="ch" forName="desTx3" refType="t" refFor="ch" refForName="parTx3"/>
                  <dgm:constr type="h" for="ch" forName="desTx3" refType="h" refFor="ch" refForName="parTx3"/>
                  <dgm:constr type="l" for="ch" forName="parTx4" refType="w" fact="0.6132"/>
                  <dgm:constr type="t" for="ch" forName="parTx4" refType="h" fact="0.538"/>
                  <dgm:constr type="w" for="ch" forName="parTx4" refType="w" fact="0.2101"/>
                  <dgm:constr type="h" for="ch" forName="parTx4" refType="h" fact="0.0704"/>
                  <dgm:constr type="ctrX" for="ch" forName="picture4" refType="w" fact="0.6037"/>
                  <dgm:constr type="ctrY" for="ch" forName="picture4" refType="h" fact="0.5294"/>
                  <dgm:constr type="w" for="ch" forName="picture4" refType="w" fact="0.0974"/>
                  <dgm:constr type="h" for="ch" forName="picture4" refType="h" fact="0.1218"/>
                  <dgm:constr type="l" for="ch" forName="desTx4" refType="r" refFor="ch" refForName="parTx4"/>
                  <dgm:constr type="r" for="ch" forName="desTx4" refType="w"/>
                  <dgm:constr type="t" for="ch" forName="desTx4" refType="t" refFor="ch" refForName="parTx4"/>
                  <dgm:constr type="h" for="ch" forName="desTx4" refType="h" refFor="ch" refForName="parTx4"/>
                  <dgm:constr type="l" for="ch" forName="parTx5" refType="w" fact="0.6576"/>
                  <dgm:constr type="t" for="ch" forName="parTx5" refType="h" fact="0.3951"/>
                  <dgm:constr type="w" for="ch" forName="parTx5" refType="w" fact="0.2101"/>
                  <dgm:constr type="h" for="ch" forName="parTx5" refType="h" fact="0.0704"/>
                  <dgm:constr type="ctrX" for="ch" forName="picture5" refType="w" fact="0.648"/>
                  <dgm:constr type="ctrY" for="ch" forName="picture5" refType="h" fact="0.3864"/>
                  <dgm:constr type="w" for="ch" forName="picture5" refType="w" fact="0.0974"/>
                  <dgm:constr type="h" for="ch" forName="picture5" refType="h" fact="0.1218"/>
                  <dgm:constr type="l" for="ch" forName="desTx5" refType="r" refFor="ch" refForName="parTx5"/>
                  <dgm:constr type="r" for="ch" forName="desTx5" refType="w"/>
                  <dgm:constr type="t" for="ch" forName="desTx5" refType="t" refFor="ch" refForName="parTx5"/>
                  <dgm:constr type="h" for="ch" forName="desTx5" refType="h" refFor="ch" refForName="parTx5"/>
                  <dgm:constr type="l" for="ch" forName="parTx6" refType="w" fact="0.6828"/>
                  <dgm:constr type="t" for="ch" forName="parTx6" refType="h" fact="0.2531"/>
                  <dgm:constr type="w" for="ch" forName="parTx6" refType="w" fact="0.2101"/>
                  <dgm:constr type="h" for="ch" forName="parTx6" refType="h" fact="0.0704"/>
                  <dgm:constr type="ctrX" for="ch" forName="picture6" refType="w" fact="0.6733"/>
                  <dgm:constr type="ctrY" for="ch" forName="picture6" refType="h" fact="0.2444"/>
                  <dgm:constr type="w" for="ch" forName="picture6" refType="w" fact="0.0974"/>
                  <dgm:constr type="h" for="ch" forName="picture6" refType="h" fact="0.1218"/>
                  <dgm:constr type="l" for="ch" forName="desTx6" refType="r" refFor="ch" refForName="parTx6"/>
                  <dgm:constr type="r" for="ch" forName="desTx6" refType="w"/>
                  <dgm:constr type="t" for="ch" forName="desTx6" refType="t" refFor="ch" refForName="parTx6"/>
                  <dgm:constr type="h" for="ch" forName="desTx6" refType="h" refFor="ch" refForName="parTx6"/>
                  <dgm:constr type="l" for="ch" forName="parTx7" refType="w" fact="0.6966"/>
                  <dgm:constr type="t" for="ch" forName="parTx7" refType="h" fact="0.1162"/>
                  <dgm:constr type="w" for="ch" forName="parTx7" refType="w" fact="0.2101"/>
                  <dgm:constr type="h" for="ch" forName="parTx7" refType="h" fact="0.0704"/>
                  <dgm:constr type="ctrX" for="ch" forName="picture7" refType="w" fact="0.6871"/>
                  <dgm:constr type="ctrY" for="ch" forName="picture7" refType="h" fact="0.1075"/>
                  <dgm:constr type="w" for="ch" forName="picture7" refType="w" fact="0.0974"/>
                  <dgm:constr type="h" for="ch" forName="picture7" refType="h" fact="0.1218"/>
                  <dgm:constr type="l" for="ch" forName="desTx7" refType="r" refFor="ch" refForName="parTx7"/>
                  <dgm:constr type="r" for="ch" forName="desTx7" refType="w"/>
                  <dgm:constr type="t" for="ch" forName="desTx7" refType="t" refFor="ch" refForName="parTx7"/>
                  <dgm:constr type="h" for="ch" forName="desTx7" refType="h" refFor="ch" refForName="parTx7"/>
                </dgm:constrLst>
              </dgm:if>
              <dgm:else name="Name67">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4459"/>
                  <dgm:constr type="ctrY" for="ch" forName="dot1" refType="h" fact="0.8342"/>
                  <dgm:constr type="w" for="ch" forName="dot1" refType="userD"/>
                  <dgm:constr type="h" for="ch" forName="dot1" refType="userD"/>
                  <dgm:constr type="ctrX" for="ch" forName="dot2" refType="w" fact="0.4244"/>
                  <dgm:constr type="ctrY" for="ch" forName="dot2" refType="h" fact="0.8448"/>
                  <dgm:constr type="w" for="ch" forName="dot2" refType="userD"/>
                  <dgm:constr type="h" for="ch" forName="dot2" refType="userD"/>
                  <dgm:constr type="ctrX" for="ch" forName="dot3" refType="w" fact="0.4026"/>
                  <dgm:constr type="ctrY" for="ch" forName="dot3" refType="h" fact="0.8539"/>
                  <dgm:constr type="w" for="ch" forName="dot3" refType="userD"/>
                  <dgm:constr type="h" for="ch" forName="dot3" refType="userD"/>
                  <dgm:constr type="ctrX" for="ch" forName="dot4" refType="w" fact="0.3806"/>
                  <dgm:constr type="ctrY" for="ch" forName="dot4" refType="h" fact="0.8615"/>
                  <dgm:constr type="w" for="ch" forName="dot4" refType="userD"/>
                  <dgm:constr type="h" for="ch" forName="dot4" refType="userD"/>
                  <dgm:constr type="ctrX" for="ch" forName="dot5" refType="w" fact="0.3584"/>
                  <dgm:constr type="ctrY" for="ch" forName="dot5" refType="h" fact="0.8676"/>
                  <dgm:constr type="w" for="ch" forName="dot5" refType="userD"/>
                  <dgm:constr type="h" for="ch" forName="dot5" refType="userD"/>
                  <dgm:constr type="ctrX" for="ch" forName="dot6" refType="w" fact="0.5803"/>
                  <dgm:constr type="ctrY" for="ch" forName="dot6" refType="h" fact="0.7255"/>
                  <dgm:constr type="w" for="ch" forName="dot6" refType="userD"/>
                  <dgm:constr type="h" for="ch" forName="dot6" refType="userD"/>
                  <dgm:constr type="ctrX" for="ch" forName="dot7" refType="w" fact="0.5618"/>
                  <dgm:constr type="ctrY" for="ch" forName="dot7" refType="h" fact="0.7454"/>
                  <dgm:constr type="w" for="ch" forName="dot7" refType="userD"/>
                  <dgm:constr type="h" for="ch" forName="dot7" refType="userD"/>
                  <dgm:constr type="ctrX" for="ch" forName="dot8" refType="w" fact="0.6656"/>
                  <dgm:constr type="ctrY" for="ch" forName="dot8" refType="h" fact="0.6026"/>
                  <dgm:constr type="w" for="ch" forName="dot8" refType="userD"/>
                  <dgm:constr type="h" for="ch" forName="dot8" refType="userD"/>
                  <dgm:constr type="ctrX" for="ch" forName="dot9" refType="w" fact="0.7266"/>
                  <dgm:constr type="ctrY" for="ch" forName="dot9" refType="h" fact="0.4632"/>
                  <dgm:constr type="w" for="ch" forName="dot9" refType="userD"/>
                  <dgm:constr type="h" for="ch" forName="dot9" refType="userD"/>
                  <dgm:constr type="ctrX" for="ch" forName="dot10" refType="w" fact="0.7643"/>
                  <dgm:constr type="ctrY" for="ch" forName="dot10" refType="h" fact="0.3187"/>
                  <dgm:constr type="w" for="ch" forName="dot10" refType="userD"/>
                  <dgm:constr type="h" for="ch" forName="dot10" refType="userD"/>
                  <dgm:constr type="ctrX" for="ch" forName="dot11" refType="w" fact="0.7816"/>
                  <dgm:constr type="ctrY" for="ch" forName="dot11" refType="h" fact="0.1763"/>
                  <dgm:constr type="w" for="ch" forName="dot11" refType="userD"/>
                  <dgm:constr type="h" for="ch" forName="dot11" refType="userD"/>
                  <dgm:constr type="ctrX" for="ch" forName="dotArrow1" refType="w" fact="0.7558"/>
                  <dgm:constr type="ctrY" for="ch" forName="dotArrow1" refType="h" fact="-0.0099"/>
                  <dgm:constr type="w" for="ch" forName="dotArrow1" refType="userD"/>
                  <dgm:constr type="h" for="ch" forName="dotArrow1" refType="userD"/>
                  <dgm:constr type="ctrX" for="ch" forName="dotArrow2" refType="w" fact="0.7725"/>
                  <dgm:constr type="ctrY" for="ch" forName="dotArrow2" refType="h" fact="-0.0239"/>
                  <dgm:constr type="w" for="ch" forName="dotArrow2" refType="userD"/>
                  <dgm:constr type="h" for="ch" forName="dotArrow2" refType="userD"/>
                  <dgm:constr type="ctrX" for="ch" forName="dotArrow3" refType="w" fact="0.7892"/>
                  <dgm:constr type="ctrY" for="ch" forName="dotArrow3" refType="h" fact="-0.0378"/>
                  <dgm:constr type="w" for="ch" forName="dotArrow3" refType="userD"/>
                  <dgm:constr type="h" for="ch" forName="dotArrow3" refType="userD"/>
                  <dgm:constr type="ctrX" for="ch" forName="dotArrow4" refType="w" fact="0.8058"/>
                  <dgm:constr type="ctrY" for="ch" forName="dotArrow4" refType="h" fact="-0.0239"/>
                  <dgm:constr type="w" for="ch" forName="dotArrow4" refType="userD"/>
                  <dgm:constr type="h" for="ch" forName="dotArrow4" refType="userD"/>
                  <dgm:constr type="ctrX" for="ch" forName="dotArrow5" refType="w" fact="0.8225"/>
                  <dgm:constr type="ctrY" for="ch" forName="dotArrow5" refType="h" fact="-0.0099"/>
                  <dgm:constr type="w" for="ch" forName="dotArrow5" refType="userD"/>
                  <dgm:constr type="h" for="ch" forName="dotArrow5" refType="userD"/>
                  <dgm:constr type="ctrX" for="ch" forName="dotArrow6" refType="w" fact="0.7892"/>
                  <dgm:constr type="ctrY" for="ch" forName="dotArrow6" refType="h" fact="-0.0084"/>
                  <dgm:constr type="w" for="ch" forName="dotArrow6" refType="userD"/>
                  <dgm:constr type="h" for="ch" forName="dotArrow6" refType="userD"/>
                  <dgm:constr type="ctrX" for="ch" forName="dotArrow7" refType="w" fact="0.7892"/>
                  <dgm:constr type="ctrY" for="ch" forName="dotArrow7" refType="h" fact="0.0211"/>
                  <dgm:constr type="w" for="ch" forName="dotArrow7" refType="userD"/>
                  <dgm:constr type="h" for="ch" forName="dotArrow7" refType="userD"/>
                  <dgm:constr type="l" for="ch" forName="parTx1" refType="w" fact="0.2915"/>
                  <dgm:constr type="t" for="ch" forName="parTx1" refType="h" fact="0.8845"/>
                  <dgm:constr type="w" for="ch" forName="parTx1" refType="w" fact="0.2396"/>
                  <dgm:constr type="h" for="ch" forName="parTx1" refType="h" fact="0.0704"/>
                  <dgm:constr type="ctrX" for="ch" forName="picture1" refType="w" fact="0.2806"/>
                  <dgm:constr type="ctrY" for="ch" forName="picture1" refType="h" fact="0.8769"/>
                  <dgm:constr type="w" for="ch" forName="picture1" refType="w" fact="0.1111"/>
                  <dgm:constr type="h" for="ch" forName="picture1" refType="h" fact="0.1218"/>
                  <dgm:constr type="l" for="ch" forName="parTx2" refType="w" fact="0.5172"/>
                  <dgm:constr type="t" for="ch" forName="parTx2" refType="h" fact="0.7946"/>
                  <dgm:constr type="w" for="ch" forName="parTx2" refType="w" fact="0.2396"/>
                  <dgm:constr type="h" for="ch" forName="parTx2" refType="h" fact="0.0704"/>
                  <dgm:constr type="ctrX" for="ch" forName="picture2" refType="w" fact="0.5063"/>
                  <dgm:constr type="ctrY" for="ch" forName="picture2" refType="h" fact="0.787"/>
                  <dgm:constr type="w" for="ch" forName="picture2" refType="w" fact="0.1111"/>
                  <dgm:constr type="h" for="ch" forName="picture2" refType="h" fact="0.1218"/>
                  <dgm:constr type="l" for="ch" forName="parTx3" refType="w" fact="0.6285"/>
                  <dgm:constr type="t" for="ch" forName="parTx3" refType="h" fact="0.672"/>
                  <dgm:constr type="w" for="ch" forName="parTx3" refType="w" fact="0.2396"/>
                  <dgm:constr type="h" for="ch" forName="parTx3" refType="h" fact="0.0704"/>
                  <dgm:constr type="ctrX" for="ch" forName="picture3" refType="w" fact="0.6176"/>
                  <dgm:constr type="ctrY" for="ch" forName="picture3" refType="h" fact="0.6644"/>
                  <dgm:constr type="w" for="ch" forName="picture3" refType="w" fact="0.1111"/>
                  <dgm:constr type="h" for="ch" forName="picture3" refType="h" fact="0.1218"/>
                  <dgm:constr type="l" for="ch" forName="parTx4" refType="w" fact="0.6994"/>
                  <dgm:constr type="t" for="ch" forName="parTx4" refType="h" fact="0.5369"/>
                  <dgm:constr type="w" for="ch" forName="parTx4" refType="w" fact="0.2396"/>
                  <dgm:constr type="h" for="ch" forName="parTx4" refType="h" fact="0.0704"/>
                  <dgm:constr type="ctrX" for="ch" forName="picture4" refType="w" fact="0.6885"/>
                  <dgm:constr type="ctrY" for="ch" forName="picture4" refType="h" fact="0.5294"/>
                  <dgm:constr type="w" for="ch" forName="picture4" refType="w" fact="0.1111"/>
                  <dgm:constr type="h" for="ch" forName="picture4" refType="h" fact="0.1218"/>
                  <dgm:constr type="l" for="ch" forName="parTx5" refType="w" fact="0.75"/>
                  <dgm:constr type="t" for="ch" forName="parTx5" refType="h" fact="0.394"/>
                  <dgm:constr type="w" for="ch" forName="parTx5" refType="w" fact="0.2396"/>
                  <dgm:constr type="h" for="ch" forName="parTx5" refType="h" fact="0.0704"/>
                  <dgm:constr type="ctrX" for="ch" forName="picture5" refType="w" fact="0.7391"/>
                  <dgm:constr type="ctrY" for="ch" forName="picture5" refType="h" fact="0.3864"/>
                  <dgm:constr type="w" for="ch" forName="picture5" refType="w" fact="0.1111"/>
                  <dgm:constr type="h" for="ch" forName="picture5" refType="h" fact="0.1218"/>
                  <dgm:constr type="l" for="ch" forName="parTx6" refType="w" fact="0.7788"/>
                  <dgm:constr type="t" for="ch" forName="parTx6" refType="h" fact="0.252"/>
                  <dgm:constr type="w" for="ch" forName="parTx6" refType="w" fact="0.2396"/>
                  <dgm:constr type="h" for="ch" forName="parTx6" refType="h" fact="0.0704"/>
                  <dgm:constr type="ctrX" for="ch" forName="picture6" refType="w" fact="0.7679"/>
                  <dgm:constr type="ctrY" for="ch" forName="picture6" refType="h" fact="0.2444"/>
                  <dgm:constr type="w" for="ch" forName="picture6" refType="w" fact="0.1111"/>
                  <dgm:constr type="h" for="ch" forName="picture6" refType="h" fact="0.1218"/>
                  <dgm:constr type="l" for="ch" forName="parTx7" refType="w" fact="0.7945"/>
                  <dgm:constr type="t" for="ch" forName="parTx7" refType="h" fact="0.1151"/>
                  <dgm:constr type="w" for="ch" forName="parTx7" refType="w" fact="0.2396"/>
                  <dgm:constr type="h" for="ch" forName="parTx7" refType="h" fact="0.0704"/>
                  <dgm:constr type="ctrX" for="ch" forName="picture7" refType="w" fact="0.7836"/>
                  <dgm:constr type="ctrY" for="ch" forName="picture7" refType="h" fact="0.1075"/>
                  <dgm:constr type="w" for="ch" forName="picture7" refType="w" fact="0.1111"/>
                  <dgm:constr type="h" for="ch" forName="picture7" refType="h" fact="0.1218"/>
                </dgm:constrLst>
              </dgm:else>
            </dgm:choose>
          </dgm:if>
          <dgm:else name="Name68">
            <dgm:choose name="Name69">
              <dgm:if name="Name70" axis="des" func="maxDepth" op="gt" val="1">
                <dgm:alg type="composite">
                  <dgm:param type="ar" val="1.25"/>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primFontSz" for="ch" forName="desTx1" op="equ" val="65"/>
                  <dgm:constr type="primFontSz" for="ch" forName="desTx2" refType="primFontSz" refFor="ch" refForName="desTx1" op="equ"/>
                  <dgm:constr type="primFontSz" for="ch" forName="desTx3" refType="primFontSz" refFor="ch" refForName="desTx1" op="equ"/>
                  <dgm:constr type="primFontSz" for="ch" forName="desTx4" refType="primFontSz" refFor="ch" refForName="desTx1" op="equ"/>
                  <dgm:constr type="primFontSz" for="ch" forName="desTx5" refType="primFontSz" refFor="ch" refForName="desTx1" op="equ"/>
                  <dgm:constr type="primFontSz" for="ch" forName="desTx6" refType="primFontSz" refFor="ch" refForName="desTx1" op="equ"/>
                  <dgm:constr type="primFontSz" for="ch" forName="desTx7" refType="primFontSz" refFor="ch" refForName="desTx1" op="equ"/>
                  <dgm:constr type="userD" refType="w" fact="0.0097"/>
                  <dgm:constr type="ctrX" for="ch" forName="dot1" refType="w" fact="0.6091"/>
                  <dgm:constr type="ctrY" for="ch" forName="dot1" refType="h" fact="0.8342"/>
                  <dgm:constr type="w" for="ch" forName="dot1" refType="userD"/>
                  <dgm:constr type="h" for="ch" forName="dot1" refType="userD"/>
                  <dgm:constr type="ctrX" for="ch" forName="dot2" refType="w" fact="0.6279"/>
                  <dgm:constr type="ctrY" for="ch" forName="dot2" refType="h" fact="0.8448"/>
                  <dgm:constr type="w" for="ch" forName="dot2" refType="userD"/>
                  <dgm:constr type="h" for="ch" forName="dot2" refType="userD"/>
                  <dgm:constr type="ctrX" for="ch" forName="dot3" refType="w" fact="0.647"/>
                  <dgm:constr type="ctrY" for="ch" forName="dot3" refType="h" fact="0.8539"/>
                  <dgm:constr type="w" for="ch" forName="dot3" refType="userD"/>
                  <dgm:constr type="h" for="ch" forName="dot3" refType="userD"/>
                  <dgm:constr type="ctrX" for="ch" forName="dot4" refType="w" fact="0.6663"/>
                  <dgm:constr type="ctrY" for="ch" forName="dot4" refType="h" fact="0.8615"/>
                  <dgm:constr type="w" for="ch" forName="dot4" refType="userD"/>
                  <dgm:constr type="h" for="ch" forName="dot4" refType="userD"/>
                  <dgm:constr type="ctrX" for="ch" forName="dot5" refType="w" fact="0.6858"/>
                  <dgm:constr type="ctrY" for="ch" forName="dot5" refType="h" fact="0.8676"/>
                  <dgm:constr type="w" for="ch" forName="dot5" refType="userD"/>
                  <dgm:constr type="h" for="ch" forName="dot5" refType="userD"/>
                  <dgm:constr type="ctrX" for="ch" forName="dot6" refType="w" fact="0.4912"/>
                  <dgm:constr type="ctrY" for="ch" forName="dot6" refType="h" fact="0.7255"/>
                  <dgm:constr type="w" for="ch" forName="dot6" refType="userD"/>
                  <dgm:constr type="h" for="ch" forName="dot6" refType="userD"/>
                  <dgm:constr type="ctrX" for="ch" forName="dot7" refType="w" fact="0.5074"/>
                  <dgm:constr type="ctrY" for="ch" forName="dot7" refType="h" fact="0.7454"/>
                  <dgm:constr type="w" for="ch" forName="dot7" refType="userD"/>
                  <dgm:constr type="h" for="ch" forName="dot7" refType="userD"/>
                  <dgm:constr type="ctrX" for="ch" forName="dot8" refType="w" fact="0.4164"/>
                  <dgm:constr type="ctrY" for="ch" forName="dot8" refType="h" fact="0.6026"/>
                  <dgm:constr type="w" for="ch" forName="dot8" refType="userD"/>
                  <dgm:constr type="h" for="ch" forName="dot8" refType="userD"/>
                  <dgm:constr type="ctrX" for="ch" forName="dot9" refType="w" fact="0.3629"/>
                  <dgm:constr type="ctrY" for="ch" forName="dot9" refType="h" fact="0.4632"/>
                  <dgm:constr type="w" for="ch" forName="dot9" refType="userD"/>
                  <dgm:constr type="h" for="ch" forName="dot9" refType="userD"/>
                  <dgm:constr type="ctrX" for="ch" forName="dot10" refType="w" fact="0.3299"/>
                  <dgm:constr type="ctrY" for="ch" forName="dot10" refType="h" fact="0.3187"/>
                  <dgm:constr type="w" for="ch" forName="dot10" refType="userD"/>
                  <dgm:constr type="h" for="ch" forName="dot10" refType="userD"/>
                  <dgm:constr type="ctrX" for="ch" forName="dot11" refType="w" fact="0.3147"/>
                  <dgm:constr type="ctrY" for="ch" forName="dot11" refType="h" fact="0.1763"/>
                  <dgm:constr type="w" for="ch" forName="dot11" refType="userD"/>
                  <dgm:constr type="h" for="ch" forName="dot11" refType="userD"/>
                  <dgm:constr type="ctrX" for="ch" forName="dotArrow1" refType="w" fact="0.3373"/>
                  <dgm:constr type="ctrY" for="ch" forName="dotArrow1" refType="h" fact="-0.0099"/>
                  <dgm:constr type="w" for="ch" forName="dotArrow1" refType="userD"/>
                  <dgm:constr type="h" for="ch" forName="dotArrow1" refType="userD"/>
                  <dgm:constr type="ctrX" for="ch" forName="dotArrow2" refType="w" fact="0.3227"/>
                  <dgm:constr type="ctrY" for="ch" forName="dotArrow2" refType="h" fact="-0.0239"/>
                  <dgm:constr type="w" for="ch" forName="dotArrow2" refType="userD"/>
                  <dgm:constr type="h" for="ch" forName="dotArrow2" refType="userD"/>
                  <dgm:constr type="ctrX" for="ch" forName="dotArrow3" refType="w" fact="0.3081"/>
                  <dgm:constr type="ctrY" for="ch" forName="dotArrow3" refType="h" fact="-0.0378"/>
                  <dgm:constr type="w" for="ch" forName="dotArrow3" refType="userD"/>
                  <dgm:constr type="h" for="ch" forName="dotArrow3" refType="userD"/>
                  <dgm:constr type="ctrX" for="ch" forName="dotArrow4" refType="w" fact="0.2935"/>
                  <dgm:constr type="ctrY" for="ch" forName="dotArrow4" refType="h" fact="-0.0239"/>
                  <dgm:constr type="w" for="ch" forName="dotArrow4" refType="userD"/>
                  <dgm:constr type="h" for="ch" forName="dotArrow4" refType="userD"/>
                  <dgm:constr type="ctrX" for="ch" forName="dotArrow5" refType="w" fact="0.2788"/>
                  <dgm:constr type="ctrY" for="ch" forName="dotArrow5" refType="h" fact="-0.0099"/>
                  <dgm:constr type="w" for="ch" forName="dotArrow5" refType="userD"/>
                  <dgm:constr type="h" for="ch" forName="dotArrow5" refType="userD"/>
                  <dgm:constr type="ctrX" for="ch" forName="dotArrow6" refType="w" fact="0.3081"/>
                  <dgm:constr type="ctrY" for="ch" forName="dotArrow6" refType="h" fact="-0.0084"/>
                  <dgm:constr type="w" for="ch" forName="dotArrow6" refType="userD"/>
                  <dgm:constr type="h" for="ch" forName="dotArrow6" refType="userD"/>
                  <dgm:constr type="ctrX" for="ch" forName="dotArrow7" refType="w" fact="0.3081"/>
                  <dgm:constr type="ctrY" for="ch" forName="dotArrow7" refType="h" fact="0.0211"/>
                  <dgm:constr type="w" for="ch" forName="dotArrow7" refType="userD"/>
                  <dgm:constr type="h" for="ch" forName="dotArrow7" refType="userD"/>
                  <dgm:constr type="r" for="ch" forName="parTx1" refType="w" fact="0.7444"/>
                  <dgm:constr type="t" for="ch" forName="parTx1" refType="h" fact="0.8856"/>
                  <dgm:constr type="w" for="ch" forName="parTx1" refType="w" fact="0.2101"/>
                  <dgm:constr type="h" for="ch" forName="parTx1" refType="h" fact="0.0704"/>
                  <dgm:constr type="ctrX" for="ch" forName="picture1" refType="w" fact="0.754"/>
                  <dgm:constr type="ctrY" for="ch" forName="picture1" refType="h" fact="0.8769"/>
                  <dgm:constr type="w" for="ch" forName="picture1" refType="w" fact="0.0974"/>
                  <dgm:constr type="h" for="ch" forName="picture1" refType="h" fact="0.1218"/>
                  <dgm:constr type="r" for="ch" forName="desTx1" refType="l" refFor="ch" refForName="parTx1"/>
                  <dgm:constr type="l" for="ch" forName="desTx1"/>
                  <dgm:constr type="t" for="ch" forName="desTx1" refType="t" refFor="ch" refForName="parTx1"/>
                  <dgm:constr type="h" for="ch" forName="desTx1" refType="h" refFor="ch" refForName="parTx1"/>
                  <dgm:constr type="r" for="ch" forName="parTx2" refType="w" fact="0.5465"/>
                  <dgm:constr type="t" for="ch" forName="parTx2" refType="h" fact="0.7956"/>
                  <dgm:constr type="w" for="ch" forName="parTx2" refType="w" fact="0.2101"/>
                  <dgm:constr type="h" for="ch" forName="parTx2" refType="h" fact="0.0704"/>
                  <dgm:constr type="ctrX" for="ch" forName="picture2" refType="w" fact="0.5561"/>
                  <dgm:constr type="ctrY" for="ch" forName="picture2" refType="h" fact="0.787"/>
                  <dgm:constr type="w" for="ch" forName="picture2" refType="w" fact="0.0974"/>
                  <dgm:constr type="h" for="ch" forName="picture2" refType="h" fact="0.1218"/>
                  <dgm:constr type="r" for="ch" forName="desTx2" refType="l" refFor="ch" refForName="parTx2"/>
                  <dgm:constr type="l" for="ch" forName="desTx2"/>
                  <dgm:constr type="t" for="ch" forName="desTx2" refType="t" refFor="ch" refForName="parTx2"/>
                  <dgm:constr type="h" for="ch" forName="desTx2" refType="h" refFor="ch" refForName="parTx2"/>
                  <dgm:constr type="r" for="ch" forName="parTx3" refType="w" fact="0.4489"/>
                  <dgm:constr type="t" for="ch" forName="parTx3" refType="h" fact="0.673"/>
                  <dgm:constr type="w" for="ch" forName="parTx3" refType="w" fact="0.2101"/>
                  <dgm:constr type="h" for="ch" forName="parTx3" refType="h" fact="0.0704"/>
                  <dgm:constr type="ctrX" for="ch" forName="picture3" refType="w" fact="0.4585"/>
                  <dgm:constr type="ctrY" for="ch" forName="picture3" refType="h" fact="0.6644"/>
                  <dgm:constr type="w" for="ch" forName="picture3" refType="w" fact="0.0974"/>
                  <dgm:constr type="h" for="ch" forName="picture3" refType="h" fact="0.1218"/>
                  <dgm:constr type="r" for="ch" forName="desTx3" refType="l" refFor="ch" refForName="parTx3"/>
                  <dgm:constr type="l" for="ch" forName="desTx3"/>
                  <dgm:constr type="t" for="ch" forName="desTx3" refType="t" refFor="ch" refForName="parTx3"/>
                  <dgm:constr type="h" for="ch" forName="desTx3" refType="h" refFor="ch" refForName="parTx3"/>
                  <dgm:constr type="r" for="ch" forName="parTx4" refType="w" fact="0.3868"/>
                  <dgm:constr type="t" for="ch" forName="parTx4" refType="h" fact="0.538"/>
                  <dgm:constr type="w" for="ch" forName="parTx4" refType="w" fact="0.2101"/>
                  <dgm:constr type="h" for="ch" forName="parTx4" refType="h" fact="0.0704"/>
                  <dgm:constr type="ctrX" for="ch" forName="picture4" refType="w" fact="0.3963"/>
                  <dgm:constr type="ctrY" for="ch" forName="picture4" refType="h" fact="0.5294"/>
                  <dgm:constr type="w" for="ch" forName="picture4" refType="w" fact="0.0974"/>
                  <dgm:constr type="h" for="ch" forName="picture4" refType="h" fact="0.1218"/>
                  <dgm:constr type="r" for="ch" forName="desTx4" refType="l" refFor="ch" refForName="parTx4"/>
                  <dgm:constr type="l" for="ch" forName="desTx4"/>
                  <dgm:constr type="t" for="ch" forName="desTx4" refType="t" refFor="ch" refForName="parTx4"/>
                  <dgm:constr type="h" for="ch" forName="desTx4" refType="h" refFor="ch" refForName="parTx4"/>
                  <dgm:constr type="r" for="ch" forName="parTx5" refType="w" fact="0.3424"/>
                  <dgm:constr type="t" for="ch" forName="parTx5" refType="h" fact="0.3951"/>
                  <dgm:constr type="w" for="ch" forName="parTx5" refType="w" fact="0.2101"/>
                  <dgm:constr type="h" for="ch" forName="parTx5" refType="h" fact="0.0704"/>
                  <dgm:constr type="ctrX" for="ch" forName="picture5" refType="w" fact="0.352"/>
                  <dgm:constr type="ctrY" for="ch" forName="picture5" refType="h" fact="0.3864"/>
                  <dgm:constr type="w" for="ch" forName="picture5" refType="w" fact="0.0974"/>
                  <dgm:constr type="h" for="ch" forName="picture5" refType="h" fact="0.1218"/>
                  <dgm:constr type="r" for="ch" forName="desTx5" refType="l" refFor="ch" refForName="parTx5"/>
                  <dgm:constr type="l" for="ch" forName="desTx5"/>
                  <dgm:constr type="t" for="ch" forName="desTx5" refType="t" refFor="ch" refForName="parTx5"/>
                  <dgm:constr type="h" for="ch" forName="desTx5" refType="h" refFor="ch" refForName="parTx5"/>
                  <dgm:constr type="r" for="ch" forName="parTx6" refType="w" fact="0.3172"/>
                  <dgm:constr type="t" for="ch" forName="parTx6" refType="h" fact="0.2531"/>
                  <dgm:constr type="w" for="ch" forName="parTx6" refType="w" fact="0.2101"/>
                  <dgm:constr type="h" for="ch" forName="parTx6" refType="h" fact="0.0704"/>
                  <dgm:constr type="ctrX" for="ch" forName="picture6" refType="w" fact="0.3267"/>
                  <dgm:constr type="ctrY" for="ch" forName="picture6" refType="h" fact="0.2444"/>
                  <dgm:constr type="w" for="ch" forName="picture6" refType="w" fact="0.0974"/>
                  <dgm:constr type="h" for="ch" forName="picture6" refType="h" fact="0.1218"/>
                  <dgm:constr type="r" for="ch" forName="desTx6" refType="l" refFor="ch" refForName="parTx6"/>
                  <dgm:constr type="l" for="ch" forName="desTx6"/>
                  <dgm:constr type="t" for="ch" forName="desTx6" refType="t" refFor="ch" refForName="parTx6"/>
                  <dgm:constr type="h" for="ch" forName="desTx6" refType="h" refFor="ch" refForName="parTx6"/>
                  <dgm:constr type="r" for="ch" forName="parTx7" refType="w" fact="0.3034"/>
                  <dgm:constr type="t" for="ch" forName="parTx7" refType="h" fact="0.1162"/>
                  <dgm:constr type="w" for="ch" forName="parTx7" refType="w" fact="0.2101"/>
                  <dgm:constr type="h" for="ch" forName="parTx7" refType="h" fact="0.0704"/>
                  <dgm:constr type="ctrX" for="ch" forName="picture7" refType="w" fact="0.3129"/>
                  <dgm:constr type="ctrY" for="ch" forName="picture7" refType="h" fact="0.1075"/>
                  <dgm:constr type="w" for="ch" forName="picture7" refType="w" fact="0.0974"/>
                  <dgm:constr type="h" for="ch" forName="picture7" refType="h" fact="0.1218"/>
                  <dgm:constr type="r" for="ch" forName="desTx7" refType="l" refFor="ch" refForName="parTx7"/>
                  <dgm:constr type="l" for="ch" forName="desTx7"/>
                  <dgm:constr type="t" for="ch" forName="desTx7" refType="t" refFor="ch" refForName="parTx7"/>
                  <dgm:constr type="h" for="ch" forName="desTx7" refType="h" refFor="ch" refForName="parTx7"/>
                </dgm:constrLst>
              </dgm:if>
              <dgm:else name="Name71">
                <dgm:alg type="composite">
                  <dgm:param type="ar" val="1.096"/>
                </dgm:alg>
                <dgm:constrLst>
                  <dgm:constr type="primFontSz" for="ch" forName="parTx1" op="equ" val="65"/>
                  <dgm:constr type="primFontSz" for="ch" forName="parTx2" refType="primFontSz" refFor="ch" refForName="parTx1" op="equ"/>
                  <dgm:constr type="primFontSz" for="ch" forName="parTx3" refType="primFontSz" refFor="ch" refForName="parTx1" op="equ"/>
                  <dgm:constr type="primFontSz" for="ch" forName="parTx4" refType="primFontSz" refFor="ch" refForName="parTx1" op="equ"/>
                  <dgm:constr type="primFontSz" for="ch" forName="parTx5" refType="primFontSz" refFor="ch" refForName="parTx1" op="equ"/>
                  <dgm:constr type="primFontSz" for="ch" forName="parTx6" refType="primFontSz" refFor="ch" refForName="parTx1" op="equ"/>
                  <dgm:constr type="primFontSz" for="ch" forName="parTx7" refType="primFontSz" refFor="ch" refForName="parTx1" op="equ"/>
                  <dgm:constr type="userD" refType="w" fact="0.0111"/>
                  <dgm:constr type="ctrX" for="ch" forName="dot1" refType="w" fact="0.5541"/>
                  <dgm:constr type="ctrY" for="ch" forName="dot1" refType="h" fact="0.8342"/>
                  <dgm:constr type="w" for="ch" forName="dot1" refType="userD"/>
                  <dgm:constr type="h" for="ch" forName="dot1" refType="userD"/>
                  <dgm:constr type="ctrX" for="ch" forName="dot2" refType="w" fact="0.5756"/>
                  <dgm:constr type="ctrY" for="ch" forName="dot2" refType="h" fact="0.8448"/>
                  <dgm:constr type="w" for="ch" forName="dot2" refType="userD"/>
                  <dgm:constr type="h" for="ch" forName="dot2" refType="userD"/>
                  <dgm:constr type="ctrX" for="ch" forName="dot3" refType="w" fact="0.5974"/>
                  <dgm:constr type="ctrY" for="ch" forName="dot3" refType="h" fact="0.8539"/>
                  <dgm:constr type="w" for="ch" forName="dot3" refType="userD"/>
                  <dgm:constr type="h" for="ch" forName="dot3" refType="userD"/>
                  <dgm:constr type="ctrX" for="ch" forName="dot4" refType="w" fact="0.6194"/>
                  <dgm:constr type="ctrY" for="ch" forName="dot4" refType="h" fact="0.8615"/>
                  <dgm:constr type="w" for="ch" forName="dot4" refType="userD"/>
                  <dgm:constr type="h" for="ch" forName="dot4" refType="userD"/>
                  <dgm:constr type="ctrX" for="ch" forName="dot5" refType="w" fact="0.6416"/>
                  <dgm:constr type="ctrY" for="ch" forName="dot5" refType="h" fact="0.8676"/>
                  <dgm:constr type="w" for="ch" forName="dot5" refType="userD"/>
                  <dgm:constr type="h" for="ch" forName="dot5" refType="userD"/>
                  <dgm:constr type="ctrX" for="ch" forName="dot6" refType="w" fact="0.4197"/>
                  <dgm:constr type="ctrY" for="ch" forName="dot6" refType="h" fact="0.7255"/>
                  <dgm:constr type="w" for="ch" forName="dot6" refType="userD"/>
                  <dgm:constr type="h" for="ch" forName="dot6" refType="userD"/>
                  <dgm:constr type="ctrX" for="ch" forName="dot7" refType="w" fact="0.4382"/>
                  <dgm:constr type="ctrY" for="ch" forName="dot7" refType="h" fact="0.7454"/>
                  <dgm:constr type="w" for="ch" forName="dot7" refType="userD"/>
                  <dgm:constr type="h" for="ch" forName="dot7" refType="userD"/>
                  <dgm:constr type="ctrX" for="ch" forName="dot8" refType="w" fact="0.3344"/>
                  <dgm:constr type="ctrY" for="ch" forName="dot8" refType="h" fact="0.6026"/>
                  <dgm:constr type="w" for="ch" forName="dot8" refType="userD"/>
                  <dgm:constr type="h" for="ch" forName="dot8" refType="userD"/>
                  <dgm:constr type="ctrX" for="ch" forName="dot9" refType="w" fact="0.2734"/>
                  <dgm:constr type="ctrY" for="ch" forName="dot9" refType="h" fact="0.4632"/>
                  <dgm:constr type="w" for="ch" forName="dot9" refType="userD"/>
                  <dgm:constr type="h" for="ch" forName="dot9" refType="userD"/>
                  <dgm:constr type="ctrX" for="ch" forName="dot10" refType="w" fact="0.2357"/>
                  <dgm:constr type="ctrY" for="ch" forName="dot10" refType="h" fact="0.3187"/>
                  <dgm:constr type="w" for="ch" forName="dot10" refType="userD"/>
                  <dgm:constr type="h" for="ch" forName="dot10" refType="userD"/>
                  <dgm:constr type="ctrX" for="ch" forName="dot11" refType="w" fact="0.2184"/>
                  <dgm:constr type="ctrY" for="ch" forName="dot11" refType="h" fact="0.1763"/>
                  <dgm:constr type="w" for="ch" forName="dot11" refType="userD"/>
                  <dgm:constr type="h" for="ch" forName="dot11" refType="userD"/>
                  <dgm:constr type="ctrX" for="ch" forName="dotArrow1" refType="w" fact="0.2442"/>
                  <dgm:constr type="ctrY" for="ch" forName="dotArrow1" refType="h" fact="-0.0099"/>
                  <dgm:constr type="w" for="ch" forName="dotArrow1" refType="userD"/>
                  <dgm:constr type="h" for="ch" forName="dotArrow1" refType="userD"/>
                  <dgm:constr type="ctrX" for="ch" forName="dotArrow2" refType="w" fact="0.2275"/>
                  <dgm:constr type="ctrY" for="ch" forName="dotArrow2" refType="h" fact="-0.0239"/>
                  <dgm:constr type="w" for="ch" forName="dotArrow2" refType="userD"/>
                  <dgm:constr type="h" for="ch" forName="dotArrow2" refType="userD"/>
                  <dgm:constr type="ctrX" for="ch" forName="dotArrow3" refType="w" fact="0.2108"/>
                  <dgm:constr type="ctrY" for="ch" forName="dotArrow3" refType="h" fact="-0.0378"/>
                  <dgm:constr type="w" for="ch" forName="dotArrow3" refType="userD"/>
                  <dgm:constr type="h" for="ch" forName="dotArrow3" refType="userD"/>
                  <dgm:constr type="ctrX" for="ch" forName="dotArrow4" refType="w" fact="0.1942"/>
                  <dgm:constr type="ctrY" for="ch" forName="dotArrow4" refType="h" fact="-0.0239"/>
                  <dgm:constr type="w" for="ch" forName="dotArrow4" refType="userD"/>
                  <dgm:constr type="h" for="ch" forName="dotArrow4" refType="userD"/>
                  <dgm:constr type="ctrX" for="ch" forName="dotArrow5" refType="w" fact="0.1775"/>
                  <dgm:constr type="ctrY" for="ch" forName="dotArrow5" refType="h" fact="-0.0099"/>
                  <dgm:constr type="w" for="ch" forName="dotArrow5" refType="userD"/>
                  <dgm:constr type="h" for="ch" forName="dotArrow5" refType="userD"/>
                  <dgm:constr type="ctrX" for="ch" forName="dotArrow6" refType="w" fact="0.2108"/>
                  <dgm:constr type="ctrY" for="ch" forName="dotArrow6" refType="h" fact="-0.0084"/>
                  <dgm:constr type="w" for="ch" forName="dotArrow6" refType="userD"/>
                  <dgm:constr type="h" for="ch" forName="dotArrow6" refType="userD"/>
                  <dgm:constr type="ctrX" for="ch" forName="dotArrow7" refType="w" fact="0.2108"/>
                  <dgm:constr type="ctrY" for="ch" forName="dotArrow7" refType="h" fact="0.0211"/>
                  <dgm:constr type="w" for="ch" forName="dotArrow7" refType="userD"/>
                  <dgm:constr type="h" for="ch" forName="dotArrow7" refType="userD"/>
                  <dgm:constr type="r" for="ch" forName="parTx1" refType="w" fact="0.7085"/>
                  <dgm:constr type="t" for="ch" forName="parTx1" refType="h" fact="0.8845"/>
                  <dgm:constr type="w" for="ch" forName="parTx1" refType="w" fact="0.2396"/>
                  <dgm:constr type="h" for="ch" forName="parTx1" refType="h" fact="0.0704"/>
                  <dgm:constr type="ctrX" for="ch" forName="picture1" refType="w" fact="0.7194"/>
                  <dgm:constr type="ctrY" for="ch" forName="picture1" refType="h" fact="0.8769"/>
                  <dgm:constr type="w" for="ch" forName="picture1" refType="w" fact="0.1111"/>
                  <dgm:constr type="h" for="ch" forName="picture1" refType="h" fact="0.1218"/>
                  <dgm:constr type="r" for="ch" forName="parTx2" refType="w" fact="0.4828"/>
                  <dgm:constr type="t" for="ch" forName="parTx2" refType="h" fact="0.7946"/>
                  <dgm:constr type="w" for="ch" forName="parTx2" refType="w" fact="0.2396"/>
                  <dgm:constr type="h" for="ch" forName="parTx2" refType="h" fact="0.0704"/>
                  <dgm:constr type="ctrX" for="ch" forName="picture2" refType="w" fact="0.4937"/>
                  <dgm:constr type="ctrY" for="ch" forName="picture2" refType="h" fact="0.787"/>
                  <dgm:constr type="w" for="ch" forName="picture2" refType="w" fact="0.1111"/>
                  <dgm:constr type="h" for="ch" forName="picture2" refType="h" fact="0.1218"/>
                  <dgm:constr type="r" for="ch" forName="parTx3" refType="w" fact="0.3715"/>
                  <dgm:constr type="t" for="ch" forName="parTx3" refType="h" fact="0.672"/>
                  <dgm:constr type="w" for="ch" forName="parTx3" refType="w" fact="0.2396"/>
                  <dgm:constr type="h" for="ch" forName="parTx3" refType="h" fact="0.0704"/>
                  <dgm:constr type="ctrX" for="ch" forName="picture3" refType="w" fact="0.3824"/>
                  <dgm:constr type="ctrY" for="ch" forName="picture3" refType="h" fact="0.6644"/>
                  <dgm:constr type="w" for="ch" forName="picture3" refType="w" fact="0.1111"/>
                  <dgm:constr type="h" for="ch" forName="picture3" refType="h" fact="0.1218"/>
                  <dgm:constr type="r" for="ch" forName="parTx4" refType="w" fact="0.3006"/>
                  <dgm:constr type="t" for="ch" forName="parTx4" refType="h" fact="0.5369"/>
                  <dgm:constr type="w" for="ch" forName="parTx4" refType="w" fact="0.2396"/>
                  <dgm:constr type="h" for="ch" forName="parTx4" refType="h" fact="0.0704"/>
                  <dgm:constr type="ctrX" for="ch" forName="picture4" refType="w" fact="0.3115"/>
                  <dgm:constr type="ctrY" for="ch" forName="picture4" refType="h" fact="0.5294"/>
                  <dgm:constr type="w" for="ch" forName="picture4" refType="w" fact="0.1111"/>
                  <dgm:constr type="h" for="ch" forName="picture4" refType="h" fact="0.1218"/>
                  <dgm:constr type="r" for="ch" forName="parTx5" refType="w" fact="0.25"/>
                  <dgm:constr type="t" for="ch" forName="parTx5" refType="h" fact="0.394"/>
                  <dgm:constr type="w" for="ch" forName="parTx5" refType="w" fact="0.2396"/>
                  <dgm:constr type="h" for="ch" forName="parTx5" refType="h" fact="0.0704"/>
                  <dgm:constr type="ctrX" for="ch" forName="picture5" refType="w" fact="0.2609"/>
                  <dgm:constr type="ctrY" for="ch" forName="picture5" refType="h" fact="0.3864"/>
                  <dgm:constr type="w" for="ch" forName="picture5" refType="w" fact="0.1111"/>
                  <dgm:constr type="h" for="ch" forName="picture5" refType="h" fact="0.1218"/>
                  <dgm:constr type="r" for="ch" forName="parTx6" refType="w" fact="0.2212"/>
                  <dgm:constr type="t" for="ch" forName="parTx6" refType="h" fact="0.252"/>
                  <dgm:constr type="w" for="ch" forName="parTx6" refType="w" fact="0.2396"/>
                  <dgm:constr type="h" for="ch" forName="parTx6" refType="h" fact="0.0704"/>
                  <dgm:constr type="ctrX" for="ch" forName="picture6" refType="w" fact="0.2321"/>
                  <dgm:constr type="ctrY" for="ch" forName="picture6" refType="h" fact="0.2444"/>
                  <dgm:constr type="w" for="ch" forName="picture6" refType="w" fact="0.1111"/>
                  <dgm:constr type="h" for="ch" forName="picture6" refType="h" fact="0.1218"/>
                  <dgm:constr type="r" for="ch" forName="parTx7" refType="w" fact="0.2055"/>
                  <dgm:constr type="t" for="ch" forName="parTx7" refType="h" fact="0.1151"/>
                  <dgm:constr type="w" for="ch" forName="parTx7" refType="w" fact="0.2396"/>
                  <dgm:constr type="h" for="ch" forName="parTx7" refType="h" fact="0.0704"/>
                  <dgm:constr type="ctrX" for="ch" forName="picture7" refType="w" fact="0.2164"/>
                  <dgm:constr type="ctrY" for="ch" forName="picture7" refType="h" fact="0.1075"/>
                  <dgm:constr type="w" for="ch" forName="picture7" refType="w" fact="0.1111"/>
                  <dgm:constr type="h" for="ch" forName="picture7" refType="h" fact="0.1218"/>
                </dgm:constrLst>
              </dgm:else>
            </dgm:choose>
          </dgm:else>
        </dgm:choose>
      </dgm:else>
    </dgm:choose>
    <dgm:forEach name="wrapper" axis="self" ptType="parTrans">
      <dgm:forEach name="wrapper2" axis="self" ptType="sibTrans" st="2">
        <dgm:forEach name="imageRepeat" axis="self">
          <dgm:layoutNode name="imageRepeatNode" styleLbl="fgImgPlace1">
            <dgm:alg type="sp"/>
            <dgm:shape xmlns:r="http://schemas.openxmlformats.org/officeDocument/2006/relationships" type="ellipse" r:blip="" blipPhldr="1">
              <dgm:adjLst/>
            </dgm:shape>
            <dgm:presOf axis="self"/>
          </dgm:layoutNode>
        </dgm:forEach>
      </dgm:forEach>
    </dgm:forEach>
    <dgm:choose name="Name72">
      <dgm:if name="Name73" axis="ch" ptType="node" func="cnt" op="gte" val="2">
        <dgm:layoutNode name="dot1" styleLbl="alignNode1">
          <dgm:alg type="sp"/>
          <dgm:shape xmlns:r="http://schemas.openxmlformats.org/officeDocument/2006/relationships" type="ellipse" r:blip="">
            <dgm:adjLst/>
          </dgm:shape>
          <dgm:presOf/>
        </dgm:layoutNode>
        <dgm:layoutNode name="dot2" styleLbl="alignNode1">
          <dgm:alg type="sp"/>
          <dgm:shape xmlns:r="http://schemas.openxmlformats.org/officeDocument/2006/relationships" type="ellipse" r:blip="">
            <dgm:adjLst/>
          </dgm:shape>
          <dgm:presOf/>
        </dgm:layoutNode>
        <dgm:layoutNode name="dot3" styleLbl="alignNode1">
          <dgm:alg type="sp"/>
          <dgm:shape xmlns:r="http://schemas.openxmlformats.org/officeDocument/2006/relationships" type="ellipse" r:blip="">
            <dgm:adjLst/>
          </dgm:shape>
          <dgm:presOf/>
        </dgm:layoutNode>
      </dgm:if>
      <dgm:else name="Name74"/>
    </dgm:choose>
    <dgm:choose name="Name75">
      <dgm:if name="Name76" axis="ch" ptType="node" func="cnt" op="gte" val="3">
        <dgm:layoutNode name="dot4" styleLbl="alignNode1">
          <dgm:alg type="sp"/>
          <dgm:shape xmlns:r="http://schemas.openxmlformats.org/officeDocument/2006/relationships" type="ellipse" r:blip="">
            <dgm:adjLst/>
          </dgm:shape>
          <dgm:presOf/>
        </dgm:layoutNode>
        <dgm:layoutNode name="dot5" styleLbl="alignNode1">
          <dgm:alg type="sp"/>
          <dgm:shape xmlns:r="http://schemas.openxmlformats.org/officeDocument/2006/relationships" type="ellipse" r:blip="">
            <dgm:adjLst/>
          </dgm:shape>
          <dgm:presOf/>
        </dgm:layoutNode>
      </dgm:if>
      <dgm:else name="Name77"/>
    </dgm:choose>
    <dgm:choose name="Name78">
      <dgm:if name="Name79" axis="ch" ptType="node" func="cnt" op="gte" val="4">
        <dgm:layoutNode name="dot6" styleLbl="alignNode1">
          <dgm:alg type="sp"/>
          <dgm:shape xmlns:r="http://schemas.openxmlformats.org/officeDocument/2006/relationships" type="ellipse" r:blip="">
            <dgm:adjLst/>
          </dgm:shape>
          <dgm:presOf/>
        </dgm:layoutNode>
      </dgm:if>
      <dgm:else name="Name80"/>
    </dgm:choose>
    <dgm:choose name="Name81">
      <dgm:if name="Name82" axis="ch" ptType="node" func="cnt" op="gte" val="5">
        <dgm:layoutNode name="dot7" styleLbl="alignNode1">
          <dgm:alg type="sp"/>
          <dgm:shape xmlns:r="http://schemas.openxmlformats.org/officeDocument/2006/relationships" type="ellipse" r:blip="">
            <dgm:adjLst/>
          </dgm:shape>
          <dgm:presOf/>
        </dgm:layoutNode>
        <dgm:layoutNode name="dot8" styleLbl="alignNode1">
          <dgm:alg type="sp"/>
          <dgm:shape xmlns:r="http://schemas.openxmlformats.org/officeDocument/2006/relationships" type="ellipse" r:blip="">
            <dgm:adjLst/>
          </dgm:shape>
          <dgm:presOf/>
        </dgm:layoutNode>
      </dgm:if>
      <dgm:else name="Name83"/>
    </dgm:choose>
    <dgm:choose name="Name84">
      <dgm:if name="Name85" axis="ch" ptType="node" func="cnt" op="gte" val="6">
        <dgm:layoutNode name="dot9" styleLbl="alignNode1">
          <dgm:alg type="sp"/>
          <dgm:shape xmlns:r="http://schemas.openxmlformats.org/officeDocument/2006/relationships" type="ellipse" r:blip="">
            <dgm:adjLst/>
          </dgm:shape>
          <dgm:presOf/>
        </dgm:layoutNode>
        <dgm:layoutNode name="dot10" styleLbl="alignNode1">
          <dgm:alg type="sp"/>
          <dgm:shape xmlns:r="http://schemas.openxmlformats.org/officeDocument/2006/relationships" type="ellipse" r:blip="">
            <dgm:adjLst/>
          </dgm:shape>
          <dgm:presOf/>
        </dgm:layoutNode>
      </dgm:if>
      <dgm:else name="Name86"/>
    </dgm:choose>
    <dgm:choose name="Name87">
      <dgm:if name="Name88" axis="ch" ptType="node" func="cnt" op="gte" val="7">
        <dgm:layoutNode name="dot11" styleLbl="alignNode1">
          <dgm:alg type="sp"/>
          <dgm:shape xmlns:r="http://schemas.openxmlformats.org/officeDocument/2006/relationships" type="ellipse" r:blip="">
            <dgm:adjLst/>
          </dgm:shape>
          <dgm:presOf/>
        </dgm:layoutNode>
      </dgm:if>
      <dgm:else name="Name89"/>
    </dgm:choose>
    <dgm:choose name="Name90">
      <dgm:if name="Name91" axis="ch" ptType="node" func="cnt" op="gte" val="2">
        <dgm:layoutNode name="dotArrow1" styleLbl="alignNode1">
          <dgm:alg type="sp"/>
          <dgm:shape xmlns:r="http://schemas.openxmlformats.org/officeDocument/2006/relationships" type="ellipse" r:blip="">
            <dgm:adjLst/>
          </dgm:shape>
          <dgm:presOf/>
        </dgm:layoutNode>
        <dgm:layoutNode name="dotArrow2" styleLbl="alignNode1">
          <dgm:alg type="sp"/>
          <dgm:shape xmlns:r="http://schemas.openxmlformats.org/officeDocument/2006/relationships" type="ellipse" r:blip="">
            <dgm:adjLst/>
          </dgm:shape>
          <dgm:presOf/>
        </dgm:layoutNode>
        <dgm:layoutNode name="dotArrow3" styleLbl="alignNode1">
          <dgm:alg type="sp"/>
          <dgm:shape xmlns:r="http://schemas.openxmlformats.org/officeDocument/2006/relationships" type="ellipse" r:blip="">
            <dgm:adjLst/>
          </dgm:shape>
          <dgm:presOf/>
        </dgm:layoutNode>
        <dgm:layoutNode name="dotArrow4" styleLbl="alignNode1">
          <dgm:alg type="sp"/>
          <dgm:shape xmlns:r="http://schemas.openxmlformats.org/officeDocument/2006/relationships" type="ellipse" r:blip="">
            <dgm:adjLst/>
          </dgm:shape>
          <dgm:presOf/>
        </dgm:layoutNode>
        <dgm:layoutNode name="dotArrow5" styleLbl="alignNode1">
          <dgm:alg type="sp"/>
          <dgm:shape xmlns:r="http://schemas.openxmlformats.org/officeDocument/2006/relationships" type="ellipse" r:blip="">
            <dgm:adjLst/>
          </dgm:shape>
          <dgm:presOf/>
        </dgm:layoutNode>
        <dgm:layoutNode name="dotArrow6" styleLbl="alignNode1">
          <dgm:alg type="sp"/>
          <dgm:shape xmlns:r="http://schemas.openxmlformats.org/officeDocument/2006/relationships" type="ellipse" r:blip="">
            <dgm:adjLst/>
          </dgm:shape>
          <dgm:presOf/>
        </dgm:layoutNode>
        <dgm:layoutNode name="dotArrow7" styleLbl="alignNode1">
          <dgm:alg type="sp"/>
          <dgm:shape xmlns:r="http://schemas.openxmlformats.org/officeDocument/2006/relationships" type="ellipse" r:blip="">
            <dgm:adjLst/>
          </dgm:shape>
          <dgm:presOf/>
        </dgm:layoutNode>
      </dgm:if>
      <dgm:else name="Name92"/>
    </dgm:choose>
    <dgm:forEach name="Name93" axis="ch" ptType="node" cnt="1">
      <dgm:layoutNode name="parTx1">
        <dgm:choose name="Name94">
          <dgm:if name="Name95" func="var" arg="dir" op="equ" val="norm">
            <dgm:alg type="tx">
              <dgm:param type="parTxLTRAlign" val="l"/>
              <dgm:param type="parTxRTLAlign" val="r"/>
            </dgm:alg>
          </dgm:if>
          <dgm:else name="Name96">
            <dgm:alg type="tx">
              <dgm:param type="parTxLTRAlign" val="r"/>
              <dgm:param type="parTxRTLAlign" val="l"/>
            </dgm:alg>
          </dgm:else>
        </dgm:choose>
        <dgm:shape xmlns:r="http://schemas.openxmlformats.org/officeDocument/2006/relationships" type="roundRect" r:blip="">
          <dgm:adjLst/>
        </dgm:shape>
        <dgm:presOf axis="self" ptType="node"/>
        <dgm:choose name="Name97">
          <dgm:if name="Name98" func="var" arg="dir" op="equ" val="norm">
            <dgm:constrLst>
              <dgm:constr type="lMarg" refType="w" fact="0.6"/>
              <dgm:constr type="rMarg" refType="primFontSz" fact="0.3"/>
              <dgm:constr type="tMarg" refType="primFontSz" fact="0.3"/>
              <dgm:constr type="bMarg" refType="primFontSz" fact="0.3"/>
            </dgm:constrLst>
          </dgm:if>
          <dgm:else name="Name99">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00">
        <dgm:if name="Name101" axis="ch" ptType="node" func="cnt" op="gte" val="1">
          <dgm:layoutNode name="desTx1" styleLbl="revTx">
            <dgm:varLst>
              <dgm:bulletEnabled val="1"/>
            </dgm:varLst>
            <dgm:choose name="Name102">
              <dgm:if name="Name103" func="var" arg="dir" op="equ" val="norm">
                <dgm:choose name="Name104">
                  <dgm:if name="Name105" axis="ch" ptType="node" func="cnt" op="gte" val="2">
                    <dgm:alg type="tx">
                      <dgm:param type="parTxLTRAlign" val="l"/>
                      <dgm:param type="parTxRTLAlign" val="l"/>
                      <dgm:param type="stBulletLvl" val="1"/>
                    </dgm:alg>
                  </dgm:if>
                  <dgm:else name="Name106">
                    <dgm:alg type="tx">
                      <dgm:param type="parTxLTRAlign" val="l"/>
                      <dgm:param type="parTxRTLAlign" val="l"/>
                    </dgm:alg>
                  </dgm:else>
                </dgm:choose>
              </dgm:if>
              <dgm:else name="Name107">
                <dgm:choose name="Name108">
                  <dgm:if name="Name109" axis="ch" ptType="node" func="cnt" op="gte" val="2">
                    <dgm:alg type="tx">
                      <dgm:param type="parTxLTRAlign" val="r"/>
                      <dgm:param type="parTxRTLAlign" val="r"/>
                      <dgm:param type="shpTxLTRAlignCh" val="r"/>
                      <dgm:param type="shpTxRTLAlignCh" val="r"/>
                      <dgm:param type="stBulletLvl" val="1"/>
                    </dgm:alg>
                  </dgm:if>
                  <dgm:else name="Name110">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11"/>
      </dgm:choose>
    </dgm:forEach>
    <dgm:forEach name="Name112" axis="ch" ptType="sibTrans" hideLastTrans="0" cnt="1">
      <dgm:layoutNode name="picture1">
        <dgm:alg type="sp"/>
        <dgm:shape xmlns:r="http://schemas.openxmlformats.org/officeDocument/2006/relationships" r:blip="">
          <dgm:adjLst/>
        </dgm:shape>
        <dgm:presOf/>
        <dgm:constrLst/>
        <dgm:forEach name="Name113" ref="imageRepeat"/>
      </dgm:layoutNode>
    </dgm:forEach>
    <dgm:forEach name="Name114" axis="ch" ptType="node" st="2" cnt="1">
      <dgm:layoutNode name="parTx2">
        <dgm:choose name="Name115">
          <dgm:if name="Name116" func="var" arg="dir" op="equ" val="norm">
            <dgm:alg type="tx">
              <dgm:param type="parTxLTRAlign" val="l"/>
              <dgm:param type="parTxRTLAlign" val="r"/>
            </dgm:alg>
          </dgm:if>
          <dgm:else name="Name117">
            <dgm:alg type="tx">
              <dgm:param type="parTxLTRAlign" val="r"/>
              <dgm:param type="parTxRTLAlign" val="l"/>
            </dgm:alg>
          </dgm:else>
        </dgm:choose>
        <dgm:shape xmlns:r="http://schemas.openxmlformats.org/officeDocument/2006/relationships" type="roundRect" r:blip="">
          <dgm:adjLst/>
        </dgm:shape>
        <dgm:presOf axis="self" ptType="node"/>
        <dgm:choose name="Name118">
          <dgm:if name="Name119" func="var" arg="dir" op="equ" val="norm">
            <dgm:constrLst>
              <dgm:constr type="lMarg" refType="w" fact="0.6"/>
              <dgm:constr type="rMarg" refType="primFontSz" fact="0.3"/>
              <dgm:constr type="tMarg" refType="primFontSz" fact="0.3"/>
              <dgm:constr type="bMarg" refType="primFontSz" fact="0.3"/>
            </dgm:constrLst>
          </dgm:if>
          <dgm:else name="Name120">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21">
        <dgm:if name="Name122" axis="ch" ptType="node" func="cnt" op="gte" val="1">
          <dgm:layoutNode name="desTx2" styleLbl="revTx">
            <dgm:varLst>
              <dgm:bulletEnabled val="1"/>
            </dgm:varLst>
            <dgm:choose name="Name123">
              <dgm:if name="Name124" func="var" arg="dir" op="equ" val="norm">
                <dgm:choose name="Name125">
                  <dgm:if name="Name126" axis="ch" ptType="node" func="cnt" op="gte" val="2">
                    <dgm:alg type="tx">
                      <dgm:param type="parTxLTRAlign" val="l"/>
                      <dgm:param type="parTxRTLAlign" val="l"/>
                      <dgm:param type="stBulletLvl" val="1"/>
                    </dgm:alg>
                  </dgm:if>
                  <dgm:else name="Name127">
                    <dgm:alg type="tx">
                      <dgm:param type="parTxLTRAlign" val="l"/>
                      <dgm:param type="parTxRTLAlign" val="l"/>
                    </dgm:alg>
                  </dgm:else>
                </dgm:choose>
              </dgm:if>
              <dgm:else name="Name128">
                <dgm:choose name="Name129">
                  <dgm:if name="Name130" axis="ch" ptType="node" func="cnt" op="gte" val="2">
                    <dgm:alg type="tx">
                      <dgm:param type="parTxLTRAlign" val="r"/>
                      <dgm:param type="parTxRTLAlign" val="r"/>
                      <dgm:param type="shpTxLTRAlignCh" val="r"/>
                      <dgm:param type="shpTxRTLAlignCh" val="r"/>
                      <dgm:param type="stBulletLvl" val="1"/>
                    </dgm:alg>
                  </dgm:if>
                  <dgm:else name="Name131">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32"/>
      </dgm:choose>
    </dgm:forEach>
    <dgm:forEach name="Name133" axis="ch" ptType="sibTrans" hideLastTrans="0" st="2" cnt="1">
      <dgm:layoutNode name="picture2">
        <dgm:alg type="sp"/>
        <dgm:shape xmlns:r="http://schemas.openxmlformats.org/officeDocument/2006/relationships" r:blip="">
          <dgm:adjLst/>
        </dgm:shape>
        <dgm:presOf/>
        <dgm:constrLst/>
        <dgm:forEach name="Name134" ref="imageRepeat"/>
      </dgm:layoutNode>
    </dgm:forEach>
    <dgm:forEach name="Name135" axis="ch" ptType="node" st="3" cnt="1">
      <dgm:layoutNode name="parTx3">
        <dgm:choose name="Name136">
          <dgm:if name="Name137" func="var" arg="dir" op="equ" val="norm">
            <dgm:alg type="tx">
              <dgm:param type="parTxLTRAlign" val="l"/>
              <dgm:param type="parTxRTLAlign" val="r"/>
            </dgm:alg>
          </dgm:if>
          <dgm:else name="Name138">
            <dgm:alg type="tx">
              <dgm:param type="parTxLTRAlign" val="r"/>
              <dgm:param type="parTxRTLAlign" val="l"/>
            </dgm:alg>
          </dgm:else>
        </dgm:choose>
        <dgm:shape xmlns:r="http://schemas.openxmlformats.org/officeDocument/2006/relationships" type="roundRect" r:blip="">
          <dgm:adjLst/>
        </dgm:shape>
        <dgm:presOf axis="self" ptType="node"/>
        <dgm:choose name="Name139">
          <dgm:if name="Name140" func="var" arg="dir" op="equ" val="norm">
            <dgm:constrLst>
              <dgm:constr type="lMarg" refType="w" fact="0.6"/>
              <dgm:constr type="rMarg" refType="primFontSz" fact="0.3"/>
              <dgm:constr type="tMarg" refType="primFontSz" fact="0.3"/>
              <dgm:constr type="bMarg" refType="primFontSz" fact="0.3"/>
            </dgm:constrLst>
          </dgm:if>
          <dgm:else name="Name141">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42">
        <dgm:if name="Name143" axis="ch" ptType="node" func="cnt" op="gte" val="1">
          <dgm:layoutNode name="desTx3" styleLbl="revTx">
            <dgm:varLst>
              <dgm:bulletEnabled val="1"/>
            </dgm:varLst>
            <dgm:choose name="Name144">
              <dgm:if name="Name145" func="var" arg="dir" op="equ" val="norm">
                <dgm:choose name="Name146">
                  <dgm:if name="Name147" axis="ch" ptType="node" func="cnt" op="gte" val="2">
                    <dgm:alg type="tx">
                      <dgm:param type="parTxLTRAlign" val="l"/>
                      <dgm:param type="parTxRTLAlign" val="l"/>
                      <dgm:param type="stBulletLvl" val="1"/>
                    </dgm:alg>
                  </dgm:if>
                  <dgm:else name="Name148">
                    <dgm:alg type="tx">
                      <dgm:param type="parTxLTRAlign" val="l"/>
                      <dgm:param type="parTxRTLAlign" val="l"/>
                    </dgm:alg>
                  </dgm:else>
                </dgm:choose>
              </dgm:if>
              <dgm:else name="Name149">
                <dgm:choose name="Name150">
                  <dgm:if name="Name151" axis="ch" ptType="node" func="cnt" op="gte" val="2">
                    <dgm:alg type="tx">
                      <dgm:param type="parTxLTRAlign" val="r"/>
                      <dgm:param type="parTxRTLAlign" val="r"/>
                      <dgm:param type="shpTxLTRAlignCh" val="r"/>
                      <dgm:param type="shpTxRTLAlignCh" val="r"/>
                      <dgm:param type="stBulletLvl" val="1"/>
                    </dgm:alg>
                  </dgm:if>
                  <dgm:else name="Name152">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53"/>
      </dgm:choose>
    </dgm:forEach>
    <dgm:forEach name="Name154" axis="ch" ptType="sibTrans" hideLastTrans="0" st="3" cnt="1">
      <dgm:layoutNode name="picture3">
        <dgm:alg type="sp"/>
        <dgm:shape xmlns:r="http://schemas.openxmlformats.org/officeDocument/2006/relationships" r:blip="">
          <dgm:adjLst/>
        </dgm:shape>
        <dgm:presOf/>
        <dgm:constrLst/>
        <dgm:forEach name="Name155" ref="imageRepeat"/>
      </dgm:layoutNode>
    </dgm:forEach>
    <dgm:forEach name="Name156" axis="ch" ptType="node" st="4" cnt="1">
      <dgm:layoutNode name="parTx4">
        <dgm:choose name="Name157">
          <dgm:if name="Name158" func="var" arg="dir" op="equ" val="norm">
            <dgm:alg type="tx">
              <dgm:param type="parTxLTRAlign" val="l"/>
              <dgm:param type="parTxRTLAlign" val="r"/>
            </dgm:alg>
          </dgm:if>
          <dgm:else name="Name159">
            <dgm:alg type="tx">
              <dgm:param type="parTxLTRAlign" val="r"/>
              <dgm:param type="parTxRTLAlign" val="l"/>
            </dgm:alg>
          </dgm:else>
        </dgm:choose>
        <dgm:shape xmlns:r="http://schemas.openxmlformats.org/officeDocument/2006/relationships" type="roundRect" r:blip="">
          <dgm:adjLst/>
        </dgm:shape>
        <dgm:presOf axis="self" ptType="node"/>
        <dgm:choose name="Name160">
          <dgm:if name="Name161" func="var" arg="dir" op="equ" val="norm">
            <dgm:constrLst>
              <dgm:constr type="lMarg" refType="w" fact="0.6"/>
              <dgm:constr type="rMarg" refType="primFontSz" fact="0.3"/>
              <dgm:constr type="tMarg" refType="primFontSz" fact="0.3"/>
              <dgm:constr type="bMarg" refType="primFontSz" fact="0.3"/>
            </dgm:constrLst>
          </dgm:if>
          <dgm:else name="Name162">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63">
        <dgm:if name="Name164" axis="ch" ptType="node" func="cnt" op="gte" val="1">
          <dgm:layoutNode name="desTx4" styleLbl="revTx">
            <dgm:varLst>
              <dgm:bulletEnabled val="1"/>
            </dgm:varLst>
            <dgm:choose name="Name165">
              <dgm:if name="Name166" func="var" arg="dir" op="equ" val="norm">
                <dgm:choose name="Name167">
                  <dgm:if name="Name168" axis="ch" ptType="node" func="cnt" op="gte" val="2">
                    <dgm:alg type="tx">
                      <dgm:param type="parTxLTRAlign" val="l"/>
                      <dgm:param type="parTxRTLAlign" val="l"/>
                      <dgm:param type="stBulletLvl" val="1"/>
                    </dgm:alg>
                  </dgm:if>
                  <dgm:else name="Name169">
                    <dgm:alg type="tx">
                      <dgm:param type="parTxLTRAlign" val="l"/>
                      <dgm:param type="parTxRTLAlign" val="l"/>
                    </dgm:alg>
                  </dgm:else>
                </dgm:choose>
              </dgm:if>
              <dgm:else name="Name170">
                <dgm:choose name="Name171">
                  <dgm:if name="Name172" axis="ch" ptType="node" func="cnt" op="gte" val="2">
                    <dgm:alg type="tx">
                      <dgm:param type="parTxLTRAlign" val="r"/>
                      <dgm:param type="parTxRTLAlign" val="r"/>
                      <dgm:param type="shpTxLTRAlignCh" val="r"/>
                      <dgm:param type="shpTxRTLAlignCh" val="r"/>
                      <dgm:param type="stBulletLvl" val="1"/>
                    </dgm:alg>
                  </dgm:if>
                  <dgm:else name="Name173">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74"/>
      </dgm:choose>
    </dgm:forEach>
    <dgm:forEach name="Name175" axis="ch" ptType="sibTrans" hideLastTrans="0" st="4" cnt="1">
      <dgm:layoutNode name="picture4">
        <dgm:alg type="sp"/>
        <dgm:shape xmlns:r="http://schemas.openxmlformats.org/officeDocument/2006/relationships" r:blip="">
          <dgm:adjLst/>
        </dgm:shape>
        <dgm:presOf/>
        <dgm:constrLst/>
        <dgm:forEach name="Name176" ref="imageRepeat"/>
      </dgm:layoutNode>
    </dgm:forEach>
    <dgm:forEach name="Name177" axis="ch" ptType="node" st="5" cnt="1">
      <dgm:layoutNode name="parTx5">
        <dgm:choose name="Name178">
          <dgm:if name="Name179" func="var" arg="dir" op="equ" val="norm">
            <dgm:alg type="tx">
              <dgm:param type="parTxLTRAlign" val="l"/>
              <dgm:param type="parTxRTLAlign" val="r"/>
            </dgm:alg>
          </dgm:if>
          <dgm:else name="Name180">
            <dgm:alg type="tx">
              <dgm:param type="parTxLTRAlign" val="r"/>
              <dgm:param type="parTxRTLAlign" val="l"/>
            </dgm:alg>
          </dgm:else>
        </dgm:choose>
        <dgm:shape xmlns:r="http://schemas.openxmlformats.org/officeDocument/2006/relationships" type="roundRect" r:blip="">
          <dgm:adjLst/>
        </dgm:shape>
        <dgm:presOf axis="self" ptType="node"/>
        <dgm:choose name="Name181">
          <dgm:if name="Name182" func="var" arg="dir" op="equ" val="norm">
            <dgm:constrLst>
              <dgm:constr type="lMarg" refType="w" fact="0.6"/>
              <dgm:constr type="rMarg" refType="primFontSz" fact="0.3"/>
              <dgm:constr type="tMarg" refType="primFontSz" fact="0.3"/>
              <dgm:constr type="bMarg" refType="primFontSz" fact="0.3"/>
            </dgm:constrLst>
          </dgm:if>
          <dgm:else name="Name183">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184">
        <dgm:if name="Name185" axis="ch" ptType="node" func="cnt" op="gte" val="1">
          <dgm:layoutNode name="desTx5" styleLbl="revTx">
            <dgm:varLst>
              <dgm:bulletEnabled val="1"/>
            </dgm:varLst>
            <dgm:choose name="Name186">
              <dgm:if name="Name187" func="var" arg="dir" op="equ" val="norm">
                <dgm:choose name="Name188">
                  <dgm:if name="Name189" axis="ch" ptType="node" func="cnt" op="gte" val="2">
                    <dgm:alg type="tx">
                      <dgm:param type="parTxLTRAlign" val="l"/>
                      <dgm:param type="parTxRTLAlign" val="l"/>
                      <dgm:param type="stBulletLvl" val="1"/>
                    </dgm:alg>
                  </dgm:if>
                  <dgm:else name="Name190">
                    <dgm:alg type="tx">
                      <dgm:param type="parTxLTRAlign" val="l"/>
                      <dgm:param type="parTxRTLAlign" val="l"/>
                    </dgm:alg>
                  </dgm:else>
                </dgm:choose>
              </dgm:if>
              <dgm:else name="Name191">
                <dgm:choose name="Name192">
                  <dgm:if name="Name193" axis="ch" ptType="node" func="cnt" op="gte" val="2">
                    <dgm:alg type="tx">
                      <dgm:param type="parTxLTRAlign" val="r"/>
                      <dgm:param type="parTxRTLAlign" val="r"/>
                      <dgm:param type="shpTxLTRAlignCh" val="r"/>
                      <dgm:param type="shpTxRTLAlignCh" val="r"/>
                      <dgm:param type="stBulletLvl" val="1"/>
                    </dgm:alg>
                  </dgm:if>
                  <dgm:else name="Name194">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195"/>
      </dgm:choose>
    </dgm:forEach>
    <dgm:forEach name="Name196" axis="ch" ptType="sibTrans" hideLastTrans="0" st="5" cnt="1">
      <dgm:layoutNode name="picture5">
        <dgm:alg type="sp"/>
        <dgm:shape xmlns:r="http://schemas.openxmlformats.org/officeDocument/2006/relationships" r:blip="">
          <dgm:adjLst/>
        </dgm:shape>
        <dgm:presOf/>
        <dgm:constrLst/>
        <dgm:forEach name="Name197" ref="imageRepeat"/>
      </dgm:layoutNode>
    </dgm:forEach>
    <dgm:forEach name="Name198" axis="ch" ptType="node" st="6" cnt="1">
      <dgm:layoutNode name="parTx6">
        <dgm:choose name="Name199">
          <dgm:if name="Name200" func="var" arg="dir" op="equ" val="norm">
            <dgm:alg type="tx">
              <dgm:param type="parTxLTRAlign" val="l"/>
              <dgm:param type="parTxRTLAlign" val="r"/>
            </dgm:alg>
          </dgm:if>
          <dgm:else name="Name201">
            <dgm:alg type="tx">
              <dgm:param type="parTxLTRAlign" val="r"/>
              <dgm:param type="parTxRTLAlign" val="l"/>
            </dgm:alg>
          </dgm:else>
        </dgm:choose>
        <dgm:shape xmlns:r="http://schemas.openxmlformats.org/officeDocument/2006/relationships" type="roundRect" r:blip="">
          <dgm:adjLst/>
        </dgm:shape>
        <dgm:presOf axis="self" ptType="node"/>
        <dgm:choose name="Name202">
          <dgm:if name="Name203" func="var" arg="dir" op="equ" val="norm">
            <dgm:constrLst>
              <dgm:constr type="lMarg" refType="w" fact="0.6"/>
              <dgm:constr type="rMarg" refType="primFontSz" fact="0.3"/>
              <dgm:constr type="tMarg" refType="primFontSz" fact="0.3"/>
              <dgm:constr type="bMarg" refType="primFontSz" fact="0.3"/>
            </dgm:constrLst>
          </dgm:if>
          <dgm:else name="Name204">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05">
        <dgm:if name="Name206" axis="ch" ptType="node" func="cnt" op="gte" val="1">
          <dgm:layoutNode name="desTx6" styleLbl="revTx">
            <dgm:varLst>
              <dgm:bulletEnabled val="1"/>
            </dgm:varLst>
            <dgm:choose name="Name207">
              <dgm:if name="Name208" func="var" arg="dir" op="equ" val="norm">
                <dgm:choose name="Name209">
                  <dgm:if name="Name210" axis="ch" ptType="node" func="cnt" op="gte" val="2">
                    <dgm:alg type="tx">
                      <dgm:param type="parTxLTRAlign" val="l"/>
                      <dgm:param type="parTxRTLAlign" val="l"/>
                      <dgm:param type="stBulletLvl" val="1"/>
                    </dgm:alg>
                  </dgm:if>
                  <dgm:else name="Name211">
                    <dgm:alg type="tx">
                      <dgm:param type="parTxLTRAlign" val="l"/>
                      <dgm:param type="parTxRTLAlign" val="l"/>
                    </dgm:alg>
                  </dgm:else>
                </dgm:choose>
              </dgm:if>
              <dgm:else name="Name212">
                <dgm:choose name="Name213">
                  <dgm:if name="Name214" axis="ch" ptType="node" func="cnt" op="gte" val="2">
                    <dgm:alg type="tx">
                      <dgm:param type="parTxLTRAlign" val="r"/>
                      <dgm:param type="parTxRTLAlign" val="r"/>
                      <dgm:param type="shpTxLTRAlignCh" val="r"/>
                      <dgm:param type="shpTxRTLAlignCh" val="r"/>
                      <dgm:param type="stBulletLvl" val="1"/>
                    </dgm:alg>
                  </dgm:if>
                  <dgm:else name="Name215">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16"/>
      </dgm:choose>
    </dgm:forEach>
    <dgm:forEach name="Name217" axis="ch" ptType="sibTrans" hideLastTrans="0" st="6" cnt="1">
      <dgm:layoutNode name="picture6">
        <dgm:alg type="sp"/>
        <dgm:shape xmlns:r="http://schemas.openxmlformats.org/officeDocument/2006/relationships" r:blip="">
          <dgm:adjLst/>
        </dgm:shape>
        <dgm:presOf/>
        <dgm:constrLst/>
        <dgm:forEach name="Name218" ref="imageRepeat"/>
      </dgm:layoutNode>
    </dgm:forEach>
    <dgm:forEach name="Name219" axis="ch" ptType="node" st="7" cnt="1">
      <dgm:layoutNode name="parTx7">
        <dgm:choose name="Name220">
          <dgm:if name="Name221" func="var" arg="dir" op="equ" val="norm">
            <dgm:alg type="tx">
              <dgm:param type="parTxLTRAlign" val="l"/>
              <dgm:param type="parTxRTLAlign" val="r"/>
            </dgm:alg>
          </dgm:if>
          <dgm:else name="Name222">
            <dgm:alg type="tx">
              <dgm:param type="parTxLTRAlign" val="r"/>
              <dgm:param type="parTxRTLAlign" val="l"/>
            </dgm:alg>
          </dgm:else>
        </dgm:choose>
        <dgm:shape xmlns:r="http://schemas.openxmlformats.org/officeDocument/2006/relationships" type="roundRect" r:blip="">
          <dgm:adjLst/>
        </dgm:shape>
        <dgm:presOf axis="self" ptType="node"/>
        <dgm:choose name="Name223">
          <dgm:if name="Name224" func="var" arg="dir" op="equ" val="norm">
            <dgm:constrLst>
              <dgm:constr type="lMarg" refType="w" fact="0.6"/>
              <dgm:constr type="rMarg" refType="primFontSz" fact="0.3"/>
              <dgm:constr type="tMarg" refType="primFontSz" fact="0.3"/>
              <dgm:constr type="bMarg" refType="primFontSz" fact="0.3"/>
            </dgm:constrLst>
          </dgm:if>
          <dgm:else name="Name225">
            <dgm:constrLst>
              <dgm:constr type="rMarg" refType="w" fact="0.6"/>
              <dgm:constr type="lMarg" refType="primFontSz" fact="0.3"/>
              <dgm:constr type="tMarg" refType="primFontSz" fact="0.3"/>
              <dgm:constr type="bMarg" refType="primFontSz" fact="0.3"/>
            </dgm:constrLst>
          </dgm:else>
        </dgm:choose>
        <dgm:ruleLst>
          <dgm:rule type="primFontSz" val="5" fact="NaN" max="NaN"/>
        </dgm:ruleLst>
      </dgm:layoutNode>
      <dgm:choose name="Name226">
        <dgm:if name="Name227" axis="ch" ptType="node" func="cnt" op="gte" val="1">
          <dgm:layoutNode name="desTx7" styleLbl="revTx">
            <dgm:varLst>
              <dgm:bulletEnabled val="1"/>
            </dgm:varLst>
            <dgm:choose name="Name228">
              <dgm:if name="Name229" func="var" arg="dir" op="equ" val="norm">
                <dgm:choose name="Name230">
                  <dgm:if name="Name231" axis="ch" ptType="node" func="cnt" op="gte" val="2">
                    <dgm:alg type="tx">
                      <dgm:param type="parTxLTRAlign" val="l"/>
                      <dgm:param type="parTxRTLAlign" val="l"/>
                      <dgm:param type="stBulletLvl" val="1"/>
                    </dgm:alg>
                  </dgm:if>
                  <dgm:else name="Name232">
                    <dgm:alg type="tx">
                      <dgm:param type="parTxLTRAlign" val="l"/>
                      <dgm:param type="parTxRTLAlign" val="l"/>
                    </dgm:alg>
                  </dgm:else>
                </dgm:choose>
              </dgm:if>
              <dgm:else name="Name233">
                <dgm:choose name="Name234">
                  <dgm:if name="Name235" axis="ch" ptType="node" func="cnt" op="gte" val="2">
                    <dgm:alg type="tx">
                      <dgm:param type="parTxLTRAlign" val="r"/>
                      <dgm:param type="parTxRTLAlign" val="r"/>
                      <dgm:param type="shpTxLTRAlignCh" val="r"/>
                      <dgm:param type="shpTxRTLAlignCh" val="r"/>
                      <dgm:param type="stBulletLvl" val="1"/>
                    </dgm:alg>
                  </dgm:if>
                  <dgm:else name="Name236">
                    <dgm:alg type="tx">
                      <dgm:param type="parTxLTRAlign" val="r"/>
                      <dgm:param type="parTxRTLAlign" val="r"/>
                      <dgm:param type="shpTxLTRAlignCh" val="r"/>
                      <dgm:param type="shpTxRTLAlignCh" val="r"/>
                    </dgm:alg>
                  </dgm:else>
                </dgm:choose>
              </dgm:else>
            </dgm:choose>
            <dgm:shape xmlns:r="http://schemas.openxmlformats.org/officeDocument/2006/relationships" type="rect" r:blip="">
              <dgm:adjLst/>
            </dgm:shape>
            <dgm:presOf axis="des" ptType="node"/>
            <dgm:constrLst>
              <dgm:constr type="rMarg" refType="primFontSz" fact="0.2"/>
              <dgm:constr type="tMarg" refType="primFontSz" fact="0.2"/>
              <dgm:constr type="bMarg" refType="primFontSz" fact="0.2"/>
            </dgm:constrLst>
            <dgm:ruleLst>
              <dgm:rule type="primFontSz" val="5" fact="NaN" max="NaN"/>
            </dgm:ruleLst>
          </dgm:layoutNode>
        </dgm:if>
        <dgm:else name="Name237"/>
      </dgm:choose>
    </dgm:forEach>
    <dgm:forEach name="Name238" axis="ch" ptType="sibTrans" hideLastTrans="0" st="7" cnt="1">
      <dgm:layoutNode name="picture7">
        <dgm:alg type="sp"/>
        <dgm:shape xmlns:r="http://schemas.openxmlformats.org/officeDocument/2006/relationships" r:blip="">
          <dgm:adjLst/>
        </dgm:shape>
        <dgm:presOf/>
        <dgm:constrLst/>
        <dgm:forEach name="Name239" ref="imageRepea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docs.microsoft.com/en-us/azure/event-grid/overview"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s://www.emissions-euets.com/internal-electricity-market-glossary/1439-smart-metering"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cap="none" dirty="0">
                <a:solidFill>
                  <a:schemeClr val="dk1"/>
                </a:solidFill>
                <a:effectLst/>
                <a:latin typeface="Calibri"/>
                <a:ea typeface="Calibri"/>
                <a:cs typeface="Calibri"/>
                <a:sym typeface="Calibri"/>
              </a:rPr>
              <a:t>This is the story of a Dutch utilities company that is building an IoT Platform to collect real time metrics on energy consumption from hundreds of thousands of households in order to operate the heat grid with greater efficiency, predict demand and ultimately actively operate actuators in the field. This session explains the challenges in this process - from the embedded firmware, LTE-M communication, security and the automated provisioning to the cloud based platform for processing millions of data points, monitoring vast numbers of devices and publishing analytics to enterprise applications. Several architecture concepts are applied - decoupling and encapsulation, serverless and message driven. The platform is built on largely managed cloud services on Azure Cloud. An overview of the cloud solution is presented. We believe this platform will make a contribution against climate change.</a:t>
            </a:r>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We </a:t>
            </a:r>
            <a:r>
              <a:rPr lang="nl-NL" dirty="0" err="1"/>
              <a:t>all</a:t>
            </a:r>
            <a:r>
              <a:rPr lang="nl-NL" dirty="0"/>
              <a:t> </a:t>
            </a:r>
            <a:r>
              <a:rPr lang="nl-NL" dirty="0" err="1"/>
              <a:t>need</a:t>
            </a:r>
            <a:r>
              <a:rPr lang="nl-NL" dirty="0"/>
              <a:t> energy in </a:t>
            </a:r>
            <a:r>
              <a:rPr lang="nl-NL" dirty="0" err="1"/>
              <a:t>our</a:t>
            </a:r>
            <a:r>
              <a:rPr lang="nl-NL" dirty="0"/>
              <a:t> homes</a:t>
            </a:r>
          </a:p>
          <a:p>
            <a:r>
              <a:rPr lang="nl-NL" dirty="0"/>
              <a:t>For </a:t>
            </a:r>
            <a:r>
              <a:rPr lang="nl-NL" dirty="0" err="1"/>
              <a:t>heating</a:t>
            </a:r>
            <a:r>
              <a:rPr lang="nl-NL" dirty="0"/>
              <a:t>, </a:t>
            </a:r>
            <a:r>
              <a:rPr lang="nl-NL" dirty="0" err="1"/>
              <a:t>showering</a:t>
            </a:r>
            <a:r>
              <a:rPr lang="nl-NL" dirty="0"/>
              <a:t>, </a:t>
            </a:r>
            <a:r>
              <a:rPr lang="nl-NL" dirty="0" err="1"/>
              <a:t>cooking</a:t>
            </a:r>
            <a:r>
              <a:rPr lang="nl-NL" dirty="0"/>
              <a:t>, </a:t>
            </a:r>
            <a:r>
              <a:rPr lang="nl-NL" dirty="0" err="1"/>
              <a:t>lighting</a:t>
            </a:r>
            <a:r>
              <a:rPr lang="nl-NL" dirty="0"/>
              <a:t> </a:t>
            </a:r>
            <a:r>
              <a:rPr lang="nl-NL" dirty="0" err="1"/>
              <a:t>and</a:t>
            </a:r>
            <a:r>
              <a:rPr lang="nl-NL" dirty="0"/>
              <a:t> </a:t>
            </a:r>
            <a:r>
              <a:rPr lang="nl-NL" dirty="0" err="1"/>
              <a:t>Netflix</a:t>
            </a:r>
            <a:r>
              <a:rPr lang="nl-NL" dirty="0"/>
              <a:t>/</a:t>
            </a:r>
            <a:r>
              <a:rPr lang="nl-NL" dirty="0" err="1"/>
              <a:t>gaming</a:t>
            </a:r>
            <a:r>
              <a:rPr lang="nl-NL" dirty="0"/>
              <a:t>/</a:t>
            </a:r>
            <a:r>
              <a:rPr lang="nl-NL" dirty="0" err="1"/>
              <a:t>Webconferencing</a:t>
            </a:r>
            <a:r>
              <a:rPr lang="nl-NL" dirty="0"/>
              <a:t> </a:t>
            </a:r>
            <a:r>
              <a:rPr lang="nl-NL" dirty="0" err="1"/>
              <a:t>and</a:t>
            </a:r>
            <a:r>
              <a:rPr lang="nl-NL" dirty="0"/>
              <a:t> </a:t>
            </a:r>
            <a:r>
              <a:rPr lang="nl-NL" dirty="0" err="1"/>
              <a:t>charging</a:t>
            </a:r>
            <a:r>
              <a:rPr lang="nl-NL" dirty="0"/>
              <a:t> </a:t>
            </a:r>
            <a:r>
              <a:rPr lang="nl-NL" dirty="0" err="1"/>
              <a:t>our</a:t>
            </a:r>
            <a:r>
              <a:rPr lang="nl-NL" dirty="0"/>
              <a:t> mobile </a:t>
            </a:r>
            <a:r>
              <a:rPr lang="nl-NL" dirty="0" err="1"/>
              <a:t>phones</a:t>
            </a:r>
            <a:endParaRPr lang="nl-NL" dirty="0"/>
          </a:p>
          <a:p>
            <a:r>
              <a:rPr lang="nl-NL" dirty="0"/>
              <a:t>How is energy </a:t>
            </a:r>
            <a:r>
              <a:rPr lang="nl-NL" dirty="0" err="1"/>
              <a:t>produced</a:t>
            </a:r>
            <a:r>
              <a:rPr lang="nl-NL" dirty="0"/>
              <a:t> (</a:t>
            </a:r>
            <a:r>
              <a:rPr lang="nl-NL" dirty="0" err="1"/>
              <a:t>where</a:t>
            </a:r>
            <a:r>
              <a:rPr lang="nl-NL" dirty="0"/>
              <a:t>, </a:t>
            </a:r>
            <a:r>
              <a:rPr lang="nl-NL" dirty="0" err="1"/>
              <a:t>when</a:t>
            </a:r>
            <a:r>
              <a:rPr lang="nl-NL" dirty="0"/>
              <a:t>) </a:t>
            </a:r>
            <a:r>
              <a:rPr lang="nl-NL" dirty="0" err="1"/>
              <a:t>and</a:t>
            </a:r>
            <a:r>
              <a:rPr lang="nl-NL" dirty="0"/>
              <a:t> </a:t>
            </a:r>
            <a:r>
              <a:rPr lang="nl-NL" dirty="0" err="1"/>
              <a:t>how</a:t>
            </a:r>
            <a:r>
              <a:rPr lang="nl-NL" dirty="0"/>
              <a:t> is </a:t>
            </a:r>
            <a:r>
              <a:rPr lang="nl-NL" dirty="0" err="1"/>
              <a:t>it</a:t>
            </a:r>
            <a:r>
              <a:rPr lang="nl-NL" dirty="0"/>
              <a:t> </a:t>
            </a:r>
            <a:r>
              <a:rPr lang="nl-NL" dirty="0" err="1"/>
              <a:t>delivered</a:t>
            </a:r>
            <a:r>
              <a:rPr lang="nl-NL" dirty="0"/>
              <a:t> </a:t>
            </a:r>
            <a:r>
              <a:rPr lang="nl-NL" dirty="0" err="1"/>
              <a:t>to</a:t>
            </a:r>
            <a:r>
              <a:rPr lang="nl-NL" dirty="0"/>
              <a:t> </a:t>
            </a:r>
            <a:r>
              <a:rPr lang="nl-NL" dirty="0" err="1"/>
              <a:t>our</a:t>
            </a:r>
            <a:r>
              <a:rPr lang="nl-NL" dirty="0"/>
              <a:t> home?</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782294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https://docs.microsoft.com/en-us/azure/event-grid/overview</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27</a:t>
            </a:fld>
            <a:endParaRPr lang="nl-NL"/>
          </a:p>
        </p:txBody>
      </p:sp>
    </p:spTree>
    <p:extLst>
      <p:ext uri="{BB962C8B-B14F-4D97-AF65-F5344CB8AC3E}">
        <p14:creationId xmlns:p14="http://schemas.microsoft.com/office/powerpoint/2010/main" val="42916070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https://docs.microsoft.com/en-us/azure/event-grid/overview</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28</a:t>
            </a:fld>
            <a:endParaRPr lang="nl-NL"/>
          </a:p>
        </p:txBody>
      </p:sp>
    </p:spTree>
    <p:extLst>
      <p:ext uri="{BB962C8B-B14F-4D97-AF65-F5344CB8AC3E}">
        <p14:creationId xmlns:p14="http://schemas.microsoft.com/office/powerpoint/2010/main" val="127086103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https://docs.microsoft.com/en-us/azure/event-grid/overview</a:t>
            </a:r>
            <a:endParaRPr lang="en-NL" dirty="0"/>
          </a:p>
        </p:txBody>
      </p:sp>
      <p:sp>
        <p:nvSpPr>
          <p:cNvPr id="4" name="Slide Number Placeholder 3"/>
          <p:cNvSpPr>
            <a:spLocks noGrp="1"/>
          </p:cNvSpPr>
          <p:nvPr>
            <p:ph type="sldNum" sz="quarter" idx="5"/>
          </p:nvPr>
        </p:nvSpPr>
        <p:spPr/>
        <p:txBody>
          <a:bodyPr/>
          <a:lstStyle/>
          <a:p>
            <a:fld id="{CDFB967C-E8DF-AF4B-9B57-A68D256EEC90}" type="slidenum">
              <a:rPr lang="nl-NL" smtClean="0"/>
              <a:t>29</a:t>
            </a:fld>
            <a:endParaRPr lang="nl-NL"/>
          </a:p>
        </p:txBody>
      </p:sp>
    </p:spTree>
    <p:extLst>
      <p:ext uri="{BB962C8B-B14F-4D97-AF65-F5344CB8AC3E}">
        <p14:creationId xmlns:p14="http://schemas.microsoft.com/office/powerpoint/2010/main" val="24660101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EU on smart meters https://www.emissions-euets.com/internal-electricity-market-glossary/1439-smart-metering</a:t>
            </a:r>
            <a:endParaRPr lang="en-US" dirty="0"/>
          </a:p>
          <a:p>
            <a:endParaRPr lang="en-US" dirty="0"/>
          </a:p>
          <a:p>
            <a:r>
              <a:rPr lang="en-US" sz="1200" b="0" i="0" u="none" strike="noStrike" cap="none" dirty="0">
                <a:solidFill>
                  <a:schemeClr val="dk1"/>
                </a:solidFill>
                <a:effectLst/>
                <a:latin typeface="Calibri"/>
                <a:ea typeface="Calibri"/>
                <a:cs typeface="Calibri"/>
                <a:sym typeface="Calibri"/>
              </a:rPr>
              <a:t>The so-called 'Winter Package' defines a 'smart metering system' as an electronic system that can measure energy consumption, providing more information than a conventional meter, and can transmit and receive data for information, monitoring and control purposes, using a form of electronic communication</a:t>
            </a:r>
            <a:endParaRPr lang="en-US"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89578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2175308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Cloud IoT Platform for Energy Transition - DigitalXchange 2020</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IoT Platform for Energy Transition - DigitalXchange 2020</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IoT Platform for Energy Transition - DigitalXchange 2020</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IoT Platform for Energy Transition - DigitalXchange 2020</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Cloud IoT Platform for Energy Transition - DigitalXchange 2020</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D75A2-C6C9-479A-A3AA-E2A04991F1B9}"/>
              </a:ext>
            </a:extLst>
          </p:cNvPr>
          <p:cNvSpPr>
            <a:spLocks noGrp="1"/>
          </p:cNvSpPr>
          <p:nvPr>
            <p:ph type="dt" sz="half" idx="10"/>
          </p:nvPr>
        </p:nvSpPr>
        <p:spPr/>
        <p:txBody>
          <a:bodyPr/>
          <a:lstStyle/>
          <a:p>
            <a:endParaRPr lang="en-NL"/>
          </a:p>
        </p:txBody>
      </p:sp>
      <p:sp>
        <p:nvSpPr>
          <p:cNvPr id="3" name="Footer Placeholder 2">
            <a:extLst>
              <a:ext uri="{FF2B5EF4-FFF2-40B4-BE49-F238E27FC236}">
                <a16:creationId xmlns:a16="http://schemas.microsoft.com/office/drawing/2014/main" id="{D9A86DA8-ACF6-4155-B8EB-60FBE790BC4B}"/>
              </a:ext>
            </a:extLst>
          </p:cNvPr>
          <p:cNvSpPr>
            <a:spLocks noGrp="1"/>
          </p:cNvSpPr>
          <p:nvPr>
            <p:ph type="ftr" sz="quarter" idx="11"/>
          </p:nvPr>
        </p:nvSpPr>
        <p:spPr/>
        <p:txBody>
          <a:bodyPr/>
          <a:lstStyle/>
          <a:p>
            <a:r>
              <a:rPr lang="en-US"/>
              <a:t>Cloud IoT Platform for Energy Transition - DigitalXchange 2020</a:t>
            </a:r>
            <a:endParaRPr lang="en-NL"/>
          </a:p>
        </p:txBody>
      </p:sp>
      <p:sp>
        <p:nvSpPr>
          <p:cNvPr id="4" name="Slide Number Placeholder 3">
            <a:extLst>
              <a:ext uri="{FF2B5EF4-FFF2-40B4-BE49-F238E27FC236}">
                <a16:creationId xmlns:a16="http://schemas.microsoft.com/office/drawing/2014/main" id="{396E44C1-039F-4C6F-9176-C3BFB653CFBC}"/>
              </a:ext>
            </a:extLst>
          </p:cNvPr>
          <p:cNvSpPr>
            <a:spLocks noGrp="1"/>
          </p:cNvSpPr>
          <p:nvPr>
            <p:ph type="sldNum" sz="quarter" idx="12"/>
          </p:nvPr>
        </p:nvSpPr>
        <p:spPr/>
        <p:txBody>
          <a:bodyPr/>
          <a:lstStyle/>
          <a:p>
            <a:fld id="{A0A210C2-EBF9-455F-B37E-B1E49D4194C5}" type="slidenum">
              <a:rPr lang="en-NL" smtClean="0"/>
              <a:t>‹#›</a:t>
            </a:fld>
            <a:endParaRPr lang="en-NL"/>
          </a:p>
        </p:txBody>
      </p:sp>
    </p:spTree>
    <p:extLst>
      <p:ext uri="{BB962C8B-B14F-4D97-AF65-F5344CB8AC3E}">
        <p14:creationId xmlns:p14="http://schemas.microsoft.com/office/powerpoint/2010/main" val="363804577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ext uri="{BB962C8B-B14F-4D97-AF65-F5344CB8AC3E}">
        <p14:creationId xmlns:p14="http://schemas.microsoft.com/office/powerpoint/2010/main" val="17404409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ext uri="{BB962C8B-B14F-4D97-AF65-F5344CB8AC3E}">
        <p14:creationId xmlns:p14="http://schemas.microsoft.com/office/powerpoint/2010/main" val="35632939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IoT Platform for Energy Transition - DigitalXchange 2020</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IoT Platform for Energy Transition - DigitalXchange 2020</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Cloud IoT Platform for Energy Transition - DigitalXchange 2020</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Cloud IoT Platform for Energy Transition - DigitalXchange 2020</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Cloud IoT Platform for Energy Transition - DigitalXchange 2020</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Cloud IoT Platform for Energy Transition - DigitalXchange 2020</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3.jp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Cloud IoT Platform for Energy Transition - DigitalXchange 2020</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4" r:id="rId16"/>
    <p:sldLayoutId id="2147483695" r:id="rId17"/>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https://express.converia.de/custom/media/DEBRL_2020/Digital-Xchange-Xing-Event-984x311.jpg" TargetMode="Externa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5.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5.xml"/><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2.sv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2.svg"/></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9.jpeg"/><Relationship Id="rId7" Type="http://schemas.openxmlformats.org/officeDocument/2006/relationships/image" Target="../media/image38.svg"/><Relationship Id="rId2" Type="http://schemas.openxmlformats.org/officeDocument/2006/relationships/image" Target="../media/image39.jpeg"/><Relationship Id="rId1" Type="http://schemas.openxmlformats.org/officeDocument/2006/relationships/slideLayout" Target="../slideLayouts/slideLayout5.xml"/><Relationship Id="rId6" Type="http://schemas.openxmlformats.org/officeDocument/2006/relationships/image" Target="../media/image37.png"/><Relationship Id="rId5" Type="http://schemas.openxmlformats.org/officeDocument/2006/relationships/image" Target="../media/image41.sv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11.png"/><Relationship Id="rId7"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2.sv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2.sv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2.sv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9.jpeg"/><Relationship Id="rId1" Type="http://schemas.openxmlformats.org/officeDocument/2006/relationships/slideLayout" Target="../slideLayouts/slideLayout5.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12.svg"/></Relationships>
</file>

<file path=ppt/slides/_rels/slide22.xml.rels><?xml version="1.0" encoding="UTF-8" standalone="yes"?>
<Relationships xmlns="http://schemas.openxmlformats.org/package/2006/relationships"><Relationship Id="rId8" Type="http://schemas.openxmlformats.org/officeDocument/2006/relationships/image" Target="../media/image38.svg"/><Relationship Id="rId3" Type="http://schemas.microsoft.com/office/2007/relationships/hdphoto" Target="../media/hdphoto1.wdp"/><Relationship Id="rId7" Type="http://schemas.openxmlformats.org/officeDocument/2006/relationships/image" Target="../media/image37.png"/><Relationship Id="rId2" Type="http://schemas.openxmlformats.org/officeDocument/2006/relationships/image" Target="../media/image43.png"/><Relationship Id="rId1" Type="http://schemas.openxmlformats.org/officeDocument/2006/relationships/slideLayout" Target="../slideLayouts/slideLayout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9.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46.png"/><Relationship Id="rId7" Type="http://schemas.openxmlformats.org/officeDocument/2006/relationships/image" Target="../media/image49.png"/><Relationship Id="rId2" Type="http://schemas.openxmlformats.org/officeDocument/2006/relationships/image" Target="../media/image45.emf"/><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4.emf"/></Relationships>
</file>

<file path=ppt/slides/_rels/slide26.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2.emf"/><Relationship Id="rId12" Type="http://schemas.openxmlformats.org/officeDocument/2006/relationships/image" Target="../media/image49.png"/><Relationship Id="rId2" Type="http://schemas.openxmlformats.org/officeDocument/2006/relationships/image" Target="../media/image45.emf"/><Relationship Id="rId1" Type="http://schemas.openxmlformats.org/officeDocument/2006/relationships/slideLayout" Target="../slideLayouts/slideLayout5.xml"/><Relationship Id="rId6" Type="http://schemas.openxmlformats.org/officeDocument/2006/relationships/image" Target="../media/image51.emf"/><Relationship Id="rId11"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44.emf"/><Relationship Id="rId9" Type="http://schemas.openxmlformats.org/officeDocument/2006/relationships/image" Target="../media/image54.png"/></Relationships>
</file>

<file path=ppt/slides/_rels/slide27.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56.emf"/><Relationship Id="rId7" Type="http://schemas.openxmlformats.org/officeDocument/2006/relationships/image" Target="../media/image45.emf"/><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54.png"/><Relationship Id="rId5" Type="http://schemas.openxmlformats.org/officeDocument/2006/relationships/image" Target="../media/image57.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60.png"/></Relationships>
</file>

<file path=ppt/slides/_rels/slide3.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8" Type="http://schemas.openxmlformats.org/officeDocument/2006/relationships/image" Target="../media/image51.emf"/><Relationship Id="rId3" Type="http://schemas.openxmlformats.org/officeDocument/2006/relationships/image" Target="../media/image52.emf"/><Relationship Id="rId7" Type="http://schemas.openxmlformats.org/officeDocument/2006/relationships/image" Target="../media/image53.png"/><Relationship Id="rId2" Type="http://schemas.openxmlformats.org/officeDocument/2006/relationships/image" Target="../media/image61.emf"/><Relationship Id="rId1" Type="http://schemas.openxmlformats.org/officeDocument/2006/relationships/slideLayout" Target="../slideLayouts/slideLayout17.xml"/><Relationship Id="rId6" Type="http://schemas.openxmlformats.org/officeDocument/2006/relationships/image" Target="../media/image42.png"/><Relationship Id="rId5" Type="http://schemas.openxmlformats.org/officeDocument/2006/relationships/image" Target="../media/image62.emf"/><Relationship Id="rId10" Type="http://schemas.openxmlformats.org/officeDocument/2006/relationships/image" Target="../media/image54.png"/><Relationship Id="rId4" Type="http://schemas.openxmlformats.org/officeDocument/2006/relationships/image" Target="../media/image45.emf"/><Relationship Id="rId9" Type="http://schemas.openxmlformats.org/officeDocument/2006/relationships/image" Target="../media/image57.png"/></Relationships>
</file>

<file path=ppt/slides/_rels/slide31.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6.png"/><Relationship Id="rId7" Type="http://schemas.openxmlformats.org/officeDocument/2006/relationships/image" Target="../media/image52.emf"/><Relationship Id="rId12" Type="http://schemas.openxmlformats.org/officeDocument/2006/relationships/image" Target="../media/image49.png"/><Relationship Id="rId2" Type="http://schemas.openxmlformats.org/officeDocument/2006/relationships/image" Target="../media/image45.emf"/><Relationship Id="rId1" Type="http://schemas.openxmlformats.org/officeDocument/2006/relationships/slideLayout" Target="../slideLayouts/slideLayout5.xml"/><Relationship Id="rId6" Type="http://schemas.openxmlformats.org/officeDocument/2006/relationships/image" Target="../media/image51.emf"/><Relationship Id="rId11"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5.png"/><Relationship Id="rId4" Type="http://schemas.openxmlformats.org/officeDocument/2006/relationships/image" Target="../media/image44.emf"/><Relationship Id="rId9" Type="http://schemas.openxmlformats.org/officeDocument/2006/relationships/image" Target="../media/image54.png"/></Relationships>
</file>

<file path=ppt/slides/_rels/slide32.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4.emf"/><Relationship Id="rId7" Type="http://schemas.openxmlformats.org/officeDocument/2006/relationships/image" Target="../media/image49.png"/><Relationship Id="rId2" Type="http://schemas.openxmlformats.org/officeDocument/2006/relationships/image" Target="../media/image45.emf"/><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7.png"/><Relationship Id="rId4" Type="http://schemas.openxmlformats.org/officeDocument/2006/relationships/image" Target="../media/image63.png"/><Relationship Id="rId9"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44.emf"/><Relationship Id="rId7" Type="http://schemas.openxmlformats.org/officeDocument/2006/relationships/image" Target="../media/image49.png"/><Relationship Id="rId2" Type="http://schemas.openxmlformats.org/officeDocument/2006/relationships/image" Target="../media/image45.emf"/><Relationship Id="rId1" Type="http://schemas.openxmlformats.org/officeDocument/2006/relationships/slideLayout" Target="../slideLayouts/slideLayout5.xml"/><Relationship Id="rId6" Type="http://schemas.openxmlformats.org/officeDocument/2006/relationships/image" Target="../media/image47.png"/><Relationship Id="rId5" Type="http://schemas.openxmlformats.org/officeDocument/2006/relationships/image" Target="../media/image63.png"/><Relationship Id="rId4" Type="http://schemas.openxmlformats.org/officeDocument/2006/relationships/image" Target="../media/image46.png"/><Relationship Id="rId9" Type="http://schemas.openxmlformats.org/officeDocument/2006/relationships/image" Target="../media/image50.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53.png"/><Relationship Id="rId18" Type="http://schemas.openxmlformats.org/officeDocument/2006/relationships/image" Target="../media/image70.svg"/><Relationship Id="rId3" Type="http://schemas.openxmlformats.org/officeDocument/2006/relationships/image" Target="../media/image46.png"/><Relationship Id="rId7" Type="http://schemas.openxmlformats.org/officeDocument/2006/relationships/image" Target="../media/image55.png"/><Relationship Id="rId12" Type="http://schemas.openxmlformats.org/officeDocument/2006/relationships/image" Target="../media/image57.png"/><Relationship Id="rId17" Type="http://schemas.openxmlformats.org/officeDocument/2006/relationships/image" Target="../media/image69.svg"/><Relationship Id="rId2" Type="http://schemas.openxmlformats.org/officeDocument/2006/relationships/image" Target="../media/image45.emf"/><Relationship Id="rId16" Type="http://schemas.openxmlformats.org/officeDocument/2006/relationships/image" Target="../media/image68.png"/><Relationship Id="rId1" Type="http://schemas.openxmlformats.org/officeDocument/2006/relationships/slideLayout" Target="../slideLayouts/slideLayout5.xml"/><Relationship Id="rId6" Type="http://schemas.openxmlformats.org/officeDocument/2006/relationships/image" Target="../media/image52.emf"/><Relationship Id="rId11" Type="http://schemas.openxmlformats.org/officeDocument/2006/relationships/image" Target="../media/image66.png"/><Relationship Id="rId5" Type="http://schemas.openxmlformats.org/officeDocument/2006/relationships/image" Target="../media/image51.emf"/><Relationship Id="rId15" Type="http://schemas.openxmlformats.org/officeDocument/2006/relationships/image" Target="../media/image67.png"/><Relationship Id="rId10" Type="http://schemas.openxmlformats.org/officeDocument/2006/relationships/image" Target="../media/image65.png"/><Relationship Id="rId19" Type="http://schemas.openxmlformats.org/officeDocument/2006/relationships/image" Target="../media/image71.png"/><Relationship Id="rId4" Type="http://schemas.openxmlformats.org/officeDocument/2006/relationships/image" Target="../media/image44.emf"/><Relationship Id="rId9" Type="http://schemas.openxmlformats.org/officeDocument/2006/relationships/image" Target="../media/image38.svg"/><Relationship Id="rId14" Type="http://schemas.openxmlformats.org/officeDocument/2006/relationships/image" Target="../media/image4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image" Target="../media/image72.jpeg"/><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image" Target="../media/image73.png"/><Relationship Id="rId1" Type="http://schemas.openxmlformats.org/officeDocument/2006/relationships/slideLayout" Target="../slideLayouts/slideLayout5.x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jpe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8" Type="http://schemas.openxmlformats.org/officeDocument/2006/relationships/image" Target="../media/image81.jpeg"/><Relationship Id="rId13" Type="http://schemas.openxmlformats.org/officeDocument/2006/relationships/image" Target="../media/image64.png"/><Relationship Id="rId3" Type="http://schemas.openxmlformats.org/officeDocument/2006/relationships/image" Target="../media/image82.png"/><Relationship Id="rId7" Type="http://schemas.openxmlformats.org/officeDocument/2006/relationships/image" Target="../media/image30.jpeg"/><Relationship Id="rId12" Type="http://schemas.openxmlformats.org/officeDocument/2006/relationships/image" Target="../media/image4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55.png"/><Relationship Id="rId5" Type="http://schemas.openxmlformats.org/officeDocument/2006/relationships/image" Target="../media/image45.emf"/><Relationship Id="rId10" Type="http://schemas.openxmlformats.org/officeDocument/2006/relationships/image" Target="../media/image46.png"/><Relationship Id="rId4" Type="http://schemas.openxmlformats.org/officeDocument/2006/relationships/image" Target="../media/image83.svg"/><Relationship Id="rId9" Type="http://schemas.openxmlformats.org/officeDocument/2006/relationships/image" Target="../media/image52.emf"/><Relationship Id="rId14" Type="http://schemas.openxmlformats.org/officeDocument/2006/relationships/image" Target="../media/image49.png"/></Relationships>
</file>

<file path=ppt/slides/_rels/slide4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jpeg"/><Relationship Id="rId1" Type="http://schemas.openxmlformats.org/officeDocument/2006/relationships/slideLayout" Target="../slideLayouts/slideLayout5.xml"/><Relationship Id="rId4" Type="http://schemas.microsoft.com/office/2007/relationships/hdphoto" Target="../media/hdphoto2.wdp"/></Relationships>
</file>

<file path=ppt/slides/_rels/slide42.xml.rels><?xml version="1.0" encoding="UTF-8" standalone="yes"?>
<Relationships xmlns="http://schemas.openxmlformats.org/package/2006/relationships"><Relationship Id="rId8" Type="http://schemas.openxmlformats.org/officeDocument/2006/relationships/hyperlink" Target="https://en.wikipedia.org/wiki/A_Clinical_Lesson_at_the_Salp%C3%AAtri%C3%A8re" TargetMode="External"/><Relationship Id="rId3" Type="http://schemas.openxmlformats.org/officeDocument/2006/relationships/diagramLayout" Target="../diagrams/layout3.xml"/><Relationship Id="rId7" Type="http://schemas.openxmlformats.org/officeDocument/2006/relationships/image" Target="../media/image86.jpg"/><Relationship Id="rId2" Type="http://schemas.openxmlformats.org/officeDocument/2006/relationships/diagramData" Target="../diagrams/data3.xml"/><Relationship Id="rId1" Type="http://schemas.openxmlformats.org/officeDocument/2006/relationships/slideLayout" Target="../slideLayouts/slideLayout5.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 Id="rId9" Type="http://schemas.openxmlformats.org/officeDocument/2006/relationships/hyperlink" Target="https://creativecommons.org/licenses/by-sa/3.0/"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5.xml"/><Relationship Id="rId4" Type="http://schemas.openxmlformats.org/officeDocument/2006/relationships/image" Target="../media/image89.jpeg"/></Relationships>
</file>

<file path=ppt/slides/_rels/slide44.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7.png"/><Relationship Id="rId1" Type="http://schemas.openxmlformats.org/officeDocument/2006/relationships/slideLayout" Target="../slideLayouts/slideLayout9.xml"/><Relationship Id="rId4" Type="http://schemas.openxmlformats.org/officeDocument/2006/relationships/image" Target="../media/image91.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GB" dirty="0"/>
              <a:t>Building </a:t>
            </a:r>
            <a:br>
              <a:rPr lang="en-GB" dirty="0"/>
            </a:br>
            <a:r>
              <a:rPr lang="en-GB" dirty="0"/>
              <a:t>a cloud based </a:t>
            </a:r>
            <a:br>
              <a:rPr lang="en-GB" dirty="0"/>
            </a:br>
            <a:r>
              <a:rPr lang="en-GB" dirty="0"/>
              <a:t>IoT Platform to power the energy transition </a:t>
            </a:r>
            <a:br>
              <a:rPr lang="en-GB" dirty="0"/>
            </a:br>
            <a:r>
              <a:rPr lang="en-GB" dirty="0"/>
              <a:t>in </a:t>
            </a:r>
            <a:br>
              <a:rPr lang="en-GB" dirty="0"/>
            </a:br>
            <a:r>
              <a:rPr lang="en-GB" dirty="0"/>
              <a:t>The Netherlands</a:t>
            </a:r>
            <a:endParaRPr lang="nl-NL" sz="24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Cloud IoT Platform for Energy Transition - DigitalXchange 2020</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78658" y="4345313"/>
            <a:ext cx="3975640"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nl-NL" sz="1350" b="1" kern="1200" dirty="0">
                <a:ea typeface="+mn-ea"/>
                <a:cs typeface="+mn-cs"/>
              </a:rPr>
              <a:t>Digital </a:t>
            </a:r>
            <a:r>
              <a:rPr lang="nl-NL" sz="1350" b="1" kern="1200" dirty="0" err="1">
                <a:ea typeface="+mn-ea"/>
                <a:cs typeface="+mn-cs"/>
              </a:rPr>
              <a:t>Xchange</a:t>
            </a:r>
            <a:r>
              <a:rPr lang="nl-NL" sz="1350" b="1" kern="1200" dirty="0">
                <a:ea typeface="+mn-ea"/>
                <a:cs typeface="+mn-cs"/>
              </a:rPr>
              <a:t> </a:t>
            </a: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 6th </a:t>
            </a:r>
            <a:r>
              <a:rPr kumimoji="0" lang="nl-NL" sz="1350" b="1" i="0" u="none" strike="noStrike" kern="1200" cap="none" spc="0" normalizeH="0" baseline="0" noProof="0" dirty="0" err="1">
                <a:ln>
                  <a:noFill/>
                </a:ln>
                <a:solidFill>
                  <a:srgbClr val="000000"/>
                </a:solidFill>
                <a:effectLst/>
                <a:uLnTx/>
                <a:uFillTx/>
                <a:latin typeface="Arial" panose="020B0604020202020204"/>
                <a:ea typeface="+mn-ea"/>
                <a:cs typeface="+mn-cs"/>
              </a:rPr>
              <a:t>June</a:t>
            </a: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 Conclusion</a:t>
            </a:r>
          </a:p>
        </p:txBody>
      </p:sp>
      <p:pic>
        <p:nvPicPr>
          <p:cNvPr id="54" name="Snagit_SNG860">
            <a:extLst>
              <a:ext uri="{FF2B5EF4-FFF2-40B4-BE49-F238E27FC236}">
                <a16:creationId xmlns:a16="http://schemas.microsoft.com/office/drawing/2014/main" id="{6438C1C8-D0FE-4C0F-BAD7-A49F2C60EE30}"/>
              </a:ext>
            </a:extLst>
          </p:cNvPr>
          <p:cNvPicPr>
            <a:picLocks noChangeAspect="1"/>
          </p:cNvPicPr>
          <p:nvPr/>
        </p:nvPicPr>
        <p:blipFill>
          <a:blip r:embed="rId3"/>
          <a:stretch>
            <a:fillRect/>
          </a:stretch>
        </p:blipFill>
        <p:spPr>
          <a:xfrm>
            <a:off x="4406356" y="4296274"/>
            <a:ext cx="610923" cy="551452"/>
          </a:xfrm>
          <a:prstGeom prst="rect">
            <a:avLst/>
          </a:prstGeom>
          <a:ln>
            <a:noFill/>
          </a:ln>
          <a:effectLst>
            <a:outerShdw blurRad="292100" dist="139700" dir="2700000" algn="tl" rotWithShape="0">
              <a:srgbClr val="333333">
                <a:alpha val="65000"/>
              </a:srgbClr>
            </a:outerShdw>
          </a:effectLst>
        </p:spPr>
      </p:pic>
      <p:pic>
        <p:nvPicPr>
          <p:cNvPr id="1026" name="Picture 2" descr="Banner Digital Xchange, 6. Juni 2020, Teilnahme kostenlos">
            <a:extLst>
              <a:ext uri="{FF2B5EF4-FFF2-40B4-BE49-F238E27FC236}">
                <a16:creationId xmlns:a16="http://schemas.microsoft.com/office/drawing/2014/main" id="{CEEAAAB9-1450-489D-B4AF-47E8FCD3B902}"/>
              </a:ext>
            </a:extLst>
          </p:cNvPr>
          <p:cNvPicPr>
            <a:picLocks noChangeAspect="1" noChangeArrowheads="1"/>
          </p:cNvPicPr>
          <p:nvPr/>
        </p:nvPicPr>
        <p:blipFill>
          <a:blip r:link="rId4">
            <a:extLst>
              <a:ext uri="{28A0092B-C50C-407E-A947-70E740481C1C}">
                <a14:useLocalDpi xmlns:a14="http://schemas.microsoft.com/office/drawing/2010/main" val="0"/>
              </a:ext>
            </a:extLst>
          </a:blip>
          <a:srcRect/>
          <a:stretch>
            <a:fillRect/>
          </a:stretch>
        </p:blipFill>
        <p:spPr bwMode="auto">
          <a:xfrm>
            <a:off x="6167798" y="88279"/>
            <a:ext cx="2833327" cy="89722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2">
            <a:extLst>
              <a:ext uri="{FF2B5EF4-FFF2-40B4-BE49-F238E27FC236}">
                <a16:creationId xmlns:a16="http://schemas.microsoft.com/office/drawing/2014/main" id="{1901B727-118E-4916-AAA8-8FC8AE193B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914" y="1051088"/>
            <a:ext cx="4233497" cy="28223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3641476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AFFE0D-83E0-4283-B097-6E6F4B620DB9}"/>
              </a:ext>
            </a:extLst>
          </p:cNvPr>
          <p:cNvSpPr>
            <a:spLocks noGrp="1"/>
          </p:cNvSpPr>
          <p:nvPr>
            <p:ph type="title"/>
          </p:nvPr>
        </p:nvSpPr>
        <p:spPr/>
        <p:txBody>
          <a:bodyPr/>
          <a:lstStyle/>
          <a:p>
            <a:r>
              <a:rPr lang="nl-NL" dirty="0"/>
              <a:t>The </a:t>
            </a:r>
            <a:r>
              <a:rPr lang="nl-NL" dirty="0" err="1"/>
              <a:t>Horizons</a:t>
            </a:r>
            <a:r>
              <a:rPr lang="nl-NL" dirty="0"/>
              <a:t> </a:t>
            </a:r>
            <a:r>
              <a:rPr lang="nl-NL" dirty="0" err="1"/>
              <a:t>and</a:t>
            </a:r>
            <a:r>
              <a:rPr lang="nl-NL" dirty="0"/>
              <a:t> </a:t>
            </a:r>
            <a:r>
              <a:rPr lang="nl-NL" dirty="0" err="1"/>
              <a:t>beyond</a:t>
            </a:r>
            <a:endParaRPr lang="en-NL" dirty="0"/>
          </a:p>
        </p:txBody>
      </p:sp>
      <p:sp>
        <p:nvSpPr>
          <p:cNvPr id="3" name="Content Placeholder 2">
            <a:extLst>
              <a:ext uri="{FF2B5EF4-FFF2-40B4-BE49-F238E27FC236}">
                <a16:creationId xmlns:a16="http://schemas.microsoft.com/office/drawing/2014/main" id="{42F52F1A-FE3E-4569-8C62-60D4989AA1B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42470F94-A784-4183-9082-90B745E9C14B}"/>
              </a:ext>
            </a:extLst>
          </p:cNvPr>
          <p:cNvSpPr>
            <a:spLocks noGrp="1"/>
          </p:cNvSpPr>
          <p:nvPr>
            <p:ph type="ftr" sz="quarter" idx="11"/>
          </p:nvPr>
        </p:nvSpPr>
        <p:spPr>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Cloud IoT Platform for Energy Transition - DigitalXchange 2020</a:t>
            </a:r>
            <a:endParaRPr lang="nl-NL"/>
          </a:p>
        </p:txBody>
      </p:sp>
      <p:graphicFrame>
        <p:nvGraphicFramePr>
          <p:cNvPr id="6" name="Diagram 5">
            <a:extLst>
              <a:ext uri="{FF2B5EF4-FFF2-40B4-BE49-F238E27FC236}">
                <a16:creationId xmlns:a16="http://schemas.microsoft.com/office/drawing/2014/main" id="{33BB3B98-5449-4A06-B087-5CA02B41CB34}"/>
              </a:ext>
            </a:extLst>
          </p:cNvPr>
          <p:cNvGraphicFramePr/>
          <p:nvPr/>
        </p:nvGraphicFramePr>
        <p:xfrm>
          <a:off x="165817" y="424718"/>
          <a:ext cx="8486347" cy="429406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3024880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8983-8F55-4F7B-84A1-3BA5298BD799}"/>
              </a:ext>
            </a:extLst>
          </p:cNvPr>
          <p:cNvSpPr>
            <a:spLocks noGrp="1"/>
          </p:cNvSpPr>
          <p:nvPr>
            <p:ph type="title"/>
          </p:nvPr>
        </p:nvSpPr>
        <p:spPr/>
        <p:txBody>
          <a:bodyPr/>
          <a:lstStyle/>
          <a:p>
            <a:r>
              <a:rPr lang="nl-NL" dirty="0"/>
              <a:t>A </a:t>
            </a:r>
            <a:r>
              <a:rPr lang="nl-NL" dirty="0" err="1"/>
              <a:t>need</a:t>
            </a:r>
            <a:r>
              <a:rPr lang="nl-NL" dirty="0"/>
              <a:t> </a:t>
            </a:r>
            <a:r>
              <a:rPr lang="nl-NL" dirty="0" err="1"/>
              <a:t>to</a:t>
            </a:r>
            <a:r>
              <a:rPr lang="nl-NL" dirty="0"/>
              <a:t> </a:t>
            </a:r>
            <a:r>
              <a:rPr lang="nl-NL" dirty="0" err="1"/>
              <a:t>know</a:t>
            </a:r>
            <a:r>
              <a:rPr lang="nl-NL" dirty="0"/>
              <a:t> basis</a:t>
            </a:r>
            <a:endParaRPr lang="en-NL" dirty="0"/>
          </a:p>
        </p:txBody>
      </p:sp>
      <p:sp>
        <p:nvSpPr>
          <p:cNvPr id="4" name="Footer Placeholder 3">
            <a:extLst>
              <a:ext uri="{FF2B5EF4-FFF2-40B4-BE49-F238E27FC236}">
                <a16:creationId xmlns:a16="http://schemas.microsoft.com/office/drawing/2014/main" id="{C1909B89-13F4-4575-A458-8134ABA98101}"/>
              </a:ext>
            </a:extLst>
          </p:cNvPr>
          <p:cNvSpPr>
            <a:spLocks noGrp="1"/>
          </p:cNvSpPr>
          <p:nvPr>
            <p:ph type="ftr" sz="quarter" idx="11"/>
          </p:nvPr>
        </p:nvSpPr>
        <p:spPr/>
        <p:txBody>
          <a:bodyPr/>
          <a:lstStyle/>
          <a:p>
            <a:r>
              <a:rPr lang="en-US"/>
              <a:t>Cloud IoT Platform for Energy Transition - DigitalXchange 2020</a:t>
            </a:r>
            <a:endParaRPr lang="nl-NL"/>
          </a:p>
        </p:txBody>
      </p:sp>
      <p:pic>
        <p:nvPicPr>
          <p:cNvPr id="7" name="Picture 2" descr="Related image">
            <a:extLst>
              <a:ext uri="{FF2B5EF4-FFF2-40B4-BE49-F238E27FC236}">
                <a16:creationId xmlns:a16="http://schemas.microsoft.com/office/drawing/2014/main" id="{68F2E177-CEF6-4E43-A79A-CC252C7A6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5625" t="33740" r="6041" b="21415"/>
          <a:stretch/>
        </p:blipFill>
        <p:spPr bwMode="auto">
          <a:xfrm>
            <a:off x="0" y="1828799"/>
            <a:ext cx="2590800" cy="1810413"/>
          </a:xfrm>
          <a:prstGeom prst="rect">
            <a:avLst/>
          </a:prstGeom>
          <a:noFill/>
          <a:extLst>
            <a:ext uri="{909E8E84-426E-40DD-AFC4-6F175D3DCCD1}">
              <a14:hiddenFill xmlns:a14="http://schemas.microsoft.com/office/drawing/2010/main">
                <a:solidFill>
                  <a:srgbClr val="FFFFFF"/>
                </a:solidFill>
              </a14:hiddenFill>
            </a:ext>
          </a:extLst>
        </p:spPr>
      </p:pic>
      <p:sp>
        <p:nvSpPr>
          <p:cNvPr id="9" name="Content Placeholder 8">
            <a:extLst>
              <a:ext uri="{FF2B5EF4-FFF2-40B4-BE49-F238E27FC236}">
                <a16:creationId xmlns:a16="http://schemas.microsoft.com/office/drawing/2014/main" id="{7A549442-D02D-4A77-98D9-95313B5F2D44}"/>
              </a:ext>
            </a:extLst>
          </p:cNvPr>
          <p:cNvSpPr>
            <a:spLocks noGrp="1"/>
          </p:cNvSpPr>
          <p:nvPr>
            <p:ph idx="1"/>
          </p:nvPr>
        </p:nvSpPr>
        <p:spPr/>
        <p:txBody>
          <a:bodyPr/>
          <a:lstStyle/>
          <a:p>
            <a:endParaRPr lang="en-NL" dirty="0"/>
          </a:p>
        </p:txBody>
      </p:sp>
      <p:sp>
        <p:nvSpPr>
          <p:cNvPr id="11" name="Rectangle 10">
            <a:extLst>
              <a:ext uri="{FF2B5EF4-FFF2-40B4-BE49-F238E27FC236}">
                <a16:creationId xmlns:a16="http://schemas.microsoft.com/office/drawing/2014/main" id="{414F787D-3F38-496F-A115-656223FFCD3C}"/>
              </a:ext>
            </a:extLst>
          </p:cNvPr>
          <p:cNvSpPr/>
          <p:nvPr/>
        </p:nvSpPr>
        <p:spPr>
          <a:xfrm>
            <a:off x="2152650"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Content Placeholder 5" descr="House">
            <a:extLst>
              <a:ext uri="{FF2B5EF4-FFF2-40B4-BE49-F238E27FC236}">
                <a16:creationId xmlns:a16="http://schemas.microsoft.com/office/drawing/2014/main" id="{DCED3E27-3F0B-4D44-9636-7BBA8F8D2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057400" y="2544300"/>
            <a:ext cx="914400" cy="914400"/>
          </a:xfrm>
          <a:prstGeom prst="rect">
            <a:avLst/>
          </a:prstGeom>
        </p:spPr>
      </p:pic>
      <p:sp>
        <p:nvSpPr>
          <p:cNvPr id="12" name="Arrow: Right 11">
            <a:extLst>
              <a:ext uri="{FF2B5EF4-FFF2-40B4-BE49-F238E27FC236}">
                <a16:creationId xmlns:a16="http://schemas.microsoft.com/office/drawing/2014/main" id="{90012787-E235-44D7-823D-1B40207E6C0D}"/>
              </a:ext>
            </a:extLst>
          </p:cNvPr>
          <p:cNvSpPr/>
          <p:nvPr/>
        </p:nvSpPr>
        <p:spPr>
          <a:xfrm>
            <a:off x="95250" y="3724654"/>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HEAT</a:t>
            </a:r>
            <a:endParaRPr lang="en-NL" dirty="0"/>
          </a:p>
        </p:txBody>
      </p:sp>
      <p:sp>
        <p:nvSpPr>
          <p:cNvPr id="13" name="Speech Bubble: Rectangle 12">
            <a:extLst>
              <a:ext uri="{FF2B5EF4-FFF2-40B4-BE49-F238E27FC236}">
                <a16:creationId xmlns:a16="http://schemas.microsoft.com/office/drawing/2014/main" id="{98D8F07D-185A-47A5-9EF5-05DB7958F809}"/>
              </a:ext>
            </a:extLst>
          </p:cNvPr>
          <p:cNvSpPr/>
          <p:nvPr/>
        </p:nvSpPr>
        <p:spPr>
          <a:xfrm>
            <a:off x="3494445" y="1546725"/>
            <a:ext cx="2324100" cy="2092487"/>
          </a:xfrm>
          <a:prstGeom prst="wedgeRectCallout">
            <a:avLst>
              <a:gd name="adj1" fmla="val -99522"/>
              <a:gd name="adj2" fmla="val 3655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b="1" dirty="0" err="1"/>
              <a:t>When</a:t>
            </a:r>
            <a:r>
              <a:rPr lang="nl-NL" b="1" dirty="0"/>
              <a:t> &amp; How </a:t>
            </a:r>
            <a:r>
              <a:rPr lang="nl-NL" b="1" dirty="0" err="1"/>
              <a:t>much</a:t>
            </a:r>
            <a:r>
              <a:rPr lang="nl-NL" b="1" dirty="0"/>
              <a:t> Energy </a:t>
            </a:r>
            <a:r>
              <a:rPr lang="nl-NL" b="1" dirty="0" err="1"/>
              <a:t>transfered</a:t>
            </a:r>
            <a:r>
              <a:rPr lang="nl-NL" b="1" dirty="0"/>
              <a:t>?</a:t>
            </a:r>
          </a:p>
          <a:p>
            <a:pPr algn="ctr"/>
            <a:endParaRPr lang="nl-NL" dirty="0"/>
          </a:p>
          <a:p>
            <a:pPr algn="ctr"/>
            <a:r>
              <a:rPr lang="nl-NL" i="1" dirty="0" err="1"/>
              <a:t>Also</a:t>
            </a:r>
            <a:r>
              <a:rPr lang="nl-NL" i="1" dirty="0"/>
              <a:t>:</a:t>
            </a:r>
          </a:p>
          <a:p>
            <a:pPr algn="ctr"/>
            <a:r>
              <a:rPr lang="nl-NL" dirty="0"/>
              <a:t>Volume, Supply &amp; Return </a:t>
            </a:r>
            <a:r>
              <a:rPr lang="nl-NL" dirty="0" err="1"/>
              <a:t>Temperature</a:t>
            </a:r>
            <a:endParaRPr lang="nl-NL" dirty="0"/>
          </a:p>
          <a:p>
            <a:pPr algn="ctr"/>
            <a:r>
              <a:rPr lang="nl-NL" dirty="0"/>
              <a:t>Health details meters, </a:t>
            </a:r>
            <a:r>
              <a:rPr lang="nl-NL" dirty="0" err="1"/>
              <a:t>communication</a:t>
            </a:r>
            <a:r>
              <a:rPr lang="nl-NL" dirty="0"/>
              <a:t>, </a:t>
            </a:r>
            <a:r>
              <a:rPr lang="nl-NL" dirty="0" err="1"/>
              <a:t>grid</a:t>
            </a:r>
            <a:endParaRPr lang="nl-NL" dirty="0"/>
          </a:p>
          <a:p>
            <a:pPr algn="ctr"/>
            <a:r>
              <a:rPr lang="nl-NL" dirty="0"/>
              <a:t> </a:t>
            </a:r>
            <a:endParaRPr lang="en-NL" dirty="0"/>
          </a:p>
        </p:txBody>
      </p:sp>
      <p:sp>
        <p:nvSpPr>
          <p:cNvPr id="16" name="Arrow: Right 15">
            <a:extLst>
              <a:ext uri="{FF2B5EF4-FFF2-40B4-BE49-F238E27FC236}">
                <a16:creationId xmlns:a16="http://schemas.microsoft.com/office/drawing/2014/main" id="{C902550D-1F47-430E-8E42-0E5D3A0DF809}"/>
              </a:ext>
            </a:extLst>
          </p:cNvPr>
          <p:cNvSpPr/>
          <p:nvPr/>
        </p:nvSpPr>
        <p:spPr>
          <a:xfrm>
            <a:off x="5746243" y="2172262"/>
            <a:ext cx="792306" cy="744075"/>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18" name="Rectangle: Rounded Corners 17">
            <a:extLst>
              <a:ext uri="{FF2B5EF4-FFF2-40B4-BE49-F238E27FC236}">
                <a16:creationId xmlns:a16="http://schemas.microsoft.com/office/drawing/2014/main" id="{1B33FB74-7C73-43E3-AA18-59094D09972B}"/>
              </a:ext>
            </a:extLst>
          </p:cNvPr>
          <p:cNvSpPr/>
          <p:nvPr/>
        </p:nvSpPr>
        <p:spPr>
          <a:xfrm>
            <a:off x="6500432" y="1179675"/>
            <a:ext cx="2251798" cy="3271500"/>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7" name="TextBox 16">
            <a:extLst>
              <a:ext uri="{FF2B5EF4-FFF2-40B4-BE49-F238E27FC236}">
                <a16:creationId xmlns:a16="http://schemas.microsoft.com/office/drawing/2014/main" id="{28801DBC-AF90-4F88-A847-DB24A9A69F22}"/>
              </a:ext>
            </a:extLst>
          </p:cNvPr>
          <p:cNvSpPr txBox="1"/>
          <p:nvPr/>
        </p:nvSpPr>
        <p:spPr>
          <a:xfrm>
            <a:off x="6662350" y="1625775"/>
            <a:ext cx="1981200" cy="2154436"/>
          </a:xfrm>
          <a:prstGeom prst="rect">
            <a:avLst/>
          </a:prstGeom>
          <a:noFill/>
        </p:spPr>
        <p:txBody>
          <a:bodyPr wrap="square" lIns="0" tIns="0" rIns="0" bIns="0" rtlCol="0">
            <a:spAutoFit/>
          </a:bodyPr>
          <a:lstStyle/>
          <a:p>
            <a:pPr marL="285750" indent="-285750">
              <a:buFont typeface="Arial" panose="020B0604020202020204" pitchFamily="34" charset="0"/>
              <a:buChar char="•"/>
            </a:pPr>
            <a:r>
              <a:rPr lang="nl-NL" dirty="0" err="1">
                <a:latin typeface="Aharoni" panose="020B0604020202020204" pitchFamily="2" charset="-79"/>
                <a:cs typeface="Aharoni" panose="020B0604020202020204" pitchFamily="2" charset="-79"/>
              </a:rPr>
              <a:t>Invoicing</a:t>
            </a:r>
            <a:endParaRPr lang="nl-NL" dirty="0">
              <a:latin typeface="Aharoni" panose="020B0604020202020204" pitchFamily="2" charset="-79"/>
              <a:cs typeface="Aharoni" panose="020B0604020202020204" pitchFamily="2" charset="-79"/>
            </a:endParaRPr>
          </a:p>
          <a:p>
            <a:pPr marL="285750" indent="-285750">
              <a:buFont typeface="Arial" panose="020B0604020202020204" pitchFamily="34" charset="0"/>
              <a:buChar char="•"/>
            </a:pPr>
            <a:r>
              <a:rPr lang="nl-NL" dirty="0" err="1">
                <a:latin typeface="Aharoni" panose="020B0604020202020204" pitchFamily="2" charset="-79"/>
                <a:cs typeface="Aharoni" panose="020B0604020202020204" pitchFamily="2" charset="-79"/>
              </a:rPr>
              <a:t>Capacity</a:t>
            </a:r>
            <a:r>
              <a:rPr lang="nl-NL" dirty="0">
                <a:latin typeface="Aharoni" panose="020B0604020202020204" pitchFamily="2" charset="-79"/>
                <a:cs typeface="Aharoni" panose="020B0604020202020204" pitchFamily="2" charset="-79"/>
              </a:rPr>
              <a:t> Planning</a:t>
            </a:r>
          </a:p>
          <a:p>
            <a:pPr marL="285750" indent="-285750">
              <a:buFont typeface="Arial" panose="020B0604020202020204" pitchFamily="34" charset="0"/>
              <a:buChar char="•"/>
            </a:pPr>
            <a:r>
              <a:rPr lang="nl-NL" dirty="0">
                <a:latin typeface="Aharoni" panose="020B0604020202020204" pitchFamily="2" charset="-79"/>
                <a:cs typeface="Aharoni" panose="020B0604020202020204" pitchFamily="2" charset="-79"/>
              </a:rPr>
              <a:t>Customer  App/Portal/API</a:t>
            </a:r>
          </a:p>
          <a:p>
            <a:pPr marL="285750" indent="-285750">
              <a:buFont typeface="Arial" panose="020B0604020202020204" pitchFamily="34" charset="0"/>
              <a:buChar char="•"/>
            </a:pPr>
            <a:r>
              <a:rPr lang="nl-NL" dirty="0">
                <a:latin typeface="Aharoni" panose="020B0604020202020204" pitchFamily="2" charset="-79"/>
                <a:cs typeface="Aharoni" panose="020B0604020202020204" pitchFamily="2" charset="-79"/>
              </a:rPr>
              <a:t>Heat </a:t>
            </a:r>
            <a:r>
              <a:rPr lang="nl-NL" dirty="0" err="1">
                <a:latin typeface="Aharoni" panose="020B0604020202020204" pitchFamily="2" charset="-79"/>
                <a:cs typeface="Aharoni" panose="020B0604020202020204" pitchFamily="2" charset="-79"/>
              </a:rPr>
              <a:t>Grid</a:t>
            </a:r>
            <a:r>
              <a:rPr lang="nl-NL" dirty="0">
                <a:latin typeface="Aharoni" panose="020B0604020202020204" pitchFamily="2" charset="-79"/>
                <a:cs typeface="Aharoni" panose="020B0604020202020204" pitchFamily="2" charset="-79"/>
              </a:rPr>
              <a:t> Analysis</a:t>
            </a:r>
          </a:p>
          <a:p>
            <a:pPr marL="285750" indent="-285750">
              <a:buFont typeface="Arial" panose="020B0604020202020204" pitchFamily="34" charset="0"/>
              <a:buChar char="•"/>
            </a:pPr>
            <a:r>
              <a:rPr lang="nl-NL" dirty="0">
                <a:latin typeface="Aharoni" panose="020B0604020202020204" pitchFamily="2" charset="-79"/>
                <a:cs typeface="Aharoni" panose="020B0604020202020204" pitchFamily="2" charset="-79"/>
              </a:rPr>
              <a:t>Data </a:t>
            </a:r>
            <a:r>
              <a:rPr lang="nl-NL" dirty="0" err="1">
                <a:latin typeface="Aharoni" panose="020B0604020202020204" pitchFamily="2" charset="-79"/>
                <a:cs typeface="Aharoni" panose="020B0604020202020204" pitchFamily="2" charset="-79"/>
              </a:rPr>
              <a:t>Science</a:t>
            </a:r>
            <a:endParaRPr lang="nl-NL" dirty="0">
              <a:latin typeface="Aharoni" panose="020B0604020202020204" pitchFamily="2" charset="-79"/>
              <a:cs typeface="Aharoni" panose="020B0604020202020204" pitchFamily="2" charset="-79"/>
            </a:endParaRPr>
          </a:p>
          <a:p>
            <a:pPr marL="285750" indent="-285750">
              <a:buFont typeface="Arial" panose="020B0604020202020204" pitchFamily="34" charset="0"/>
              <a:buChar char="•"/>
            </a:pPr>
            <a:r>
              <a:rPr lang="nl-NL" dirty="0">
                <a:latin typeface="Aharoni" panose="020B0604020202020204" pitchFamily="2" charset="-79"/>
                <a:cs typeface="Aharoni" panose="020B0604020202020204" pitchFamily="2" charset="-79"/>
              </a:rPr>
              <a:t>Customer Service/Helpdesk</a:t>
            </a:r>
          </a:p>
          <a:p>
            <a:pPr marL="285750" indent="-285750">
              <a:buFont typeface="Arial" panose="020B0604020202020204" pitchFamily="34" charset="0"/>
              <a:buChar char="•"/>
            </a:pPr>
            <a:r>
              <a:rPr lang="nl-NL" dirty="0">
                <a:latin typeface="Aharoni" panose="020B0604020202020204" pitchFamily="2" charset="-79"/>
                <a:cs typeface="Aharoni" panose="020B0604020202020204" pitchFamily="2" charset="-79"/>
              </a:rPr>
              <a:t>Device Monitoring &amp; Operations</a:t>
            </a:r>
            <a:endParaRPr lang="en-NL" dirty="0" err="1">
              <a:latin typeface="Aharoni" panose="020B0604020202020204" pitchFamily="2" charset="-79"/>
              <a:cs typeface="Aharoni" panose="020B0604020202020204" pitchFamily="2" charset="-79"/>
            </a:endParaRPr>
          </a:p>
        </p:txBody>
      </p:sp>
    </p:spTree>
    <p:extLst>
      <p:ext uri="{BB962C8B-B14F-4D97-AF65-F5344CB8AC3E}">
        <p14:creationId xmlns:p14="http://schemas.microsoft.com/office/powerpoint/2010/main" val="406903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animBg="1"/>
      <p:bldP spid="18" grpId="0" animBg="1"/>
      <p:bldP spid="1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5AE83C-0911-4A98-8ABC-89E3C9D88B7B}"/>
              </a:ext>
            </a:extLst>
          </p:cNvPr>
          <p:cNvSpPr>
            <a:spLocks noGrp="1"/>
          </p:cNvSpPr>
          <p:nvPr>
            <p:ph type="title"/>
          </p:nvPr>
        </p:nvSpPr>
        <p:spPr/>
        <p:txBody>
          <a:bodyPr/>
          <a:lstStyle/>
          <a:p>
            <a:r>
              <a:rPr lang="nl-NL" dirty="0"/>
              <a:t>In Summary </a:t>
            </a:r>
            <a:r>
              <a:rPr lang="nl-NL" dirty="0" err="1"/>
              <a:t>the</a:t>
            </a:r>
            <a:r>
              <a:rPr lang="nl-NL" dirty="0"/>
              <a:t> </a:t>
            </a:r>
            <a:r>
              <a:rPr lang="nl-NL" dirty="0" err="1"/>
              <a:t>Function</a:t>
            </a:r>
            <a:r>
              <a:rPr lang="nl-NL" dirty="0"/>
              <a:t> of </a:t>
            </a:r>
            <a:r>
              <a:rPr lang="nl-NL" dirty="0" err="1"/>
              <a:t>IoT</a:t>
            </a:r>
            <a:r>
              <a:rPr lang="nl-NL" dirty="0"/>
              <a:t> Platform</a:t>
            </a:r>
            <a:endParaRPr lang="en-NL" dirty="0"/>
          </a:p>
        </p:txBody>
      </p:sp>
      <p:sp>
        <p:nvSpPr>
          <p:cNvPr id="3" name="Content Placeholder 2">
            <a:extLst>
              <a:ext uri="{FF2B5EF4-FFF2-40B4-BE49-F238E27FC236}">
                <a16:creationId xmlns:a16="http://schemas.microsoft.com/office/drawing/2014/main" id="{810B6152-6480-4321-9333-8B0B27FD67FF}"/>
              </a:ext>
            </a:extLst>
          </p:cNvPr>
          <p:cNvSpPr>
            <a:spLocks noGrp="1"/>
          </p:cNvSpPr>
          <p:nvPr>
            <p:ph idx="1"/>
          </p:nvPr>
        </p:nvSpPr>
        <p:spPr/>
        <p:txBody>
          <a:bodyPr/>
          <a:lstStyle/>
          <a:p>
            <a:endParaRPr lang="en-NL"/>
          </a:p>
        </p:txBody>
      </p:sp>
      <p:sp>
        <p:nvSpPr>
          <p:cNvPr id="5" name="Rectangle 4">
            <a:extLst>
              <a:ext uri="{FF2B5EF4-FFF2-40B4-BE49-F238E27FC236}">
                <a16:creationId xmlns:a16="http://schemas.microsoft.com/office/drawing/2014/main" id="{2242C557-0514-4EB5-943A-AA00CE7DB79A}"/>
              </a:ext>
            </a:extLst>
          </p:cNvPr>
          <p:cNvSpPr/>
          <p:nvPr/>
        </p:nvSpPr>
        <p:spPr>
          <a:xfrm>
            <a:off x="322729" y="1649506"/>
            <a:ext cx="1477269" cy="1766047"/>
          </a:xfrm>
          <a:prstGeom prst="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solidFill>
                  <a:schemeClr val="accent2">
                    <a:lumMod val="75000"/>
                  </a:schemeClr>
                </a:solidFill>
              </a:rPr>
              <a:t>Devices</a:t>
            </a:r>
            <a:r>
              <a:rPr lang="nl-NL" dirty="0">
                <a:solidFill>
                  <a:schemeClr val="accent2">
                    <a:lumMod val="75000"/>
                  </a:schemeClr>
                </a:solidFill>
              </a:rPr>
              <a:t> (100Ks)</a:t>
            </a:r>
            <a:endParaRPr lang="en-NL" dirty="0">
              <a:solidFill>
                <a:schemeClr val="accent2">
                  <a:lumMod val="75000"/>
                </a:schemeClr>
              </a:solidFill>
            </a:endParaRPr>
          </a:p>
        </p:txBody>
      </p:sp>
      <p:sp>
        <p:nvSpPr>
          <p:cNvPr id="6" name="Rectangle 5">
            <a:extLst>
              <a:ext uri="{FF2B5EF4-FFF2-40B4-BE49-F238E27FC236}">
                <a16:creationId xmlns:a16="http://schemas.microsoft.com/office/drawing/2014/main" id="{4F7952D4-8C67-449C-B1DB-78A44A7E2197}"/>
              </a:ext>
            </a:extLst>
          </p:cNvPr>
          <p:cNvSpPr/>
          <p:nvPr/>
        </p:nvSpPr>
        <p:spPr>
          <a:xfrm>
            <a:off x="2823882" y="1649505"/>
            <a:ext cx="3119718" cy="176604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IoT</a:t>
            </a:r>
            <a:r>
              <a:rPr lang="nl-NL" dirty="0"/>
              <a:t> Platform</a:t>
            </a:r>
            <a:endParaRPr lang="en-NL" dirty="0"/>
          </a:p>
        </p:txBody>
      </p:sp>
      <p:sp>
        <p:nvSpPr>
          <p:cNvPr id="7" name="Rectangle 6">
            <a:extLst>
              <a:ext uri="{FF2B5EF4-FFF2-40B4-BE49-F238E27FC236}">
                <a16:creationId xmlns:a16="http://schemas.microsoft.com/office/drawing/2014/main" id="{23BC2233-57B9-4ACE-8053-6B6DCA54801F}"/>
              </a:ext>
            </a:extLst>
          </p:cNvPr>
          <p:cNvSpPr/>
          <p:nvPr/>
        </p:nvSpPr>
        <p:spPr>
          <a:xfrm>
            <a:off x="7010399" y="1649506"/>
            <a:ext cx="1477269" cy="1766047"/>
          </a:xfrm>
          <a:prstGeom prst="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Enterprise Systems &amp; </a:t>
            </a:r>
          </a:p>
          <a:p>
            <a:pPr algn="ctr"/>
            <a:r>
              <a:rPr lang="nl-NL" dirty="0" err="1"/>
              <a:t>Third</a:t>
            </a:r>
            <a:r>
              <a:rPr lang="nl-NL" dirty="0"/>
              <a:t> </a:t>
            </a:r>
            <a:r>
              <a:rPr lang="nl-NL" dirty="0" err="1"/>
              <a:t>Parties</a:t>
            </a:r>
            <a:endParaRPr lang="en-NL" dirty="0"/>
          </a:p>
        </p:txBody>
      </p:sp>
      <p:sp>
        <p:nvSpPr>
          <p:cNvPr id="8" name="Arrow: Right 7">
            <a:extLst>
              <a:ext uri="{FF2B5EF4-FFF2-40B4-BE49-F238E27FC236}">
                <a16:creationId xmlns:a16="http://schemas.microsoft.com/office/drawing/2014/main" id="{8FEFD917-1C16-4325-A93C-2E5B21FA5CC0}"/>
              </a:ext>
            </a:extLst>
          </p:cNvPr>
          <p:cNvSpPr/>
          <p:nvPr/>
        </p:nvSpPr>
        <p:spPr>
          <a:xfrm>
            <a:off x="1761565" y="2250141"/>
            <a:ext cx="1187823" cy="663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Arrow: Right 8">
            <a:extLst>
              <a:ext uri="{FF2B5EF4-FFF2-40B4-BE49-F238E27FC236}">
                <a16:creationId xmlns:a16="http://schemas.microsoft.com/office/drawing/2014/main" id="{5259E6D3-2DA2-40BE-AF32-E8F098F24F7C}"/>
              </a:ext>
            </a:extLst>
          </p:cNvPr>
          <p:cNvSpPr/>
          <p:nvPr/>
        </p:nvSpPr>
        <p:spPr>
          <a:xfrm>
            <a:off x="5883088" y="2250141"/>
            <a:ext cx="1187823" cy="663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Arrow: Right 9">
            <a:extLst>
              <a:ext uri="{FF2B5EF4-FFF2-40B4-BE49-F238E27FC236}">
                <a16:creationId xmlns:a16="http://schemas.microsoft.com/office/drawing/2014/main" id="{65F7946A-D870-4342-B006-C0892CC6C3D3}"/>
              </a:ext>
            </a:extLst>
          </p:cNvPr>
          <p:cNvSpPr/>
          <p:nvPr/>
        </p:nvSpPr>
        <p:spPr>
          <a:xfrm rot="10800000">
            <a:off x="1761565" y="2826000"/>
            <a:ext cx="1088877" cy="3053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33676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1250" fill="hold"/>
                                        <p:tgtEl>
                                          <p:spTgt spid="10"/>
                                        </p:tgtEl>
                                        <p:attrNameLst>
                                          <p:attrName>ppt_x</p:attrName>
                                        </p:attrNameLst>
                                      </p:cBhvr>
                                      <p:tavLst>
                                        <p:tav tm="0">
                                          <p:val>
                                            <p:strVal val="1+#ppt_w/2"/>
                                          </p:val>
                                        </p:tav>
                                        <p:tav tm="100000">
                                          <p:val>
                                            <p:strVal val="#ppt_x"/>
                                          </p:val>
                                        </p:tav>
                                      </p:tavLst>
                                    </p:anim>
                                    <p:anim calcmode="lin" valueType="num">
                                      <p:cBhvr additive="base">
                                        <p:cTn id="8" dur="125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A16F-9AEB-47E6-89F6-1761729A16C3}"/>
              </a:ext>
            </a:extLst>
          </p:cNvPr>
          <p:cNvSpPr>
            <a:spLocks noGrp="1"/>
          </p:cNvSpPr>
          <p:nvPr>
            <p:ph type="title"/>
          </p:nvPr>
        </p:nvSpPr>
        <p:spPr/>
        <p:txBody>
          <a:bodyPr/>
          <a:lstStyle/>
          <a:p>
            <a:r>
              <a:rPr lang="nl-NL" dirty="0" err="1"/>
              <a:t>IoT</a:t>
            </a:r>
            <a:r>
              <a:rPr lang="nl-NL" dirty="0"/>
              <a:t> Platform – </a:t>
            </a:r>
            <a:r>
              <a:rPr lang="nl-NL" dirty="0" err="1"/>
              <a:t>To</a:t>
            </a:r>
            <a:r>
              <a:rPr lang="nl-NL" dirty="0"/>
              <a:t> </a:t>
            </a:r>
            <a:r>
              <a:rPr lang="nl-NL" dirty="0" err="1"/>
              <a:t>Insight</a:t>
            </a:r>
            <a:r>
              <a:rPr lang="nl-NL" dirty="0"/>
              <a:t> </a:t>
            </a:r>
            <a:r>
              <a:rPr lang="nl-NL" dirty="0" err="1"/>
              <a:t>and</a:t>
            </a:r>
            <a:r>
              <a:rPr lang="nl-NL" dirty="0"/>
              <a:t> Action</a:t>
            </a:r>
            <a:endParaRPr lang="en-NL" dirty="0"/>
          </a:p>
        </p:txBody>
      </p:sp>
      <p:sp>
        <p:nvSpPr>
          <p:cNvPr id="3" name="Content Placeholder 2">
            <a:extLst>
              <a:ext uri="{FF2B5EF4-FFF2-40B4-BE49-F238E27FC236}">
                <a16:creationId xmlns:a16="http://schemas.microsoft.com/office/drawing/2014/main" id="{2242912A-F3D2-4FE7-A1AE-B45B676FCA9D}"/>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3D366B5-D7BF-495B-8CEE-ECC06B08FA12}"/>
              </a:ext>
            </a:extLst>
          </p:cNvPr>
          <p:cNvSpPr>
            <a:spLocks noGrp="1"/>
          </p:cNvSpPr>
          <p:nvPr>
            <p:ph type="ftr" sz="quarter" idx="11"/>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Cloud IoT Platform for Energy Transition - DigitalXchange 2020</a:t>
            </a:r>
            <a:endParaRPr lang="nl-NL"/>
          </a:p>
        </p:txBody>
      </p:sp>
      <p:sp>
        <p:nvSpPr>
          <p:cNvPr id="6" name="Rectangle: Rounded Corners 5">
            <a:extLst>
              <a:ext uri="{FF2B5EF4-FFF2-40B4-BE49-F238E27FC236}">
                <a16:creationId xmlns:a16="http://schemas.microsoft.com/office/drawing/2014/main" id="{F00AC93C-7FB6-4618-A05B-9C9E2F1039B0}"/>
              </a:ext>
            </a:extLst>
          </p:cNvPr>
          <p:cNvSpPr/>
          <p:nvPr/>
        </p:nvSpPr>
        <p:spPr>
          <a:xfrm>
            <a:off x="458504" y="1234068"/>
            <a:ext cx="2103863" cy="2884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Physical</a:t>
            </a:r>
            <a:r>
              <a:rPr lang="nl-NL" dirty="0"/>
              <a:t> World</a:t>
            </a:r>
          </a:p>
          <a:p>
            <a:pPr algn="ctr"/>
            <a:endParaRPr lang="nl-NL" dirty="0"/>
          </a:p>
          <a:p>
            <a:pPr algn="ctr"/>
            <a:endParaRPr lang="nl-NL" dirty="0"/>
          </a:p>
          <a:p>
            <a:pPr algn="ctr"/>
            <a:endParaRPr lang="nl-NL" dirty="0"/>
          </a:p>
          <a:p>
            <a:pPr algn="ctr"/>
            <a:r>
              <a:rPr lang="nl-NL" dirty="0"/>
              <a:t>High Volume in</a:t>
            </a:r>
          </a:p>
          <a:p>
            <a:pPr algn="ctr"/>
            <a:r>
              <a:rPr lang="nl-NL" dirty="0"/>
              <a:t>Semi Real-Time</a:t>
            </a:r>
            <a:endParaRPr lang="en-NL" dirty="0"/>
          </a:p>
        </p:txBody>
      </p:sp>
      <p:sp>
        <p:nvSpPr>
          <p:cNvPr id="7" name="Rectangle: Rounded Corners 6">
            <a:extLst>
              <a:ext uri="{FF2B5EF4-FFF2-40B4-BE49-F238E27FC236}">
                <a16:creationId xmlns:a16="http://schemas.microsoft.com/office/drawing/2014/main" id="{189463C0-8718-47ED-9D61-1B138228CC27}"/>
              </a:ext>
            </a:extLst>
          </p:cNvPr>
          <p:cNvSpPr/>
          <p:nvPr/>
        </p:nvSpPr>
        <p:spPr>
          <a:xfrm>
            <a:off x="6716752" y="1234068"/>
            <a:ext cx="2103863" cy="288444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err="1"/>
              <a:t>Administrative</a:t>
            </a:r>
            <a:r>
              <a:rPr lang="nl-NL" dirty="0"/>
              <a:t> Backend Systems</a:t>
            </a:r>
          </a:p>
          <a:p>
            <a:pPr algn="ctr"/>
            <a:endParaRPr lang="nl-NL" dirty="0"/>
          </a:p>
          <a:p>
            <a:pPr algn="ctr"/>
            <a:r>
              <a:rPr lang="nl-NL" dirty="0"/>
              <a:t>Customer Portals, </a:t>
            </a:r>
            <a:r>
              <a:rPr lang="nl-NL" dirty="0" err="1"/>
              <a:t>Billing</a:t>
            </a:r>
            <a:r>
              <a:rPr lang="nl-NL" dirty="0"/>
              <a:t>, Asset Management</a:t>
            </a:r>
          </a:p>
          <a:p>
            <a:pPr algn="ctr"/>
            <a:endParaRPr lang="nl-NL" dirty="0"/>
          </a:p>
          <a:p>
            <a:pPr algn="ctr"/>
            <a:r>
              <a:rPr lang="nl-NL" dirty="0" err="1"/>
              <a:t>Operate</a:t>
            </a:r>
            <a:r>
              <a:rPr lang="nl-NL" dirty="0"/>
              <a:t> Smart Heat Networks</a:t>
            </a:r>
            <a:endParaRPr lang="en-NL" dirty="0"/>
          </a:p>
        </p:txBody>
      </p:sp>
      <p:sp>
        <p:nvSpPr>
          <p:cNvPr id="8" name="Arrow: Right 7">
            <a:extLst>
              <a:ext uri="{FF2B5EF4-FFF2-40B4-BE49-F238E27FC236}">
                <a16:creationId xmlns:a16="http://schemas.microsoft.com/office/drawing/2014/main" id="{F67794FD-E0F7-462D-89EC-62C5B82FB140}"/>
              </a:ext>
            </a:extLst>
          </p:cNvPr>
          <p:cNvSpPr/>
          <p:nvPr/>
        </p:nvSpPr>
        <p:spPr>
          <a:xfrm>
            <a:off x="2356624" y="2208965"/>
            <a:ext cx="4824761" cy="1234069"/>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5BF58A78-5765-4F5D-96BF-E50F403E495A}"/>
              </a:ext>
            </a:extLst>
          </p:cNvPr>
          <p:cNvSpPr/>
          <p:nvPr/>
        </p:nvSpPr>
        <p:spPr>
          <a:xfrm>
            <a:off x="2356624" y="1032417"/>
            <a:ext cx="1501698" cy="782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Provision</a:t>
            </a:r>
            <a:r>
              <a:rPr lang="nl-NL" dirty="0"/>
              <a:t> </a:t>
            </a:r>
            <a:r>
              <a:rPr lang="nl-NL" dirty="0" err="1"/>
              <a:t>Devices</a:t>
            </a:r>
            <a:endParaRPr lang="en-NL" dirty="0"/>
          </a:p>
        </p:txBody>
      </p:sp>
      <p:sp>
        <p:nvSpPr>
          <p:cNvPr id="10" name="Rectangle: Rounded Corners 9">
            <a:extLst>
              <a:ext uri="{FF2B5EF4-FFF2-40B4-BE49-F238E27FC236}">
                <a16:creationId xmlns:a16="http://schemas.microsoft.com/office/drawing/2014/main" id="{988898C2-541E-46F4-98A9-8DCB19A6AF85}"/>
              </a:ext>
            </a:extLst>
          </p:cNvPr>
          <p:cNvSpPr/>
          <p:nvPr/>
        </p:nvSpPr>
        <p:spPr>
          <a:xfrm>
            <a:off x="3830573" y="1282448"/>
            <a:ext cx="1501698" cy="782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Monitoring </a:t>
            </a:r>
            <a:r>
              <a:rPr lang="nl-NL" dirty="0" err="1"/>
              <a:t>Devices</a:t>
            </a:r>
            <a:r>
              <a:rPr lang="nl-NL" dirty="0"/>
              <a:t> &amp; </a:t>
            </a:r>
            <a:r>
              <a:rPr lang="nl-NL" dirty="0" err="1"/>
              <a:t>Resolving</a:t>
            </a:r>
            <a:r>
              <a:rPr lang="nl-NL" dirty="0"/>
              <a:t> Issues</a:t>
            </a:r>
            <a:endParaRPr lang="en-NL" dirty="0"/>
          </a:p>
        </p:txBody>
      </p:sp>
      <p:sp>
        <p:nvSpPr>
          <p:cNvPr id="11" name="Rectangle: Rounded Corners 10">
            <a:extLst>
              <a:ext uri="{FF2B5EF4-FFF2-40B4-BE49-F238E27FC236}">
                <a16:creationId xmlns:a16="http://schemas.microsoft.com/office/drawing/2014/main" id="{8CD914B2-A73B-48B3-B80E-86150DE2DDA2}"/>
              </a:ext>
            </a:extLst>
          </p:cNvPr>
          <p:cNvSpPr/>
          <p:nvPr/>
        </p:nvSpPr>
        <p:spPr>
          <a:xfrm>
            <a:off x="5265733" y="1527672"/>
            <a:ext cx="1501698" cy="782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Publish</a:t>
            </a:r>
            <a:r>
              <a:rPr lang="nl-NL" dirty="0"/>
              <a:t> </a:t>
            </a:r>
            <a:r>
              <a:rPr lang="nl-NL" dirty="0" err="1"/>
              <a:t>cleansed</a:t>
            </a:r>
            <a:r>
              <a:rPr lang="nl-NL" dirty="0"/>
              <a:t>, </a:t>
            </a:r>
            <a:r>
              <a:rPr lang="nl-NL" dirty="0" err="1"/>
              <a:t>filtered</a:t>
            </a:r>
            <a:r>
              <a:rPr lang="nl-NL" dirty="0"/>
              <a:t> data</a:t>
            </a:r>
            <a:endParaRPr lang="en-NL" dirty="0"/>
          </a:p>
        </p:txBody>
      </p:sp>
    </p:spTree>
    <p:extLst>
      <p:ext uri="{BB962C8B-B14F-4D97-AF65-F5344CB8AC3E}">
        <p14:creationId xmlns:p14="http://schemas.microsoft.com/office/powerpoint/2010/main" val="37591942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24A16F-9AEB-47E6-89F6-1761729A16C3}"/>
              </a:ext>
            </a:extLst>
          </p:cNvPr>
          <p:cNvSpPr>
            <a:spLocks noGrp="1"/>
          </p:cNvSpPr>
          <p:nvPr>
            <p:ph type="title"/>
          </p:nvPr>
        </p:nvSpPr>
        <p:spPr/>
        <p:txBody>
          <a:bodyPr/>
          <a:lstStyle/>
          <a:p>
            <a:r>
              <a:rPr lang="nl-NL" dirty="0" err="1"/>
              <a:t>IoT</a:t>
            </a:r>
            <a:r>
              <a:rPr lang="nl-NL" dirty="0"/>
              <a:t> Platform – </a:t>
            </a:r>
            <a:r>
              <a:rPr lang="nl-NL" dirty="0" err="1"/>
              <a:t>To</a:t>
            </a:r>
            <a:r>
              <a:rPr lang="nl-NL" dirty="0"/>
              <a:t> </a:t>
            </a:r>
            <a:r>
              <a:rPr lang="nl-NL" dirty="0" err="1"/>
              <a:t>Insight</a:t>
            </a:r>
            <a:r>
              <a:rPr lang="nl-NL" dirty="0"/>
              <a:t> </a:t>
            </a:r>
            <a:r>
              <a:rPr lang="nl-NL" dirty="0" err="1"/>
              <a:t>and</a:t>
            </a:r>
            <a:r>
              <a:rPr lang="nl-NL" dirty="0"/>
              <a:t> Action</a:t>
            </a:r>
            <a:endParaRPr lang="en-NL" dirty="0"/>
          </a:p>
        </p:txBody>
      </p:sp>
      <p:sp>
        <p:nvSpPr>
          <p:cNvPr id="3" name="Content Placeholder 2">
            <a:extLst>
              <a:ext uri="{FF2B5EF4-FFF2-40B4-BE49-F238E27FC236}">
                <a16:creationId xmlns:a16="http://schemas.microsoft.com/office/drawing/2014/main" id="{2242912A-F3D2-4FE7-A1AE-B45B676FCA9D}"/>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C3D366B5-D7BF-495B-8CEE-ECC06B08FA12}"/>
              </a:ext>
            </a:extLst>
          </p:cNvPr>
          <p:cNvSpPr>
            <a:spLocks noGrp="1"/>
          </p:cNvSpPr>
          <p:nvPr>
            <p:ph type="ftr" sz="quarter" idx="11"/>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Cloud IoT Platform for Energy Transition - DigitalXchange 2020</a:t>
            </a:r>
            <a:endParaRPr lang="nl-NL"/>
          </a:p>
        </p:txBody>
      </p:sp>
      <p:sp>
        <p:nvSpPr>
          <p:cNvPr id="6" name="Rectangle: Rounded Corners 5">
            <a:extLst>
              <a:ext uri="{FF2B5EF4-FFF2-40B4-BE49-F238E27FC236}">
                <a16:creationId xmlns:a16="http://schemas.microsoft.com/office/drawing/2014/main" id="{F00AC93C-7FB6-4618-A05B-9C9E2F1039B0}"/>
              </a:ext>
            </a:extLst>
          </p:cNvPr>
          <p:cNvSpPr/>
          <p:nvPr/>
        </p:nvSpPr>
        <p:spPr>
          <a:xfrm>
            <a:off x="458504" y="1234068"/>
            <a:ext cx="2103863" cy="28844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Physical</a:t>
            </a:r>
            <a:r>
              <a:rPr lang="nl-NL" dirty="0"/>
              <a:t> World</a:t>
            </a:r>
          </a:p>
          <a:p>
            <a:pPr algn="ctr"/>
            <a:endParaRPr lang="nl-NL" dirty="0"/>
          </a:p>
          <a:p>
            <a:pPr algn="ctr"/>
            <a:endParaRPr lang="nl-NL" dirty="0"/>
          </a:p>
          <a:p>
            <a:pPr algn="ctr"/>
            <a:endParaRPr lang="nl-NL" dirty="0"/>
          </a:p>
          <a:p>
            <a:pPr algn="ctr"/>
            <a:r>
              <a:rPr lang="nl-NL" dirty="0"/>
              <a:t>High Volume in</a:t>
            </a:r>
          </a:p>
          <a:p>
            <a:pPr algn="ctr"/>
            <a:r>
              <a:rPr lang="nl-NL" dirty="0"/>
              <a:t>Semi Real-Time</a:t>
            </a:r>
            <a:endParaRPr lang="en-NL" dirty="0"/>
          </a:p>
        </p:txBody>
      </p:sp>
      <p:sp>
        <p:nvSpPr>
          <p:cNvPr id="7" name="Rectangle: Rounded Corners 6">
            <a:extLst>
              <a:ext uri="{FF2B5EF4-FFF2-40B4-BE49-F238E27FC236}">
                <a16:creationId xmlns:a16="http://schemas.microsoft.com/office/drawing/2014/main" id="{189463C0-8718-47ED-9D61-1B138228CC27}"/>
              </a:ext>
            </a:extLst>
          </p:cNvPr>
          <p:cNvSpPr/>
          <p:nvPr/>
        </p:nvSpPr>
        <p:spPr>
          <a:xfrm>
            <a:off x="6716752" y="1234068"/>
            <a:ext cx="2103863" cy="2884449"/>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nl-NL" dirty="0" err="1"/>
              <a:t>Administrative</a:t>
            </a:r>
            <a:r>
              <a:rPr lang="nl-NL" dirty="0"/>
              <a:t> Backend Systems</a:t>
            </a:r>
          </a:p>
          <a:p>
            <a:pPr algn="ctr"/>
            <a:endParaRPr lang="nl-NL" dirty="0"/>
          </a:p>
          <a:p>
            <a:pPr algn="ctr"/>
            <a:r>
              <a:rPr lang="nl-NL" dirty="0"/>
              <a:t>Customer Portals, </a:t>
            </a:r>
            <a:r>
              <a:rPr lang="nl-NL" dirty="0" err="1"/>
              <a:t>Billing</a:t>
            </a:r>
            <a:r>
              <a:rPr lang="nl-NL" dirty="0"/>
              <a:t>, Asset Management</a:t>
            </a:r>
          </a:p>
          <a:p>
            <a:pPr algn="ctr"/>
            <a:endParaRPr lang="nl-NL" dirty="0"/>
          </a:p>
          <a:p>
            <a:pPr algn="ctr"/>
            <a:r>
              <a:rPr lang="nl-NL" dirty="0" err="1"/>
              <a:t>Operate</a:t>
            </a:r>
            <a:r>
              <a:rPr lang="nl-NL" dirty="0"/>
              <a:t> Smart Heat Networks</a:t>
            </a:r>
            <a:endParaRPr lang="en-NL" dirty="0"/>
          </a:p>
        </p:txBody>
      </p:sp>
      <p:sp>
        <p:nvSpPr>
          <p:cNvPr id="8" name="Arrow: Right 7">
            <a:extLst>
              <a:ext uri="{FF2B5EF4-FFF2-40B4-BE49-F238E27FC236}">
                <a16:creationId xmlns:a16="http://schemas.microsoft.com/office/drawing/2014/main" id="{F67794FD-E0F7-462D-89EC-62C5B82FB140}"/>
              </a:ext>
            </a:extLst>
          </p:cNvPr>
          <p:cNvSpPr/>
          <p:nvPr/>
        </p:nvSpPr>
        <p:spPr>
          <a:xfrm>
            <a:off x="2356624" y="2208965"/>
            <a:ext cx="4824761" cy="1234069"/>
          </a:xfrm>
          <a:prstGeom prst="rightArrow">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5BF58A78-5765-4F5D-96BF-E50F403E495A}"/>
              </a:ext>
            </a:extLst>
          </p:cNvPr>
          <p:cNvSpPr/>
          <p:nvPr/>
        </p:nvSpPr>
        <p:spPr>
          <a:xfrm>
            <a:off x="2356624" y="1032417"/>
            <a:ext cx="1501698" cy="782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Provision</a:t>
            </a:r>
            <a:r>
              <a:rPr lang="nl-NL" dirty="0"/>
              <a:t> </a:t>
            </a:r>
            <a:r>
              <a:rPr lang="nl-NL" dirty="0" err="1"/>
              <a:t>Devices</a:t>
            </a:r>
            <a:endParaRPr lang="en-NL" dirty="0"/>
          </a:p>
        </p:txBody>
      </p:sp>
      <p:sp>
        <p:nvSpPr>
          <p:cNvPr id="10" name="Rectangle: Rounded Corners 9">
            <a:extLst>
              <a:ext uri="{FF2B5EF4-FFF2-40B4-BE49-F238E27FC236}">
                <a16:creationId xmlns:a16="http://schemas.microsoft.com/office/drawing/2014/main" id="{988898C2-541E-46F4-98A9-8DCB19A6AF85}"/>
              </a:ext>
            </a:extLst>
          </p:cNvPr>
          <p:cNvSpPr/>
          <p:nvPr/>
        </p:nvSpPr>
        <p:spPr>
          <a:xfrm>
            <a:off x="3830573" y="1282448"/>
            <a:ext cx="1501698" cy="782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Monitoring </a:t>
            </a:r>
            <a:r>
              <a:rPr lang="nl-NL" dirty="0" err="1"/>
              <a:t>Devices</a:t>
            </a:r>
            <a:r>
              <a:rPr lang="nl-NL" dirty="0"/>
              <a:t> &amp; </a:t>
            </a:r>
            <a:r>
              <a:rPr lang="nl-NL" dirty="0" err="1"/>
              <a:t>Resolving</a:t>
            </a:r>
            <a:r>
              <a:rPr lang="nl-NL" dirty="0"/>
              <a:t> Issues</a:t>
            </a:r>
            <a:endParaRPr lang="en-NL" dirty="0"/>
          </a:p>
        </p:txBody>
      </p:sp>
      <p:sp>
        <p:nvSpPr>
          <p:cNvPr id="11" name="Rectangle: Rounded Corners 10">
            <a:extLst>
              <a:ext uri="{FF2B5EF4-FFF2-40B4-BE49-F238E27FC236}">
                <a16:creationId xmlns:a16="http://schemas.microsoft.com/office/drawing/2014/main" id="{8CD914B2-A73B-48B3-B80E-86150DE2DDA2}"/>
              </a:ext>
            </a:extLst>
          </p:cNvPr>
          <p:cNvSpPr/>
          <p:nvPr/>
        </p:nvSpPr>
        <p:spPr>
          <a:xfrm>
            <a:off x="5265733" y="1527672"/>
            <a:ext cx="1501698" cy="78251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Publish</a:t>
            </a:r>
            <a:r>
              <a:rPr lang="nl-NL" dirty="0"/>
              <a:t> </a:t>
            </a:r>
            <a:r>
              <a:rPr lang="nl-NL" dirty="0" err="1"/>
              <a:t>cleansed</a:t>
            </a:r>
            <a:r>
              <a:rPr lang="nl-NL" dirty="0"/>
              <a:t>, </a:t>
            </a:r>
            <a:r>
              <a:rPr lang="nl-NL" dirty="0" err="1"/>
              <a:t>filtered</a:t>
            </a:r>
            <a:r>
              <a:rPr lang="nl-NL" dirty="0"/>
              <a:t> data</a:t>
            </a:r>
            <a:endParaRPr lang="en-NL" dirty="0"/>
          </a:p>
        </p:txBody>
      </p:sp>
      <p:sp>
        <p:nvSpPr>
          <p:cNvPr id="12" name="Rectangle: Rounded Corners 11">
            <a:extLst>
              <a:ext uri="{FF2B5EF4-FFF2-40B4-BE49-F238E27FC236}">
                <a16:creationId xmlns:a16="http://schemas.microsoft.com/office/drawing/2014/main" id="{3FB840EF-A1F5-4374-BBD1-BE1530214686}"/>
              </a:ext>
            </a:extLst>
          </p:cNvPr>
          <p:cNvSpPr/>
          <p:nvPr/>
        </p:nvSpPr>
        <p:spPr>
          <a:xfrm>
            <a:off x="483920" y="2839461"/>
            <a:ext cx="2230244" cy="8139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t>Interact</a:t>
            </a:r>
            <a:r>
              <a:rPr lang="nl-NL" dirty="0"/>
              <a:t> </a:t>
            </a:r>
            <a:r>
              <a:rPr lang="nl-NL" dirty="0" err="1"/>
              <a:t>with</a:t>
            </a:r>
            <a:r>
              <a:rPr lang="nl-NL" dirty="0"/>
              <a:t> </a:t>
            </a:r>
            <a:r>
              <a:rPr lang="nl-NL" dirty="0" err="1"/>
              <a:t>devices</a:t>
            </a:r>
            <a:endParaRPr lang="nl-NL" dirty="0"/>
          </a:p>
          <a:p>
            <a:pPr marL="285750" indent="-285750" algn="ctr">
              <a:buFontTx/>
              <a:buChar char="-"/>
            </a:pPr>
            <a:r>
              <a:rPr lang="nl-NL" dirty="0"/>
              <a:t>Connectivity</a:t>
            </a:r>
          </a:p>
          <a:p>
            <a:pPr marL="285750" indent="-285750" algn="ctr">
              <a:buFontTx/>
              <a:buChar char="-"/>
            </a:pPr>
            <a:r>
              <a:rPr lang="nl-NL" dirty="0"/>
              <a:t>Security</a:t>
            </a:r>
          </a:p>
          <a:p>
            <a:pPr marL="285750" indent="-285750" algn="ctr">
              <a:buFontTx/>
              <a:buChar char="-"/>
            </a:pPr>
            <a:r>
              <a:rPr lang="nl-NL" dirty="0"/>
              <a:t>Protocol</a:t>
            </a:r>
            <a:endParaRPr lang="en-NL" dirty="0"/>
          </a:p>
        </p:txBody>
      </p:sp>
      <p:sp>
        <p:nvSpPr>
          <p:cNvPr id="13" name="Rectangle: Rounded Corners 12">
            <a:extLst>
              <a:ext uri="{FF2B5EF4-FFF2-40B4-BE49-F238E27FC236}">
                <a16:creationId xmlns:a16="http://schemas.microsoft.com/office/drawing/2014/main" id="{47DEEFA0-E35E-4C5F-8C43-4C2A73887E9A}"/>
              </a:ext>
            </a:extLst>
          </p:cNvPr>
          <p:cNvSpPr/>
          <p:nvPr/>
        </p:nvSpPr>
        <p:spPr>
          <a:xfrm>
            <a:off x="3190553" y="2821623"/>
            <a:ext cx="2230244" cy="8139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Data Management</a:t>
            </a:r>
          </a:p>
          <a:p>
            <a:pPr marL="285750" indent="-285750" algn="ctr">
              <a:buFontTx/>
              <a:buChar char="-"/>
            </a:pPr>
            <a:r>
              <a:rPr lang="nl-NL" dirty="0"/>
              <a:t>Device Metadata</a:t>
            </a:r>
          </a:p>
          <a:p>
            <a:pPr marL="285750" indent="-285750" algn="ctr">
              <a:buFontTx/>
              <a:buChar char="-"/>
            </a:pPr>
            <a:r>
              <a:rPr lang="nl-NL" dirty="0" err="1"/>
              <a:t>Telemetry</a:t>
            </a:r>
            <a:r>
              <a:rPr lang="nl-NL" dirty="0"/>
              <a:t> (</a:t>
            </a:r>
            <a:r>
              <a:rPr lang="nl-NL" dirty="0" err="1"/>
              <a:t>lots</a:t>
            </a:r>
            <a:r>
              <a:rPr lang="nl-NL" dirty="0"/>
              <a:t> of </a:t>
            </a:r>
            <a:r>
              <a:rPr lang="nl-NL" dirty="0" err="1"/>
              <a:t>it</a:t>
            </a:r>
            <a:r>
              <a:rPr lang="nl-NL" dirty="0"/>
              <a:t>)</a:t>
            </a:r>
            <a:endParaRPr lang="en-NL" dirty="0"/>
          </a:p>
        </p:txBody>
      </p:sp>
      <p:sp>
        <p:nvSpPr>
          <p:cNvPr id="14" name="Rectangle: Rounded Corners 13">
            <a:extLst>
              <a:ext uri="{FF2B5EF4-FFF2-40B4-BE49-F238E27FC236}">
                <a16:creationId xmlns:a16="http://schemas.microsoft.com/office/drawing/2014/main" id="{86720606-4DAB-4CC3-967F-A8F9F1D180DF}"/>
              </a:ext>
            </a:extLst>
          </p:cNvPr>
          <p:cNvSpPr/>
          <p:nvPr/>
        </p:nvSpPr>
        <p:spPr>
          <a:xfrm>
            <a:off x="683061" y="964764"/>
            <a:ext cx="1941117" cy="8139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a:t>Support Field Engineer </a:t>
            </a:r>
            <a:r>
              <a:rPr lang="nl-NL" dirty="0" err="1"/>
              <a:t>during</a:t>
            </a:r>
            <a:r>
              <a:rPr lang="nl-NL" dirty="0"/>
              <a:t> </a:t>
            </a:r>
            <a:r>
              <a:rPr lang="nl-NL" dirty="0" err="1"/>
              <a:t>provisioning</a:t>
            </a:r>
            <a:endParaRPr lang="en-NL" dirty="0"/>
          </a:p>
        </p:txBody>
      </p:sp>
      <p:sp>
        <p:nvSpPr>
          <p:cNvPr id="15" name="Rectangle: Rounded Corners 14">
            <a:extLst>
              <a:ext uri="{FF2B5EF4-FFF2-40B4-BE49-F238E27FC236}">
                <a16:creationId xmlns:a16="http://schemas.microsoft.com/office/drawing/2014/main" id="{672EBE5C-C6D7-4A6A-B86B-619AA8C70459}"/>
              </a:ext>
            </a:extLst>
          </p:cNvPr>
          <p:cNvSpPr/>
          <p:nvPr/>
        </p:nvSpPr>
        <p:spPr>
          <a:xfrm>
            <a:off x="2217179" y="1871326"/>
            <a:ext cx="2230244" cy="8139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t>Receive</a:t>
            </a:r>
            <a:r>
              <a:rPr lang="nl-NL" dirty="0"/>
              <a:t> </a:t>
            </a:r>
            <a:r>
              <a:rPr lang="nl-NL" dirty="0" err="1"/>
              <a:t>messages</a:t>
            </a:r>
            <a:r>
              <a:rPr lang="nl-NL" dirty="0"/>
              <a:t>: </a:t>
            </a:r>
            <a:r>
              <a:rPr lang="nl-NL" dirty="0" err="1"/>
              <a:t>interpret</a:t>
            </a:r>
            <a:r>
              <a:rPr lang="nl-NL" dirty="0"/>
              <a:t>, </a:t>
            </a:r>
            <a:r>
              <a:rPr lang="nl-NL" dirty="0" err="1"/>
              <a:t>convert</a:t>
            </a:r>
            <a:r>
              <a:rPr lang="nl-NL" dirty="0"/>
              <a:t> </a:t>
            </a:r>
            <a:r>
              <a:rPr lang="nl-NL" dirty="0" err="1"/>
              <a:t>and</a:t>
            </a:r>
            <a:r>
              <a:rPr lang="nl-NL" dirty="0"/>
              <a:t> route</a:t>
            </a:r>
            <a:endParaRPr lang="en-NL" dirty="0"/>
          </a:p>
        </p:txBody>
      </p:sp>
      <p:sp>
        <p:nvSpPr>
          <p:cNvPr id="16" name="Rectangle: Rounded Corners 15">
            <a:extLst>
              <a:ext uri="{FF2B5EF4-FFF2-40B4-BE49-F238E27FC236}">
                <a16:creationId xmlns:a16="http://schemas.microsoft.com/office/drawing/2014/main" id="{1C1179B4-D355-4EDB-8F5F-AE2584A9A00D}"/>
              </a:ext>
            </a:extLst>
          </p:cNvPr>
          <p:cNvSpPr/>
          <p:nvPr/>
        </p:nvSpPr>
        <p:spPr>
          <a:xfrm>
            <a:off x="3434852" y="648001"/>
            <a:ext cx="2483559" cy="912094"/>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t>Insight</a:t>
            </a:r>
            <a:r>
              <a:rPr lang="nl-NL" dirty="0"/>
              <a:t> in </a:t>
            </a:r>
            <a:r>
              <a:rPr lang="nl-NL" dirty="0" err="1"/>
              <a:t>devices</a:t>
            </a:r>
            <a:r>
              <a:rPr lang="nl-NL" dirty="0"/>
              <a:t> </a:t>
            </a:r>
            <a:r>
              <a:rPr lang="nl-NL" dirty="0" err="1"/>
              <a:t>and</a:t>
            </a:r>
            <a:r>
              <a:rPr lang="nl-NL" dirty="0"/>
              <a:t> </a:t>
            </a:r>
            <a:r>
              <a:rPr lang="nl-NL" dirty="0" err="1"/>
              <a:t>their</a:t>
            </a:r>
            <a:r>
              <a:rPr lang="nl-NL" dirty="0"/>
              <a:t> </a:t>
            </a:r>
            <a:r>
              <a:rPr lang="nl-NL" dirty="0" err="1"/>
              <a:t>current</a:t>
            </a:r>
            <a:r>
              <a:rPr lang="nl-NL" dirty="0"/>
              <a:t> </a:t>
            </a:r>
            <a:r>
              <a:rPr lang="nl-NL" dirty="0" err="1"/>
              <a:t>and</a:t>
            </a:r>
            <a:r>
              <a:rPr lang="nl-NL" dirty="0"/>
              <a:t> </a:t>
            </a:r>
            <a:r>
              <a:rPr lang="nl-NL" dirty="0" err="1"/>
              <a:t>revent</a:t>
            </a:r>
            <a:r>
              <a:rPr lang="nl-NL" dirty="0"/>
              <a:t> </a:t>
            </a:r>
            <a:r>
              <a:rPr lang="nl-NL" dirty="0" err="1"/>
              <a:t>behavior</a:t>
            </a:r>
            <a:r>
              <a:rPr lang="nl-NL" dirty="0"/>
              <a:t> – status, </a:t>
            </a:r>
            <a:r>
              <a:rPr lang="nl-NL" dirty="0" err="1"/>
              <a:t>anomalies</a:t>
            </a:r>
            <a:r>
              <a:rPr lang="nl-NL" dirty="0"/>
              <a:t>, </a:t>
            </a:r>
            <a:r>
              <a:rPr lang="nl-NL" dirty="0" err="1"/>
              <a:t>measurements</a:t>
            </a:r>
            <a:endParaRPr lang="en-NL" dirty="0"/>
          </a:p>
        </p:txBody>
      </p:sp>
      <p:sp>
        <p:nvSpPr>
          <p:cNvPr id="17" name="Rectangle: Rounded Corners 16">
            <a:extLst>
              <a:ext uri="{FF2B5EF4-FFF2-40B4-BE49-F238E27FC236}">
                <a16:creationId xmlns:a16="http://schemas.microsoft.com/office/drawing/2014/main" id="{5A17A218-A3A3-45D2-AC66-DFABDC123D5B}"/>
              </a:ext>
            </a:extLst>
          </p:cNvPr>
          <p:cNvSpPr/>
          <p:nvPr/>
        </p:nvSpPr>
        <p:spPr>
          <a:xfrm>
            <a:off x="5242803" y="1683206"/>
            <a:ext cx="2483559" cy="8139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t>Administrative</a:t>
            </a:r>
            <a:r>
              <a:rPr lang="nl-NL" dirty="0"/>
              <a:t> </a:t>
            </a:r>
            <a:r>
              <a:rPr lang="nl-NL" dirty="0" err="1"/>
              <a:t>registration</a:t>
            </a:r>
            <a:r>
              <a:rPr lang="nl-NL" dirty="0"/>
              <a:t> of meters (assets) </a:t>
            </a:r>
            <a:r>
              <a:rPr lang="nl-NL" dirty="0" err="1"/>
              <a:t>and</a:t>
            </a:r>
            <a:r>
              <a:rPr lang="nl-NL" dirty="0"/>
              <a:t> </a:t>
            </a:r>
            <a:r>
              <a:rPr lang="nl-NL" dirty="0" err="1"/>
              <a:t>their</a:t>
            </a:r>
            <a:r>
              <a:rPr lang="nl-NL" dirty="0"/>
              <a:t> link </a:t>
            </a:r>
            <a:r>
              <a:rPr lang="nl-NL" dirty="0" err="1"/>
              <a:t>to</a:t>
            </a:r>
            <a:r>
              <a:rPr lang="nl-NL" dirty="0"/>
              <a:t> a </a:t>
            </a:r>
            <a:r>
              <a:rPr lang="nl-NL" dirty="0" err="1"/>
              <a:t>grid</a:t>
            </a:r>
            <a:r>
              <a:rPr lang="nl-NL" dirty="0"/>
              <a:t> </a:t>
            </a:r>
            <a:r>
              <a:rPr lang="nl-NL" dirty="0" err="1"/>
              <a:t>connection</a:t>
            </a:r>
            <a:r>
              <a:rPr lang="nl-NL" dirty="0"/>
              <a:t> (</a:t>
            </a:r>
            <a:r>
              <a:rPr lang="nl-NL" dirty="0" err="1"/>
              <a:t>location</a:t>
            </a:r>
            <a:r>
              <a:rPr lang="nl-NL" dirty="0"/>
              <a:t> &amp; customer)</a:t>
            </a:r>
            <a:endParaRPr lang="en-NL" dirty="0"/>
          </a:p>
        </p:txBody>
      </p:sp>
      <p:sp>
        <p:nvSpPr>
          <p:cNvPr id="18" name="Rectangle: Rounded Corners 17">
            <a:extLst>
              <a:ext uri="{FF2B5EF4-FFF2-40B4-BE49-F238E27FC236}">
                <a16:creationId xmlns:a16="http://schemas.microsoft.com/office/drawing/2014/main" id="{17BD6CA8-148C-48DB-AE3F-AC8F77759255}"/>
              </a:ext>
            </a:extLst>
          </p:cNvPr>
          <p:cNvSpPr/>
          <p:nvPr/>
        </p:nvSpPr>
        <p:spPr>
          <a:xfrm>
            <a:off x="5868441" y="2725338"/>
            <a:ext cx="2483559" cy="813981"/>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dirty="0" err="1"/>
              <a:t>Publish</a:t>
            </a:r>
            <a:r>
              <a:rPr lang="nl-NL" dirty="0"/>
              <a:t> </a:t>
            </a:r>
            <a:r>
              <a:rPr lang="nl-NL" dirty="0" err="1"/>
              <a:t>telemetry</a:t>
            </a:r>
            <a:r>
              <a:rPr lang="nl-NL" dirty="0"/>
              <a:t> timeseries data</a:t>
            </a:r>
            <a:endParaRPr lang="en-NL" dirty="0"/>
          </a:p>
        </p:txBody>
      </p:sp>
      <p:sp>
        <p:nvSpPr>
          <p:cNvPr id="19" name="Rectangle: Rounded Corners 18">
            <a:extLst>
              <a:ext uri="{FF2B5EF4-FFF2-40B4-BE49-F238E27FC236}">
                <a16:creationId xmlns:a16="http://schemas.microsoft.com/office/drawing/2014/main" id="{34B9F749-9527-46E1-8A0D-78E56FADDBCD}"/>
              </a:ext>
            </a:extLst>
          </p:cNvPr>
          <p:cNvSpPr/>
          <p:nvPr/>
        </p:nvSpPr>
        <p:spPr>
          <a:xfrm>
            <a:off x="111010" y="4206102"/>
            <a:ext cx="2146850" cy="58363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a:t>Secure</a:t>
            </a:r>
            <a:endParaRPr lang="en-NL" dirty="0"/>
          </a:p>
        </p:txBody>
      </p:sp>
      <p:sp>
        <p:nvSpPr>
          <p:cNvPr id="20" name="Rectangle: Rounded Corners 19">
            <a:extLst>
              <a:ext uri="{FF2B5EF4-FFF2-40B4-BE49-F238E27FC236}">
                <a16:creationId xmlns:a16="http://schemas.microsoft.com/office/drawing/2014/main" id="{9BFC7CE7-01A7-4E6F-98D4-574817CEB01B}"/>
              </a:ext>
            </a:extLst>
          </p:cNvPr>
          <p:cNvSpPr/>
          <p:nvPr/>
        </p:nvSpPr>
        <p:spPr>
          <a:xfrm>
            <a:off x="2380339" y="4206102"/>
            <a:ext cx="2146850" cy="58363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Cost</a:t>
            </a:r>
            <a:r>
              <a:rPr lang="nl-NL" dirty="0"/>
              <a:t> </a:t>
            </a:r>
            <a:r>
              <a:rPr lang="nl-NL" dirty="0" err="1"/>
              <a:t>effective</a:t>
            </a:r>
            <a:endParaRPr lang="en-NL" dirty="0"/>
          </a:p>
        </p:txBody>
      </p:sp>
      <p:sp>
        <p:nvSpPr>
          <p:cNvPr id="21" name="Rectangle: Rounded Corners 20">
            <a:extLst>
              <a:ext uri="{FF2B5EF4-FFF2-40B4-BE49-F238E27FC236}">
                <a16:creationId xmlns:a16="http://schemas.microsoft.com/office/drawing/2014/main" id="{E200ECB9-E139-44D9-AE18-8837BE182080}"/>
              </a:ext>
            </a:extLst>
          </p:cNvPr>
          <p:cNvSpPr/>
          <p:nvPr/>
        </p:nvSpPr>
        <p:spPr>
          <a:xfrm>
            <a:off x="4638613" y="4206102"/>
            <a:ext cx="2146850" cy="58363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a:t>Performant (</a:t>
            </a:r>
            <a:r>
              <a:rPr lang="nl-NL" dirty="0" err="1"/>
              <a:t>now</a:t>
            </a:r>
            <a:r>
              <a:rPr lang="nl-NL" dirty="0"/>
              <a:t>) &amp; </a:t>
            </a:r>
            <a:r>
              <a:rPr lang="nl-NL" dirty="0" err="1"/>
              <a:t>Scalable</a:t>
            </a:r>
            <a:r>
              <a:rPr lang="nl-NL" dirty="0"/>
              <a:t> (later)</a:t>
            </a:r>
            <a:endParaRPr lang="en-NL" dirty="0"/>
          </a:p>
        </p:txBody>
      </p:sp>
      <p:sp>
        <p:nvSpPr>
          <p:cNvPr id="22" name="Rectangle: Rounded Corners 21">
            <a:extLst>
              <a:ext uri="{FF2B5EF4-FFF2-40B4-BE49-F238E27FC236}">
                <a16:creationId xmlns:a16="http://schemas.microsoft.com/office/drawing/2014/main" id="{49ED4AF1-CF1C-4DC0-B620-B0C4ECE7FF06}"/>
              </a:ext>
            </a:extLst>
          </p:cNvPr>
          <p:cNvSpPr/>
          <p:nvPr/>
        </p:nvSpPr>
        <p:spPr>
          <a:xfrm>
            <a:off x="6907942" y="4206102"/>
            <a:ext cx="2146850" cy="58363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a:t>Short time </a:t>
            </a:r>
            <a:r>
              <a:rPr lang="nl-NL" err="1"/>
              <a:t>to</a:t>
            </a:r>
            <a:r>
              <a:rPr lang="nl-NL"/>
              <a:t> market</a:t>
            </a:r>
            <a:endParaRPr lang="en-NL"/>
          </a:p>
        </p:txBody>
      </p:sp>
    </p:spTree>
    <p:extLst>
      <p:ext uri="{BB962C8B-B14F-4D97-AF65-F5344CB8AC3E}">
        <p14:creationId xmlns:p14="http://schemas.microsoft.com/office/powerpoint/2010/main" val="3982910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8983-8F55-4F7B-84A1-3BA5298BD799}"/>
              </a:ext>
            </a:extLst>
          </p:cNvPr>
          <p:cNvSpPr>
            <a:spLocks noGrp="1"/>
          </p:cNvSpPr>
          <p:nvPr>
            <p:ph type="title"/>
          </p:nvPr>
        </p:nvSpPr>
        <p:spPr/>
        <p:txBody>
          <a:bodyPr/>
          <a:lstStyle/>
          <a:p>
            <a:r>
              <a:rPr lang="nl-NL" dirty="0"/>
              <a:t>The </a:t>
            </a:r>
            <a:r>
              <a:rPr lang="nl-NL" dirty="0" err="1"/>
              <a:t>moving</a:t>
            </a:r>
            <a:r>
              <a:rPr lang="nl-NL" dirty="0"/>
              <a:t> pieces</a:t>
            </a:r>
            <a:endParaRPr lang="en-NL" dirty="0"/>
          </a:p>
        </p:txBody>
      </p:sp>
      <p:sp>
        <p:nvSpPr>
          <p:cNvPr id="4" name="Footer Placeholder 3">
            <a:extLst>
              <a:ext uri="{FF2B5EF4-FFF2-40B4-BE49-F238E27FC236}">
                <a16:creationId xmlns:a16="http://schemas.microsoft.com/office/drawing/2014/main" id="{C1909B89-13F4-4575-A458-8134ABA98101}"/>
              </a:ext>
            </a:extLst>
          </p:cNvPr>
          <p:cNvSpPr>
            <a:spLocks noGrp="1"/>
          </p:cNvSpPr>
          <p:nvPr>
            <p:ph type="ftr" sz="quarter" idx="11"/>
          </p:nvPr>
        </p:nvSpPr>
        <p:spPr/>
        <p:txBody>
          <a:bodyPr/>
          <a:lstStyle/>
          <a:p>
            <a:r>
              <a:rPr lang="en-US"/>
              <a:t>Cloud IoT Platform for Energy Transition - DigitalXchange 2020</a:t>
            </a:r>
            <a:endParaRPr lang="nl-NL"/>
          </a:p>
        </p:txBody>
      </p:sp>
      <p:pic>
        <p:nvPicPr>
          <p:cNvPr id="7" name="Picture 2" descr="Related image">
            <a:extLst>
              <a:ext uri="{FF2B5EF4-FFF2-40B4-BE49-F238E27FC236}">
                <a16:creationId xmlns:a16="http://schemas.microsoft.com/office/drawing/2014/main" id="{68F2E177-CEF6-4E43-A79A-CC252C7A6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042" t="33740" r="6041" b="21415"/>
          <a:stretch/>
        </p:blipFill>
        <p:spPr bwMode="auto">
          <a:xfrm>
            <a:off x="-2" y="1828799"/>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787D-3F38-496F-A115-656223FFCD3C}"/>
              </a:ext>
            </a:extLst>
          </p:cNvPr>
          <p:cNvSpPr/>
          <p:nvPr/>
        </p:nvSpPr>
        <p:spPr>
          <a:xfrm>
            <a:off x="285750"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Content Placeholder 5" descr="House">
            <a:extLst>
              <a:ext uri="{FF2B5EF4-FFF2-40B4-BE49-F238E27FC236}">
                <a16:creationId xmlns:a16="http://schemas.microsoft.com/office/drawing/2014/main" id="{DCED3E27-3F0B-4D44-9636-7BBA8F8D2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500" y="2544300"/>
            <a:ext cx="914400" cy="914400"/>
          </a:xfrm>
          <a:prstGeom prst="rect">
            <a:avLst/>
          </a:prstGeom>
        </p:spPr>
      </p:pic>
      <p:sp>
        <p:nvSpPr>
          <p:cNvPr id="12" name="Arrow: Right 11">
            <a:extLst>
              <a:ext uri="{FF2B5EF4-FFF2-40B4-BE49-F238E27FC236}">
                <a16:creationId xmlns:a16="http://schemas.microsoft.com/office/drawing/2014/main" id="{90012787-E235-44D7-823D-1B40207E6C0D}"/>
              </a:ext>
            </a:extLst>
          </p:cNvPr>
          <p:cNvSpPr/>
          <p:nvPr/>
        </p:nvSpPr>
        <p:spPr>
          <a:xfrm>
            <a:off x="31242" y="3583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HEAT</a:t>
            </a:r>
            <a:endParaRPr lang="en-NL" dirty="0"/>
          </a:p>
        </p:txBody>
      </p:sp>
      <p:sp>
        <p:nvSpPr>
          <p:cNvPr id="3" name="Rectangle: Rounded Corners 2">
            <a:extLst>
              <a:ext uri="{FF2B5EF4-FFF2-40B4-BE49-F238E27FC236}">
                <a16:creationId xmlns:a16="http://schemas.microsoft.com/office/drawing/2014/main" id="{8F501225-071E-442F-9A2D-E7C7CDA8C211}"/>
              </a:ext>
            </a:extLst>
          </p:cNvPr>
          <p:cNvSpPr/>
          <p:nvPr/>
        </p:nvSpPr>
        <p:spPr>
          <a:xfrm>
            <a:off x="381002" y="2131350"/>
            <a:ext cx="638405" cy="440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14" name="Rectangle: Rounded Corners 13">
            <a:extLst>
              <a:ext uri="{FF2B5EF4-FFF2-40B4-BE49-F238E27FC236}">
                <a16:creationId xmlns:a16="http://schemas.microsoft.com/office/drawing/2014/main" id="{5DB163FC-8A68-42C1-B7E2-7FAD18A4EBA4}"/>
              </a:ext>
            </a:extLst>
          </p:cNvPr>
          <p:cNvSpPr/>
          <p:nvPr/>
        </p:nvSpPr>
        <p:spPr>
          <a:xfrm>
            <a:off x="1081952" y="2672227"/>
            <a:ext cx="685801" cy="431797"/>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5" name="Rectangle: Rounded Corners 4">
            <a:extLst>
              <a:ext uri="{FF2B5EF4-FFF2-40B4-BE49-F238E27FC236}">
                <a16:creationId xmlns:a16="http://schemas.microsoft.com/office/drawing/2014/main" id="{675E9139-170A-4754-B1E0-5DEDC3FBF601}"/>
              </a:ext>
            </a:extLst>
          </p:cNvPr>
          <p:cNvSpPr/>
          <p:nvPr/>
        </p:nvSpPr>
        <p:spPr>
          <a:xfrm>
            <a:off x="1346111" y="1988678"/>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6" name="Cloud 5">
            <a:extLst>
              <a:ext uri="{FF2B5EF4-FFF2-40B4-BE49-F238E27FC236}">
                <a16:creationId xmlns:a16="http://schemas.microsoft.com/office/drawing/2014/main" id="{A2555019-053E-4FFB-B734-FFA289D9757E}"/>
              </a:ext>
            </a:extLst>
          </p:cNvPr>
          <p:cNvSpPr/>
          <p:nvPr/>
        </p:nvSpPr>
        <p:spPr>
          <a:xfrm>
            <a:off x="3733800" y="1038226"/>
            <a:ext cx="3714328" cy="2625816"/>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Freeform: Shape 7">
            <a:extLst>
              <a:ext uri="{FF2B5EF4-FFF2-40B4-BE49-F238E27FC236}">
                <a16:creationId xmlns:a16="http://schemas.microsoft.com/office/drawing/2014/main" id="{103AE64E-C1FD-42D3-B8A0-FAC109102FB8}"/>
              </a:ext>
            </a:extLst>
          </p:cNvPr>
          <p:cNvSpPr/>
          <p:nvPr/>
        </p:nvSpPr>
        <p:spPr>
          <a:xfrm>
            <a:off x="533400" y="3095625"/>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56258D5A-47CA-45D7-862A-3586B03FBA0B}"/>
              </a:ext>
            </a:extLst>
          </p:cNvPr>
          <p:cNvSpPr/>
          <p:nvPr/>
        </p:nvSpPr>
        <p:spPr>
          <a:xfrm>
            <a:off x="275993" y="2543175"/>
            <a:ext cx="162157"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C314CC13-832C-4127-9A47-D4ABE43B3160}"/>
              </a:ext>
            </a:extLst>
          </p:cNvPr>
          <p:cNvCxnSpPr>
            <a:cxnSpLocks/>
            <a:stCxn id="3" idx="3"/>
            <a:endCxn id="5" idx="1"/>
          </p:cNvCxnSpPr>
          <p:nvPr/>
        </p:nvCxnSpPr>
        <p:spPr>
          <a:xfrm flipV="1">
            <a:off x="1019407" y="2225678"/>
            <a:ext cx="326704" cy="125872"/>
          </a:xfrm>
          <a:prstGeom prst="bentConnector3">
            <a:avLst/>
          </a:prstGeom>
          <a:ln>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A6A6804-1617-4E6B-A9F0-BD831DD65DB1}"/>
              </a:ext>
            </a:extLst>
          </p:cNvPr>
          <p:cNvCxnSpPr>
            <a:cxnSpLocks/>
            <a:stCxn id="14" idx="3"/>
            <a:endCxn id="5" idx="2"/>
          </p:cNvCxnSpPr>
          <p:nvPr/>
        </p:nvCxnSpPr>
        <p:spPr>
          <a:xfrm flipV="1">
            <a:off x="1767753" y="2462678"/>
            <a:ext cx="202246" cy="425448"/>
          </a:xfrm>
          <a:prstGeom prst="bentConnector2">
            <a:avLst/>
          </a:prstGeom>
          <a:ln>
            <a:solidFill>
              <a:srgbClr val="F89346"/>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2562D0C-C026-4D6C-9380-1DC3AFF86666}"/>
              </a:ext>
            </a:extLst>
          </p:cNvPr>
          <p:cNvSpPr/>
          <p:nvPr/>
        </p:nvSpPr>
        <p:spPr>
          <a:xfrm>
            <a:off x="6941918" y="2432364"/>
            <a:ext cx="555001" cy="50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6" name="Cube 25">
            <a:extLst>
              <a:ext uri="{FF2B5EF4-FFF2-40B4-BE49-F238E27FC236}">
                <a16:creationId xmlns:a16="http://schemas.microsoft.com/office/drawing/2014/main" id="{A3F0333B-159A-4203-8FC5-BD9E14FFF370}"/>
              </a:ext>
            </a:extLst>
          </p:cNvPr>
          <p:cNvSpPr/>
          <p:nvPr/>
        </p:nvSpPr>
        <p:spPr>
          <a:xfrm>
            <a:off x="7656312" y="1717876"/>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Event Streaming Platform</a:t>
            </a:r>
            <a:endParaRPr lang="en-NL" sz="1050" dirty="0"/>
          </a:p>
        </p:txBody>
      </p:sp>
      <p:sp>
        <p:nvSpPr>
          <p:cNvPr id="27" name="Cylinder 26">
            <a:extLst>
              <a:ext uri="{FF2B5EF4-FFF2-40B4-BE49-F238E27FC236}">
                <a16:creationId xmlns:a16="http://schemas.microsoft.com/office/drawing/2014/main" id="{43DDAEE0-737D-4EFD-8F69-E65CDD2713F8}"/>
              </a:ext>
            </a:extLst>
          </p:cNvPr>
          <p:cNvSpPr/>
          <p:nvPr/>
        </p:nvSpPr>
        <p:spPr>
          <a:xfrm>
            <a:off x="5711914" y="2672227"/>
            <a:ext cx="1035006" cy="562197"/>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28" name="Freeform: Shape 27">
            <a:extLst>
              <a:ext uri="{FF2B5EF4-FFF2-40B4-BE49-F238E27FC236}">
                <a16:creationId xmlns:a16="http://schemas.microsoft.com/office/drawing/2014/main" id="{4B250084-8CA4-4E38-B4C8-EEC4419FE07D}"/>
              </a:ext>
            </a:extLst>
          </p:cNvPr>
          <p:cNvSpPr/>
          <p:nvPr/>
        </p:nvSpPr>
        <p:spPr>
          <a:xfrm>
            <a:off x="2590800" y="1988678"/>
            <a:ext cx="1628775" cy="383136"/>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lowchart: Sequential Access Storage 28">
            <a:extLst>
              <a:ext uri="{FF2B5EF4-FFF2-40B4-BE49-F238E27FC236}">
                <a16:creationId xmlns:a16="http://schemas.microsoft.com/office/drawing/2014/main" id="{EA4379B0-E28D-4AC4-BD66-1584ADB3FC98}"/>
              </a:ext>
            </a:extLst>
          </p:cNvPr>
          <p:cNvSpPr/>
          <p:nvPr/>
        </p:nvSpPr>
        <p:spPr>
          <a:xfrm>
            <a:off x="5061999" y="1846463"/>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0" name="Flowchart: Process 29">
            <a:extLst>
              <a:ext uri="{FF2B5EF4-FFF2-40B4-BE49-F238E27FC236}">
                <a16:creationId xmlns:a16="http://schemas.microsoft.com/office/drawing/2014/main" id="{FC1D296B-449A-4EC2-AD29-2574E921FF2E}"/>
              </a:ext>
            </a:extLst>
          </p:cNvPr>
          <p:cNvSpPr/>
          <p:nvPr/>
        </p:nvSpPr>
        <p:spPr>
          <a:xfrm>
            <a:off x="4172146" y="1905301"/>
            <a:ext cx="776627" cy="4740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800" dirty="0" err="1"/>
              <a:t>Ingest</a:t>
            </a:r>
            <a:r>
              <a:rPr lang="nl-NL" sz="800" dirty="0"/>
              <a:t>, </a:t>
            </a:r>
            <a:r>
              <a:rPr lang="nl-NL" sz="800" dirty="0" err="1"/>
              <a:t>Authenticate</a:t>
            </a:r>
            <a:r>
              <a:rPr lang="nl-NL" sz="800" dirty="0"/>
              <a:t> &amp; Check</a:t>
            </a:r>
            <a:endParaRPr lang="en-NL" sz="800" dirty="0"/>
          </a:p>
        </p:txBody>
      </p:sp>
      <p:sp>
        <p:nvSpPr>
          <p:cNvPr id="33" name="Flowchart: Process 32">
            <a:extLst>
              <a:ext uri="{FF2B5EF4-FFF2-40B4-BE49-F238E27FC236}">
                <a16:creationId xmlns:a16="http://schemas.microsoft.com/office/drawing/2014/main" id="{489E4F16-C464-4175-BFFC-A6DCC3888FF5}"/>
              </a:ext>
            </a:extLst>
          </p:cNvPr>
          <p:cNvSpPr/>
          <p:nvPr/>
        </p:nvSpPr>
        <p:spPr>
          <a:xfrm>
            <a:off x="5835523" y="1811506"/>
            <a:ext cx="752477" cy="645361"/>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err="1"/>
              <a:t>Validate</a:t>
            </a:r>
            <a:r>
              <a:rPr lang="nl-NL" sz="800" dirty="0"/>
              <a:t>, </a:t>
            </a:r>
            <a:r>
              <a:rPr lang="nl-NL" sz="800" dirty="0" err="1"/>
              <a:t>Enrich</a:t>
            </a:r>
            <a:r>
              <a:rPr lang="nl-NL" sz="800" dirty="0"/>
              <a:t> </a:t>
            </a:r>
            <a:r>
              <a:rPr lang="nl-NL" sz="800" dirty="0" err="1"/>
              <a:t>Process</a:t>
            </a:r>
            <a:r>
              <a:rPr lang="nl-NL" sz="800" dirty="0"/>
              <a:t>, </a:t>
            </a:r>
            <a:r>
              <a:rPr lang="nl-NL" sz="800" dirty="0" err="1"/>
              <a:t>Convert</a:t>
            </a:r>
            <a:r>
              <a:rPr lang="nl-NL" sz="800" dirty="0"/>
              <a:t>, </a:t>
            </a:r>
            <a:r>
              <a:rPr lang="nl-NL" sz="800" dirty="0" err="1"/>
              <a:t>Publish</a:t>
            </a:r>
            <a:r>
              <a:rPr lang="nl-NL" sz="800" dirty="0"/>
              <a:t> </a:t>
            </a:r>
            <a:endParaRPr lang="en-NL" sz="800" dirty="0"/>
          </a:p>
        </p:txBody>
      </p:sp>
      <p:sp>
        <p:nvSpPr>
          <p:cNvPr id="36" name="Cylinder 35">
            <a:extLst>
              <a:ext uri="{FF2B5EF4-FFF2-40B4-BE49-F238E27FC236}">
                <a16:creationId xmlns:a16="http://schemas.microsoft.com/office/drawing/2014/main" id="{4CA89271-5663-4F22-92B1-BBCFD67DA4DD}"/>
              </a:ext>
            </a:extLst>
          </p:cNvPr>
          <p:cNvSpPr/>
          <p:nvPr/>
        </p:nvSpPr>
        <p:spPr>
          <a:xfrm>
            <a:off x="4054497" y="2700611"/>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sp>
        <p:nvSpPr>
          <p:cNvPr id="39" name="Flowchart: Process 38">
            <a:extLst>
              <a:ext uri="{FF2B5EF4-FFF2-40B4-BE49-F238E27FC236}">
                <a16:creationId xmlns:a16="http://schemas.microsoft.com/office/drawing/2014/main" id="{C5396C4B-7473-4D24-836D-11B8A4192384}"/>
              </a:ext>
            </a:extLst>
          </p:cNvPr>
          <p:cNvSpPr/>
          <p:nvPr/>
        </p:nvSpPr>
        <p:spPr>
          <a:xfrm>
            <a:off x="5517465" y="782989"/>
            <a:ext cx="752477" cy="591675"/>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800" dirty="0"/>
          </a:p>
          <a:p>
            <a:pPr algn="ctr"/>
            <a:endParaRPr lang="nl-NL" sz="800" dirty="0"/>
          </a:p>
          <a:p>
            <a:pPr algn="ctr"/>
            <a:r>
              <a:rPr lang="nl-NL" sz="800" dirty="0"/>
              <a:t>Monitoring</a:t>
            </a:r>
            <a:endParaRPr lang="en-NL" sz="800" dirty="0"/>
          </a:p>
        </p:txBody>
      </p:sp>
      <p:pic>
        <p:nvPicPr>
          <p:cNvPr id="38" name="Content Placeholder 37" descr="Gauge">
            <a:extLst>
              <a:ext uri="{FF2B5EF4-FFF2-40B4-BE49-F238E27FC236}">
                <a16:creationId xmlns:a16="http://schemas.microsoft.com/office/drawing/2014/main" id="{160C59B5-18B0-4488-9F76-77C5EB777243}"/>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5630736" y="684177"/>
            <a:ext cx="540001" cy="540001"/>
          </a:xfrm>
        </p:spPr>
      </p:pic>
      <p:sp>
        <p:nvSpPr>
          <p:cNvPr id="40" name="Arrow: Right 39">
            <a:extLst>
              <a:ext uri="{FF2B5EF4-FFF2-40B4-BE49-F238E27FC236}">
                <a16:creationId xmlns:a16="http://schemas.microsoft.com/office/drawing/2014/main" id="{DEFB0F5B-F982-45DF-B0EB-BC9D216BD830}"/>
              </a:ext>
            </a:extLst>
          </p:cNvPr>
          <p:cNvSpPr/>
          <p:nvPr/>
        </p:nvSpPr>
        <p:spPr>
          <a:xfrm>
            <a:off x="6588000" y="1988678"/>
            <a:ext cx="1209889" cy="19746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1" name="Arrow: Down 40">
            <a:extLst>
              <a:ext uri="{FF2B5EF4-FFF2-40B4-BE49-F238E27FC236}">
                <a16:creationId xmlns:a16="http://schemas.microsoft.com/office/drawing/2014/main" id="{DA7B724F-EDC1-4924-8325-0547BB63E4DF}"/>
              </a:ext>
            </a:extLst>
          </p:cNvPr>
          <p:cNvSpPr/>
          <p:nvPr/>
        </p:nvSpPr>
        <p:spPr>
          <a:xfrm>
            <a:off x="6276972" y="2456867"/>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2" name="Arrow: Curved Right 41">
            <a:extLst>
              <a:ext uri="{FF2B5EF4-FFF2-40B4-BE49-F238E27FC236}">
                <a16:creationId xmlns:a16="http://schemas.microsoft.com/office/drawing/2014/main" id="{447DDDB0-7F14-44D7-B82E-89ECB810DB18}"/>
              </a:ext>
            </a:extLst>
          </p:cNvPr>
          <p:cNvSpPr/>
          <p:nvPr/>
        </p:nvSpPr>
        <p:spPr>
          <a:xfrm rot="19721406">
            <a:off x="6702054" y="2635734"/>
            <a:ext cx="321296" cy="307435"/>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3" name="Arrow: Right 42">
            <a:extLst>
              <a:ext uri="{FF2B5EF4-FFF2-40B4-BE49-F238E27FC236}">
                <a16:creationId xmlns:a16="http://schemas.microsoft.com/office/drawing/2014/main" id="{0D4DB9C3-317A-49CE-80F8-131C2A55B3C6}"/>
              </a:ext>
            </a:extLst>
          </p:cNvPr>
          <p:cNvSpPr/>
          <p:nvPr/>
        </p:nvSpPr>
        <p:spPr>
          <a:xfrm>
            <a:off x="5630736" y="2351550"/>
            <a:ext cx="292318" cy="105317"/>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4" name="Arrow: Right 43">
            <a:extLst>
              <a:ext uri="{FF2B5EF4-FFF2-40B4-BE49-F238E27FC236}">
                <a16:creationId xmlns:a16="http://schemas.microsoft.com/office/drawing/2014/main" id="{78F96D6A-2CF7-498A-A69A-006120C838F1}"/>
              </a:ext>
            </a:extLst>
          </p:cNvPr>
          <p:cNvSpPr/>
          <p:nvPr/>
        </p:nvSpPr>
        <p:spPr>
          <a:xfrm>
            <a:off x="4874252" y="2074985"/>
            <a:ext cx="279308" cy="150693"/>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5" name="Arrow: Right 44">
            <a:extLst>
              <a:ext uri="{FF2B5EF4-FFF2-40B4-BE49-F238E27FC236}">
                <a16:creationId xmlns:a16="http://schemas.microsoft.com/office/drawing/2014/main" id="{D52DA759-2B63-4C2C-A270-05D30176301D}"/>
              </a:ext>
            </a:extLst>
          </p:cNvPr>
          <p:cNvSpPr/>
          <p:nvPr/>
        </p:nvSpPr>
        <p:spPr>
          <a:xfrm>
            <a:off x="3981551" y="2104899"/>
            <a:ext cx="279308" cy="150693"/>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Arrow: Up 45">
            <a:extLst>
              <a:ext uri="{FF2B5EF4-FFF2-40B4-BE49-F238E27FC236}">
                <a16:creationId xmlns:a16="http://schemas.microsoft.com/office/drawing/2014/main" id="{7310E987-CCDF-4C71-91D1-96EA586179F6}"/>
              </a:ext>
            </a:extLst>
          </p:cNvPr>
          <p:cNvSpPr/>
          <p:nvPr/>
        </p:nvSpPr>
        <p:spPr>
          <a:xfrm>
            <a:off x="6009380" y="1314992"/>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7" name="Arrow: Up 46">
            <a:extLst>
              <a:ext uri="{FF2B5EF4-FFF2-40B4-BE49-F238E27FC236}">
                <a16:creationId xmlns:a16="http://schemas.microsoft.com/office/drawing/2014/main" id="{425D21C1-ED1F-4B99-B3D7-4489E172FE1D}"/>
              </a:ext>
            </a:extLst>
          </p:cNvPr>
          <p:cNvSpPr/>
          <p:nvPr/>
        </p:nvSpPr>
        <p:spPr>
          <a:xfrm rot="1409247" flipH="1">
            <a:off x="5444331" y="1253801"/>
            <a:ext cx="126699" cy="740297"/>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8" name="Arrow: Curved Right 47">
            <a:extLst>
              <a:ext uri="{FF2B5EF4-FFF2-40B4-BE49-F238E27FC236}">
                <a16:creationId xmlns:a16="http://schemas.microsoft.com/office/drawing/2014/main" id="{4635F515-B1BB-42B0-B77C-000088154BA1}"/>
              </a:ext>
            </a:extLst>
          </p:cNvPr>
          <p:cNvSpPr/>
          <p:nvPr/>
        </p:nvSpPr>
        <p:spPr>
          <a:xfrm rot="16007779">
            <a:off x="4430098" y="2431815"/>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9" name="Arrow: Right 48">
            <a:extLst>
              <a:ext uri="{FF2B5EF4-FFF2-40B4-BE49-F238E27FC236}">
                <a16:creationId xmlns:a16="http://schemas.microsoft.com/office/drawing/2014/main" id="{75A8330F-AD5B-4923-A6AD-46591303B705}"/>
              </a:ext>
            </a:extLst>
          </p:cNvPr>
          <p:cNvSpPr/>
          <p:nvPr/>
        </p:nvSpPr>
        <p:spPr>
          <a:xfrm rot="10800000">
            <a:off x="2528250" y="1759565"/>
            <a:ext cx="399207" cy="229113"/>
          </a:xfrm>
          <a:prstGeom prst="rightArrow">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50" name="Rectangle: Rounded Corners 49">
            <a:extLst>
              <a:ext uri="{FF2B5EF4-FFF2-40B4-BE49-F238E27FC236}">
                <a16:creationId xmlns:a16="http://schemas.microsoft.com/office/drawing/2014/main" id="{70015CB0-A90B-4307-B066-923C54745F7B}"/>
              </a:ext>
            </a:extLst>
          </p:cNvPr>
          <p:cNvSpPr/>
          <p:nvPr/>
        </p:nvSpPr>
        <p:spPr>
          <a:xfrm>
            <a:off x="1425598" y="3234424"/>
            <a:ext cx="671626" cy="440400"/>
          </a:xfrm>
          <a:prstGeom prst="roundRect">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Actuator</a:t>
            </a:r>
            <a:endParaRPr lang="en-NL" sz="900" dirty="0"/>
          </a:p>
        </p:txBody>
      </p:sp>
      <p:cxnSp>
        <p:nvCxnSpPr>
          <p:cNvPr id="52" name="Connector: Elbow 51">
            <a:extLst>
              <a:ext uri="{FF2B5EF4-FFF2-40B4-BE49-F238E27FC236}">
                <a16:creationId xmlns:a16="http://schemas.microsoft.com/office/drawing/2014/main" id="{D67810C5-4064-4746-90BE-BC4C88F706FF}"/>
              </a:ext>
            </a:extLst>
          </p:cNvPr>
          <p:cNvCxnSpPr>
            <a:cxnSpLocks/>
            <a:endCxn id="50" idx="3"/>
          </p:cNvCxnSpPr>
          <p:nvPr/>
        </p:nvCxnSpPr>
        <p:spPr>
          <a:xfrm rot="5400000">
            <a:off x="1654218" y="2925824"/>
            <a:ext cx="971806" cy="85794"/>
          </a:xfrm>
          <a:prstGeom prst="bentConnector2">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D1ADB29-3F04-47F7-A57C-DAA3F5BF6132}"/>
              </a:ext>
            </a:extLst>
          </p:cNvPr>
          <p:cNvCxnSpPr>
            <a:cxnSpLocks/>
            <a:stCxn id="50" idx="1"/>
          </p:cNvCxnSpPr>
          <p:nvPr/>
        </p:nvCxnSpPr>
        <p:spPr>
          <a:xfrm rot="10800000">
            <a:off x="926624" y="3208808"/>
            <a:ext cx="498974" cy="245817"/>
          </a:xfrm>
          <a:prstGeom prst="bentConnector3">
            <a:avLst>
              <a:gd name="adj1" fmla="val 16168"/>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9F88DAA-8EC5-43C2-BD4E-FD82B903F856}"/>
              </a:ext>
            </a:extLst>
          </p:cNvPr>
          <p:cNvSpPr/>
          <p:nvPr/>
        </p:nvSpPr>
        <p:spPr>
          <a:xfrm rot="19349859">
            <a:off x="8473619" y="149988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1" name="Arrow: Right 50">
            <a:extLst>
              <a:ext uri="{FF2B5EF4-FFF2-40B4-BE49-F238E27FC236}">
                <a16:creationId xmlns:a16="http://schemas.microsoft.com/office/drawing/2014/main" id="{15488381-2D69-4BE0-8B8E-426A55D50DDF}"/>
              </a:ext>
            </a:extLst>
          </p:cNvPr>
          <p:cNvSpPr/>
          <p:nvPr/>
        </p:nvSpPr>
        <p:spPr>
          <a:xfrm rot="21138360">
            <a:off x="8660509" y="1865785"/>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3" name="Arrow: Right 52">
            <a:extLst>
              <a:ext uri="{FF2B5EF4-FFF2-40B4-BE49-F238E27FC236}">
                <a16:creationId xmlns:a16="http://schemas.microsoft.com/office/drawing/2014/main" id="{8A6FD55E-CA33-4BC7-BC7A-13FF1DAD5BDE}"/>
              </a:ext>
            </a:extLst>
          </p:cNvPr>
          <p:cNvSpPr/>
          <p:nvPr/>
        </p:nvSpPr>
        <p:spPr>
          <a:xfrm rot="979507">
            <a:off x="8640579" y="2163698"/>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5" name="Arrow: Right 54">
            <a:extLst>
              <a:ext uri="{FF2B5EF4-FFF2-40B4-BE49-F238E27FC236}">
                <a16:creationId xmlns:a16="http://schemas.microsoft.com/office/drawing/2014/main" id="{6A1A571A-5A20-46A2-9FC0-64B9CCD452FC}"/>
              </a:ext>
            </a:extLst>
          </p:cNvPr>
          <p:cNvSpPr/>
          <p:nvPr/>
        </p:nvSpPr>
        <p:spPr>
          <a:xfrm rot="2739122">
            <a:off x="8527513" y="253223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23973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8983-8F55-4F7B-84A1-3BA5298BD799}"/>
              </a:ext>
            </a:extLst>
          </p:cNvPr>
          <p:cNvSpPr>
            <a:spLocks noGrp="1"/>
          </p:cNvSpPr>
          <p:nvPr>
            <p:ph type="title"/>
          </p:nvPr>
        </p:nvSpPr>
        <p:spPr/>
        <p:txBody>
          <a:bodyPr/>
          <a:lstStyle/>
          <a:p>
            <a:r>
              <a:rPr lang="nl-NL" dirty="0"/>
              <a:t>Orders of magnitude</a:t>
            </a:r>
            <a:endParaRPr lang="en-NL" dirty="0"/>
          </a:p>
        </p:txBody>
      </p:sp>
      <p:sp>
        <p:nvSpPr>
          <p:cNvPr id="4" name="Footer Placeholder 3">
            <a:extLst>
              <a:ext uri="{FF2B5EF4-FFF2-40B4-BE49-F238E27FC236}">
                <a16:creationId xmlns:a16="http://schemas.microsoft.com/office/drawing/2014/main" id="{C1909B89-13F4-4575-A458-8134ABA98101}"/>
              </a:ext>
            </a:extLst>
          </p:cNvPr>
          <p:cNvSpPr>
            <a:spLocks noGrp="1"/>
          </p:cNvSpPr>
          <p:nvPr>
            <p:ph type="ftr" sz="quarter" idx="11"/>
          </p:nvPr>
        </p:nvSpPr>
        <p:spPr/>
        <p:txBody>
          <a:bodyPr/>
          <a:lstStyle/>
          <a:p>
            <a:r>
              <a:rPr lang="en-US"/>
              <a:t>Cloud IoT Platform for Energy Transition - DigitalXchange 2020</a:t>
            </a:r>
            <a:endParaRPr lang="nl-NL"/>
          </a:p>
        </p:txBody>
      </p:sp>
      <p:pic>
        <p:nvPicPr>
          <p:cNvPr id="7" name="Picture 2" descr="Related image">
            <a:extLst>
              <a:ext uri="{FF2B5EF4-FFF2-40B4-BE49-F238E27FC236}">
                <a16:creationId xmlns:a16="http://schemas.microsoft.com/office/drawing/2014/main" id="{68F2E177-CEF6-4E43-A79A-CC252C7A6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042" t="33740" r="6041" b="21415"/>
          <a:stretch/>
        </p:blipFill>
        <p:spPr bwMode="auto">
          <a:xfrm>
            <a:off x="-2" y="1828799"/>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787D-3F38-496F-A115-656223FFCD3C}"/>
              </a:ext>
            </a:extLst>
          </p:cNvPr>
          <p:cNvSpPr/>
          <p:nvPr/>
        </p:nvSpPr>
        <p:spPr>
          <a:xfrm>
            <a:off x="285750"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Content Placeholder 5" descr="House">
            <a:extLst>
              <a:ext uri="{FF2B5EF4-FFF2-40B4-BE49-F238E27FC236}">
                <a16:creationId xmlns:a16="http://schemas.microsoft.com/office/drawing/2014/main" id="{DCED3E27-3F0B-4D44-9636-7BBA8F8D2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0500" y="2544300"/>
            <a:ext cx="914400" cy="914400"/>
          </a:xfrm>
          <a:prstGeom prst="rect">
            <a:avLst/>
          </a:prstGeom>
        </p:spPr>
      </p:pic>
      <p:sp>
        <p:nvSpPr>
          <p:cNvPr id="12" name="Arrow: Right 11">
            <a:extLst>
              <a:ext uri="{FF2B5EF4-FFF2-40B4-BE49-F238E27FC236}">
                <a16:creationId xmlns:a16="http://schemas.microsoft.com/office/drawing/2014/main" id="{90012787-E235-44D7-823D-1B40207E6C0D}"/>
              </a:ext>
            </a:extLst>
          </p:cNvPr>
          <p:cNvSpPr/>
          <p:nvPr/>
        </p:nvSpPr>
        <p:spPr>
          <a:xfrm>
            <a:off x="31242" y="3583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HEAT</a:t>
            </a:r>
            <a:endParaRPr lang="en-NL" dirty="0"/>
          </a:p>
        </p:txBody>
      </p:sp>
      <p:sp>
        <p:nvSpPr>
          <p:cNvPr id="3" name="Rectangle: Rounded Corners 2">
            <a:extLst>
              <a:ext uri="{FF2B5EF4-FFF2-40B4-BE49-F238E27FC236}">
                <a16:creationId xmlns:a16="http://schemas.microsoft.com/office/drawing/2014/main" id="{8F501225-071E-442F-9A2D-E7C7CDA8C211}"/>
              </a:ext>
            </a:extLst>
          </p:cNvPr>
          <p:cNvSpPr/>
          <p:nvPr/>
        </p:nvSpPr>
        <p:spPr>
          <a:xfrm>
            <a:off x="381002" y="2131350"/>
            <a:ext cx="638405" cy="440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14" name="Rectangle: Rounded Corners 13">
            <a:extLst>
              <a:ext uri="{FF2B5EF4-FFF2-40B4-BE49-F238E27FC236}">
                <a16:creationId xmlns:a16="http://schemas.microsoft.com/office/drawing/2014/main" id="{5DB163FC-8A68-42C1-B7E2-7FAD18A4EBA4}"/>
              </a:ext>
            </a:extLst>
          </p:cNvPr>
          <p:cNvSpPr/>
          <p:nvPr/>
        </p:nvSpPr>
        <p:spPr>
          <a:xfrm>
            <a:off x="1081952" y="2672227"/>
            <a:ext cx="685801" cy="431797"/>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5" name="Rectangle: Rounded Corners 4">
            <a:extLst>
              <a:ext uri="{FF2B5EF4-FFF2-40B4-BE49-F238E27FC236}">
                <a16:creationId xmlns:a16="http://schemas.microsoft.com/office/drawing/2014/main" id="{675E9139-170A-4754-B1E0-5DEDC3FBF601}"/>
              </a:ext>
            </a:extLst>
          </p:cNvPr>
          <p:cNvSpPr/>
          <p:nvPr/>
        </p:nvSpPr>
        <p:spPr>
          <a:xfrm>
            <a:off x="1346111" y="1988678"/>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6" name="Cloud 5">
            <a:extLst>
              <a:ext uri="{FF2B5EF4-FFF2-40B4-BE49-F238E27FC236}">
                <a16:creationId xmlns:a16="http://schemas.microsoft.com/office/drawing/2014/main" id="{A2555019-053E-4FFB-B734-FFA289D9757E}"/>
              </a:ext>
            </a:extLst>
          </p:cNvPr>
          <p:cNvSpPr/>
          <p:nvPr/>
        </p:nvSpPr>
        <p:spPr>
          <a:xfrm>
            <a:off x="3733800" y="1038226"/>
            <a:ext cx="3714328" cy="2625816"/>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Freeform: Shape 7">
            <a:extLst>
              <a:ext uri="{FF2B5EF4-FFF2-40B4-BE49-F238E27FC236}">
                <a16:creationId xmlns:a16="http://schemas.microsoft.com/office/drawing/2014/main" id="{103AE64E-C1FD-42D3-B8A0-FAC109102FB8}"/>
              </a:ext>
            </a:extLst>
          </p:cNvPr>
          <p:cNvSpPr/>
          <p:nvPr/>
        </p:nvSpPr>
        <p:spPr>
          <a:xfrm>
            <a:off x="533400" y="3095625"/>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56258D5A-47CA-45D7-862A-3586B03FBA0B}"/>
              </a:ext>
            </a:extLst>
          </p:cNvPr>
          <p:cNvSpPr/>
          <p:nvPr/>
        </p:nvSpPr>
        <p:spPr>
          <a:xfrm>
            <a:off x="275993" y="2543175"/>
            <a:ext cx="162157"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C314CC13-832C-4127-9A47-D4ABE43B3160}"/>
              </a:ext>
            </a:extLst>
          </p:cNvPr>
          <p:cNvCxnSpPr>
            <a:cxnSpLocks/>
            <a:stCxn id="3" idx="3"/>
            <a:endCxn id="5" idx="1"/>
          </p:cNvCxnSpPr>
          <p:nvPr/>
        </p:nvCxnSpPr>
        <p:spPr>
          <a:xfrm flipV="1">
            <a:off x="1019407" y="2225678"/>
            <a:ext cx="326704" cy="125872"/>
          </a:xfrm>
          <a:prstGeom prst="bentConnector3">
            <a:avLst/>
          </a:prstGeom>
          <a:ln>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A6A6804-1617-4E6B-A9F0-BD831DD65DB1}"/>
              </a:ext>
            </a:extLst>
          </p:cNvPr>
          <p:cNvCxnSpPr>
            <a:cxnSpLocks/>
            <a:stCxn id="14" idx="3"/>
            <a:endCxn id="5" idx="2"/>
          </p:cNvCxnSpPr>
          <p:nvPr/>
        </p:nvCxnSpPr>
        <p:spPr>
          <a:xfrm flipV="1">
            <a:off x="1767753" y="2462678"/>
            <a:ext cx="202246" cy="425448"/>
          </a:xfrm>
          <a:prstGeom prst="bentConnector2">
            <a:avLst/>
          </a:prstGeom>
          <a:ln>
            <a:solidFill>
              <a:srgbClr val="F89346"/>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2562D0C-C026-4D6C-9380-1DC3AFF86666}"/>
              </a:ext>
            </a:extLst>
          </p:cNvPr>
          <p:cNvSpPr/>
          <p:nvPr/>
        </p:nvSpPr>
        <p:spPr>
          <a:xfrm>
            <a:off x="6941918" y="2432364"/>
            <a:ext cx="555001" cy="50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6" name="Cube 25">
            <a:extLst>
              <a:ext uri="{FF2B5EF4-FFF2-40B4-BE49-F238E27FC236}">
                <a16:creationId xmlns:a16="http://schemas.microsoft.com/office/drawing/2014/main" id="{A3F0333B-159A-4203-8FC5-BD9E14FFF370}"/>
              </a:ext>
            </a:extLst>
          </p:cNvPr>
          <p:cNvSpPr/>
          <p:nvPr/>
        </p:nvSpPr>
        <p:spPr>
          <a:xfrm>
            <a:off x="7656312" y="1717876"/>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Event Streaming Platform</a:t>
            </a:r>
            <a:endParaRPr lang="en-NL" sz="1050" dirty="0"/>
          </a:p>
        </p:txBody>
      </p:sp>
      <p:sp>
        <p:nvSpPr>
          <p:cNvPr id="27" name="Cylinder 26">
            <a:extLst>
              <a:ext uri="{FF2B5EF4-FFF2-40B4-BE49-F238E27FC236}">
                <a16:creationId xmlns:a16="http://schemas.microsoft.com/office/drawing/2014/main" id="{43DDAEE0-737D-4EFD-8F69-E65CDD2713F8}"/>
              </a:ext>
            </a:extLst>
          </p:cNvPr>
          <p:cNvSpPr/>
          <p:nvPr/>
        </p:nvSpPr>
        <p:spPr>
          <a:xfrm>
            <a:off x="5711914" y="2672227"/>
            <a:ext cx="1035006" cy="562197"/>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28" name="Freeform: Shape 27">
            <a:extLst>
              <a:ext uri="{FF2B5EF4-FFF2-40B4-BE49-F238E27FC236}">
                <a16:creationId xmlns:a16="http://schemas.microsoft.com/office/drawing/2014/main" id="{4B250084-8CA4-4E38-B4C8-EEC4419FE07D}"/>
              </a:ext>
            </a:extLst>
          </p:cNvPr>
          <p:cNvSpPr/>
          <p:nvPr/>
        </p:nvSpPr>
        <p:spPr>
          <a:xfrm>
            <a:off x="2590800" y="1988678"/>
            <a:ext cx="1628775" cy="383136"/>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lowchart: Sequential Access Storage 28">
            <a:extLst>
              <a:ext uri="{FF2B5EF4-FFF2-40B4-BE49-F238E27FC236}">
                <a16:creationId xmlns:a16="http://schemas.microsoft.com/office/drawing/2014/main" id="{EA4379B0-E28D-4AC4-BD66-1584ADB3FC98}"/>
              </a:ext>
            </a:extLst>
          </p:cNvPr>
          <p:cNvSpPr/>
          <p:nvPr/>
        </p:nvSpPr>
        <p:spPr>
          <a:xfrm>
            <a:off x="5061999" y="1846463"/>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0" name="Flowchart: Process 29">
            <a:extLst>
              <a:ext uri="{FF2B5EF4-FFF2-40B4-BE49-F238E27FC236}">
                <a16:creationId xmlns:a16="http://schemas.microsoft.com/office/drawing/2014/main" id="{FC1D296B-449A-4EC2-AD29-2574E921FF2E}"/>
              </a:ext>
            </a:extLst>
          </p:cNvPr>
          <p:cNvSpPr/>
          <p:nvPr/>
        </p:nvSpPr>
        <p:spPr>
          <a:xfrm>
            <a:off x="4172146" y="1905301"/>
            <a:ext cx="776627" cy="4740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800" dirty="0" err="1"/>
              <a:t>Ingest</a:t>
            </a:r>
            <a:r>
              <a:rPr lang="nl-NL" sz="800" dirty="0"/>
              <a:t>, </a:t>
            </a:r>
            <a:r>
              <a:rPr lang="nl-NL" sz="800" dirty="0" err="1"/>
              <a:t>Authenticate</a:t>
            </a:r>
            <a:r>
              <a:rPr lang="nl-NL" sz="800" dirty="0"/>
              <a:t> &amp; Check</a:t>
            </a:r>
            <a:endParaRPr lang="en-NL" sz="800" dirty="0"/>
          </a:p>
        </p:txBody>
      </p:sp>
      <p:sp>
        <p:nvSpPr>
          <p:cNvPr id="33" name="Flowchart: Process 32">
            <a:extLst>
              <a:ext uri="{FF2B5EF4-FFF2-40B4-BE49-F238E27FC236}">
                <a16:creationId xmlns:a16="http://schemas.microsoft.com/office/drawing/2014/main" id="{489E4F16-C464-4175-BFFC-A6DCC3888FF5}"/>
              </a:ext>
            </a:extLst>
          </p:cNvPr>
          <p:cNvSpPr/>
          <p:nvPr/>
        </p:nvSpPr>
        <p:spPr>
          <a:xfrm>
            <a:off x="5835523" y="1811506"/>
            <a:ext cx="752477" cy="645361"/>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err="1"/>
              <a:t>Validate</a:t>
            </a:r>
            <a:r>
              <a:rPr lang="nl-NL" sz="800" dirty="0"/>
              <a:t>, </a:t>
            </a:r>
            <a:r>
              <a:rPr lang="nl-NL" sz="800" dirty="0" err="1"/>
              <a:t>Enrich</a:t>
            </a:r>
            <a:r>
              <a:rPr lang="nl-NL" sz="800" dirty="0"/>
              <a:t> </a:t>
            </a:r>
            <a:r>
              <a:rPr lang="nl-NL" sz="800" dirty="0" err="1"/>
              <a:t>Process</a:t>
            </a:r>
            <a:r>
              <a:rPr lang="nl-NL" sz="800" dirty="0"/>
              <a:t>, </a:t>
            </a:r>
            <a:r>
              <a:rPr lang="nl-NL" sz="800" dirty="0" err="1"/>
              <a:t>Convert</a:t>
            </a:r>
            <a:r>
              <a:rPr lang="nl-NL" sz="800" dirty="0"/>
              <a:t>, </a:t>
            </a:r>
            <a:r>
              <a:rPr lang="nl-NL" sz="800" dirty="0" err="1"/>
              <a:t>Publish</a:t>
            </a:r>
            <a:r>
              <a:rPr lang="nl-NL" sz="800" dirty="0"/>
              <a:t> </a:t>
            </a:r>
            <a:endParaRPr lang="en-NL" sz="800" dirty="0"/>
          </a:p>
        </p:txBody>
      </p:sp>
      <p:sp>
        <p:nvSpPr>
          <p:cNvPr id="36" name="Cylinder 35">
            <a:extLst>
              <a:ext uri="{FF2B5EF4-FFF2-40B4-BE49-F238E27FC236}">
                <a16:creationId xmlns:a16="http://schemas.microsoft.com/office/drawing/2014/main" id="{4CA89271-5663-4F22-92B1-BBCFD67DA4DD}"/>
              </a:ext>
            </a:extLst>
          </p:cNvPr>
          <p:cNvSpPr/>
          <p:nvPr/>
        </p:nvSpPr>
        <p:spPr>
          <a:xfrm>
            <a:off x="4054497" y="2700611"/>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sp>
        <p:nvSpPr>
          <p:cNvPr id="39" name="Flowchart: Process 38">
            <a:extLst>
              <a:ext uri="{FF2B5EF4-FFF2-40B4-BE49-F238E27FC236}">
                <a16:creationId xmlns:a16="http://schemas.microsoft.com/office/drawing/2014/main" id="{C5396C4B-7473-4D24-836D-11B8A4192384}"/>
              </a:ext>
            </a:extLst>
          </p:cNvPr>
          <p:cNvSpPr/>
          <p:nvPr/>
        </p:nvSpPr>
        <p:spPr>
          <a:xfrm>
            <a:off x="5517465" y="782989"/>
            <a:ext cx="752477" cy="591675"/>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800" dirty="0"/>
          </a:p>
          <a:p>
            <a:pPr algn="ctr"/>
            <a:endParaRPr lang="nl-NL" sz="800" dirty="0"/>
          </a:p>
          <a:p>
            <a:pPr algn="ctr"/>
            <a:r>
              <a:rPr lang="nl-NL" sz="800" dirty="0"/>
              <a:t>Monitoring</a:t>
            </a:r>
            <a:endParaRPr lang="en-NL" sz="800" dirty="0"/>
          </a:p>
        </p:txBody>
      </p:sp>
      <p:pic>
        <p:nvPicPr>
          <p:cNvPr id="38" name="Content Placeholder 37" descr="Gauge">
            <a:extLst>
              <a:ext uri="{FF2B5EF4-FFF2-40B4-BE49-F238E27FC236}">
                <a16:creationId xmlns:a16="http://schemas.microsoft.com/office/drawing/2014/main" id="{160C59B5-18B0-4488-9F76-77C5EB777243}"/>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5630736" y="684177"/>
            <a:ext cx="540001" cy="540001"/>
          </a:xfrm>
        </p:spPr>
      </p:pic>
      <p:sp>
        <p:nvSpPr>
          <p:cNvPr id="40" name="Arrow: Right 39">
            <a:extLst>
              <a:ext uri="{FF2B5EF4-FFF2-40B4-BE49-F238E27FC236}">
                <a16:creationId xmlns:a16="http://schemas.microsoft.com/office/drawing/2014/main" id="{DEFB0F5B-F982-45DF-B0EB-BC9D216BD830}"/>
              </a:ext>
            </a:extLst>
          </p:cNvPr>
          <p:cNvSpPr/>
          <p:nvPr/>
        </p:nvSpPr>
        <p:spPr>
          <a:xfrm>
            <a:off x="6588000" y="1988678"/>
            <a:ext cx="1209889" cy="19746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1" name="Arrow: Down 40">
            <a:extLst>
              <a:ext uri="{FF2B5EF4-FFF2-40B4-BE49-F238E27FC236}">
                <a16:creationId xmlns:a16="http://schemas.microsoft.com/office/drawing/2014/main" id="{DA7B724F-EDC1-4924-8325-0547BB63E4DF}"/>
              </a:ext>
            </a:extLst>
          </p:cNvPr>
          <p:cNvSpPr/>
          <p:nvPr/>
        </p:nvSpPr>
        <p:spPr>
          <a:xfrm>
            <a:off x="6276972" y="2456867"/>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2" name="Arrow: Curved Right 41">
            <a:extLst>
              <a:ext uri="{FF2B5EF4-FFF2-40B4-BE49-F238E27FC236}">
                <a16:creationId xmlns:a16="http://schemas.microsoft.com/office/drawing/2014/main" id="{447DDDB0-7F14-44D7-B82E-89ECB810DB18}"/>
              </a:ext>
            </a:extLst>
          </p:cNvPr>
          <p:cNvSpPr/>
          <p:nvPr/>
        </p:nvSpPr>
        <p:spPr>
          <a:xfrm rot="19721406">
            <a:off x="6702054" y="2635734"/>
            <a:ext cx="321296" cy="307435"/>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3" name="Arrow: Right 42">
            <a:extLst>
              <a:ext uri="{FF2B5EF4-FFF2-40B4-BE49-F238E27FC236}">
                <a16:creationId xmlns:a16="http://schemas.microsoft.com/office/drawing/2014/main" id="{0D4DB9C3-317A-49CE-80F8-131C2A55B3C6}"/>
              </a:ext>
            </a:extLst>
          </p:cNvPr>
          <p:cNvSpPr/>
          <p:nvPr/>
        </p:nvSpPr>
        <p:spPr>
          <a:xfrm>
            <a:off x="5630736" y="2351550"/>
            <a:ext cx="292318" cy="105317"/>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4" name="Arrow: Right 43">
            <a:extLst>
              <a:ext uri="{FF2B5EF4-FFF2-40B4-BE49-F238E27FC236}">
                <a16:creationId xmlns:a16="http://schemas.microsoft.com/office/drawing/2014/main" id="{78F96D6A-2CF7-498A-A69A-006120C838F1}"/>
              </a:ext>
            </a:extLst>
          </p:cNvPr>
          <p:cNvSpPr/>
          <p:nvPr/>
        </p:nvSpPr>
        <p:spPr>
          <a:xfrm>
            <a:off x="4874252" y="2074985"/>
            <a:ext cx="279308" cy="150693"/>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5" name="Arrow: Right 44">
            <a:extLst>
              <a:ext uri="{FF2B5EF4-FFF2-40B4-BE49-F238E27FC236}">
                <a16:creationId xmlns:a16="http://schemas.microsoft.com/office/drawing/2014/main" id="{D52DA759-2B63-4C2C-A270-05D30176301D}"/>
              </a:ext>
            </a:extLst>
          </p:cNvPr>
          <p:cNvSpPr/>
          <p:nvPr/>
        </p:nvSpPr>
        <p:spPr>
          <a:xfrm>
            <a:off x="3981551" y="2104899"/>
            <a:ext cx="279308" cy="150693"/>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Arrow: Up 45">
            <a:extLst>
              <a:ext uri="{FF2B5EF4-FFF2-40B4-BE49-F238E27FC236}">
                <a16:creationId xmlns:a16="http://schemas.microsoft.com/office/drawing/2014/main" id="{7310E987-CCDF-4C71-91D1-96EA586179F6}"/>
              </a:ext>
            </a:extLst>
          </p:cNvPr>
          <p:cNvSpPr/>
          <p:nvPr/>
        </p:nvSpPr>
        <p:spPr>
          <a:xfrm>
            <a:off x="6009380" y="1314992"/>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7" name="Arrow: Up 46">
            <a:extLst>
              <a:ext uri="{FF2B5EF4-FFF2-40B4-BE49-F238E27FC236}">
                <a16:creationId xmlns:a16="http://schemas.microsoft.com/office/drawing/2014/main" id="{425D21C1-ED1F-4B99-B3D7-4489E172FE1D}"/>
              </a:ext>
            </a:extLst>
          </p:cNvPr>
          <p:cNvSpPr/>
          <p:nvPr/>
        </p:nvSpPr>
        <p:spPr>
          <a:xfrm rot="1409247" flipH="1">
            <a:off x="5444331" y="1253801"/>
            <a:ext cx="126699" cy="740297"/>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8" name="Arrow: Curved Right 47">
            <a:extLst>
              <a:ext uri="{FF2B5EF4-FFF2-40B4-BE49-F238E27FC236}">
                <a16:creationId xmlns:a16="http://schemas.microsoft.com/office/drawing/2014/main" id="{4635F515-B1BB-42B0-B77C-000088154BA1}"/>
              </a:ext>
            </a:extLst>
          </p:cNvPr>
          <p:cNvSpPr/>
          <p:nvPr/>
        </p:nvSpPr>
        <p:spPr>
          <a:xfrm rot="16007779">
            <a:off x="4430098" y="2431815"/>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9" name="Arrow: Right 48">
            <a:extLst>
              <a:ext uri="{FF2B5EF4-FFF2-40B4-BE49-F238E27FC236}">
                <a16:creationId xmlns:a16="http://schemas.microsoft.com/office/drawing/2014/main" id="{75A8330F-AD5B-4923-A6AD-46591303B705}"/>
              </a:ext>
            </a:extLst>
          </p:cNvPr>
          <p:cNvSpPr/>
          <p:nvPr/>
        </p:nvSpPr>
        <p:spPr>
          <a:xfrm rot="10800000">
            <a:off x="2528250" y="1759565"/>
            <a:ext cx="399207" cy="229113"/>
          </a:xfrm>
          <a:prstGeom prst="rightArrow">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50" name="Rectangle: Rounded Corners 49">
            <a:extLst>
              <a:ext uri="{FF2B5EF4-FFF2-40B4-BE49-F238E27FC236}">
                <a16:creationId xmlns:a16="http://schemas.microsoft.com/office/drawing/2014/main" id="{70015CB0-A90B-4307-B066-923C54745F7B}"/>
              </a:ext>
            </a:extLst>
          </p:cNvPr>
          <p:cNvSpPr/>
          <p:nvPr/>
        </p:nvSpPr>
        <p:spPr>
          <a:xfrm>
            <a:off x="1425598" y="3234424"/>
            <a:ext cx="671626" cy="440400"/>
          </a:xfrm>
          <a:prstGeom prst="roundRect">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Actuator</a:t>
            </a:r>
            <a:endParaRPr lang="en-NL" sz="900" dirty="0"/>
          </a:p>
        </p:txBody>
      </p:sp>
      <p:cxnSp>
        <p:nvCxnSpPr>
          <p:cNvPr id="52" name="Connector: Elbow 51">
            <a:extLst>
              <a:ext uri="{FF2B5EF4-FFF2-40B4-BE49-F238E27FC236}">
                <a16:creationId xmlns:a16="http://schemas.microsoft.com/office/drawing/2014/main" id="{D67810C5-4064-4746-90BE-BC4C88F706FF}"/>
              </a:ext>
            </a:extLst>
          </p:cNvPr>
          <p:cNvCxnSpPr>
            <a:cxnSpLocks/>
            <a:endCxn id="50" idx="3"/>
          </p:cNvCxnSpPr>
          <p:nvPr/>
        </p:nvCxnSpPr>
        <p:spPr>
          <a:xfrm rot="5400000">
            <a:off x="1654218" y="2925824"/>
            <a:ext cx="971806" cy="85794"/>
          </a:xfrm>
          <a:prstGeom prst="bentConnector2">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D1ADB29-3F04-47F7-A57C-DAA3F5BF6132}"/>
              </a:ext>
            </a:extLst>
          </p:cNvPr>
          <p:cNvCxnSpPr>
            <a:cxnSpLocks/>
            <a:stCxn id="50" idx="1"/>
          </p:cNvCxnSpPr>
          <p:nvPr/>
        </p:nvCxnSpPr>
        <p:spPr>
          <a:xfrm rot="10800000">
            <a:off x="926624" y="3208808"/>
            <a:ext cx="498974" cy="245817"/>
          </a:xfrm>
          <a:prstGeom prst="bentConnector3">
            <a:avLst>
              <a:gd name="adj1" fmla="val 16168"/>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9F88DAA-8EC5-43C2-BD4E-FD82B903F856}"/>
              </a:ext>
            </a:extLst>
          </p:cNvPr>
          <p:cNvSpPr/>
          <p:nvPr/>
        </p:nvSpPr>
        <p:spPr>
          <a:xfrm rot="19349859">
            <a:off x="8473619" y="149988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1" name="Arrow: Right 50">
            <a:extLst>
              <a:ext uri="{FF2B5EF4-FFF2-40B4-BE49-F238E27FC236}">
                <a16:creationId xmlns:a16="http://schemas.microsoft.com/office/drawing/2014/main" id="{15488381-2D69-4BE0-8B8E-426A55D50DDF}"/>
              </a:ext>
            </a:extLst>
          </p:cNvPr>
          <p:cNvSpPr/>
          <p:nvPr/>
        </p:nvSpPr>
        <p:spPr>
          <a:xfrm rot="21138360">
            <a:off x="8660509" y="1865785"/>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3" name="Arrow: Right 52">
            <a:extLst>
              <a:ext uri="{FF2B5EF4-FFF2-40B4-BE49-F238E27FC236}">
                <a16:creationId xmlns:a16="http://schemas.microsoft.com/office/drawing/2014/main" id="{8A6FD55E-CA33-4BC7-BC7A-13FF1DAD5BDE}"/>
              </a:ext>
            </a:extLst>
          </p:cNvPr>
          <p:cNvSpPr/>
          <p:nvPr/>
        </p:nvSpPr>
        <p:spPr>
          <a:xfrm rot="979507">
            <a:off x="8640579" y="2163698"/>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5" name="Arrow: Right 54">
            <a:extLst>
              <a:ext uri="{FF2B5EF4-FFF2-40B4-BE49-F238E27FC236}">
                <a16:creationId xmlns:a16="http://schemas.microsoft.com/office/drawing/2014/main" id="{6A1A571A-5A20-46A2-9FC0-64B9CCD452FC}"/>
              </a:ext>
            </a:extLst>
          </p:cNvPr>
          <p:cNvSpPr/>
          <p:nvPr/>
        </p:nvSpPr>
        <p:spPr>
          <a:xfrm rot="2739122">
            <a:off x="8527513" y="253223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6" name="Wave 55">
            <a:extLst>
              <a:ext uri="{FF2B5EF4-FFF2-40B4-BE49-F238E27FC236}">
                <a16:creationId xmlns:a16="http://schemas.microsoft.com/office/drawing/2014/main" id="{7A2656B4-79BC-4B28-961D-A56DE2217E9F}"/>
              </a:ext>
            </a:extLst>
          </p:cNvPr>
          <p:cNvSpPr/>
          <p:nvPr/>
        </p:nvSpPr>
        <p:spPr>
          <a:xfrm>
            <a:off x="381002" y="1105430"/>
            <a:ext cx="2048215" cy="773929"/>
          </a:xfrm>
          <a:prstGeom prst="wav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2000" dirty="0"/>
              <a:t>150K </a:t>
            </a:r>
            <a:r>
              <a:rPr lang="nl-NL" sz="2000" dirty="0" err="1"/>
              <a:t>devices</a:t>
            </a:r>
            <a:endParaRPr lang="en-NL" sz="2000" dirty="0"/>
          </a:p>
        </p:txBody>
      </p:sp>
      <p:sp>
        <p:nvSpPr>
          <p:cNvPr id="57" name="Wave 56">
            <a:extLst>
              <a:ext uri="{FF2B5EF4-FFF2-40B4-BE49-F238E27FC236}">
                <a16:creationId xmlns:a16="http://schemas.microsoft.com/office/drawing/2014/main" id="{86AB75F6-76EA-46CE-B503-39190CC5493F}"/>
              </a:ext>
            </a:extLst>
          </p:cNvPr>
          <p:cNvSpPr/>
          <p:nvPr/>
        </p:nvSpPr>
        <p:spPr>
          <a:xfrm>
            <a:off x="1976091" y="2486703"/>
            <a:ext cx="1999212" cy="760643"/>
          </a:xfrm>
          <a:prstGeom prst="wav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a:t>3.5M msg/</a:t>
            </a:r>
            <a:r>
              <a:rPr lang="nl-NL" sz="2000" dirty="0" err="1"/>
              <a:t>day</a:t>
            </a:r>
            <a:endParaRPr lang="en-NL" sz="2000" dirty="0"/>
          </a:p>
        </p:txBody>
      </p:sp>
      <p:sp>
        <p:nvSpPr>
          <p:cNvPr id="58" name="Wave 57">
            <a:extLst>
              <a:ext uri="{FF2B5EF4-FFF2-40B4-BE49-F238E27FC236}">
                <a16:creationId xmlns:a16="http://schemas.microsoft.com/office/drawing/2014/main" id="{65136F1E-B7AE-4D43-AD6B-0A99EE18DCE7}"/>
              </a:ext>
            </a:extLst>
          </p:cNvPr>
          <p:cNvSpPr/>
          <p:nvPr/>
        </p:nvSpPr>
        <p:spPr>
          <a:xfrm>
            <a:off x="260201" y="3947125"/>
            <a:ext cx="3171847" cy="712952"/>
          </a:xfrm>
          <a:prstGeom prst="wav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a:t>70M </a:t>
            </a:r>
            <a:r>
              <a:rPr lang="nl-NL" sz="2000" dirty="0" err="1"/>
              <a:t>measurements</a:t>
            </a:r>
            <a:r>
              <a:rPr lang="nl-NL" sz="2000" dirty="0"/>
              <a:t>/</a:t>
            </a:r>
            <a:r>
              <a:rPr lang="nl-NL" sz="2000" dirty="0" err="1"/>
              <a:t>day</a:t>
            </a:r>
            <a:endParaRPr lang="en-NL" sz="2000" dirty="0"/>
          </a:p>
        </p:txBody>
      </p:sp>
      <p:sp>
        <p:nvSpPr>
          <p:cNvPr id="59" name="Wave 58">
            <a:extLst>
              <a:ext uri="{FF2B5EF4-FFF2-40B4-BE49-F238E27FC236}">
                <a16:creationId xmlns:a16="http://schemas.microsoft.com/office/drawing/2014/main" id="{B57F5AAE-2A5A-44EB-B36C-6F43178972F8}"/>
              </a:ext>
            </a:extLst>
          </p:cNvPr>
          <p:cNvSpPr/>
          <p:nvPr/>
        </p:nvSpPr>
        <p:spPr>
          <a:xfrm>
            <a:off x="5329356" y="3429000"/>
            <a:ext cx="2326956" cy="569624"/>
          </a:xfrm>
          <a:prstGeom prst="wav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a:t>70M </a:t>
            </a:r>
            <a:r>
              <a:rPr lang="nl-NL" sz="2000"/>
              <a:t>records/</a:t>
            </a:r>
            <a:r>
              <a:rPr lang="nl-NL" sz="2000" dirty="0" err="1"/>
              <a:t>day</a:t>
            </a:r>
            <a:endParaRPr lang="en-NL" sz="2000" dirty="0"/>
          </a:p>
        </p:txBody>
      </p:sp>
      <p:sp>
        <p:nvSpPr>
          <p:cNvPr id="60" name="Wave 59">
            <a:extLst>
              <a:ext uri="{FF2B5EF4-FFF2-40B4-BE49-F238E27FC236}">
                <a16:creationId xmlns:a16="http://schemas.microsoft.com/office/drawing/2014/main" id="{CF44943D-0E1E-4357-8DA9-E6BD6D04B743}"/>
              </a:ext>
            </a:extLst>
          </p:cNvPr>
          <p:cNvSpPr/>
          <p:nvPr/>
        </p:nvSpPr>
        <p:spPr>
          <a:xfrm>
            <a:off x="6621597" y="1038226"/>
            <a:ext cx="2138089" cy="546766"/>
          </a:xfrm>
          <a:prstGeom prst="wave">
            <a:avLst/>
          </a:prstGeom>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a:t>12M </a:t>
            </a:r>
            <a:r>
              <a:rPr lang="nl-NL" sz="2000"/>
              <a:t>events/</a:t>
            </a:r>
            <a:r>
              <a:rPr lang="nl-NL" sz="2000" dirty="0" err="1"/>
              <a:t>day</a:t>
            </a:r>
            <a:endParaRPr lang="en-NL" sz="2000" dirty="0"/>
          </a:p>
        </p:txBody>
      </p:sp>
    </p:spTree>
    <p:extLst>
      <p:ext uri="{BB962C8B-B14F-4D97-AF65-F5344CB8AC3E}">
        <p14:creationId xmlns:p14="http://schemas.microsoft.com/office/powerpoint/2010/main" val="28369791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Picture 4" descr="Gerelateerde afbeelding">
            <a:extLst>
              <a:ext uri="{FF2B5EF4-FFF2-40B4-BE49-F238E27FC236}">
                <a16:creationId xmlns:a16="http://schemas.microsoft.com/office/drawing/2014/main" id="{E9C8F417-7C0C-4AFB-92B5-D30F40D0B3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503" r="44243" b="28748"/>
          <a:stretch/>
        </p:blipFill>
        <p:spPr bwMode="auto">
          <a:xfrm>
            <a:off x="245509" y="3510730"/>
            <a:ext cx="1630171" cy="13955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5A58983-8F55-4F7B-84A1-3BA5298BD799}"/>
              </a:ext>
            </a:extLst>
          </p:cNvPr>
          <p:cNvSpPr>
            <a:spLocks noGrp="1"/>
          </p:cNvSpPr>
          <p:nvPr>
            <p:ph type="title"/>
          </p:nvPr>
        </p:nvSpPr>
        <p:spPr/>
        <p:txBody>
          <a:bodyPr/>
          <a:lstStyle/>
          <a:p>
            <a:r>
              <a:rPr lang="nl-NL" dirty="0"/>
              <a:t>Smart Meters</a:t>
            </a:r>
            <a:endParaRPr lang="en-NL" dirty="0"/>
          </a:p>
        </p:txBody>
      </p:sp>
      <p:sp>
        <p:nvSpPr>
          <p:cNvPr id="4" name="Footer Placeholder 3">
            <a:extLst>
              <a:ext uri="{FF2B5EF4-FFF2-40B4-BE49-F238E27FC236}">
                <a16:creationId xmlns:a16="http://schemas.microsoft.com/office/drawing/2014/main" id="{C1909B89-13F4-4575-A458-8134ABA98101}"/>
              </a:ext>
            </a:extLst>
          </p:cNvPr>
          <p:cNvSpPr>
            <a:spLocks noGrp="1"/>
          </p:cNvSpPr>
          <p:nvPr>
            <p:ph type="ftr" sz="quarter" idx="11"/>
          </p:nvPr>
        </p:nvSpPr>
        <p:spPr>
          <a:xfrm>
            <a:off x="4968000" y="5004000"/>
            <a:ext cx="3240000" cy="108000"/>
          </a:xfrm>
        </p:spPr>
        <p:txBody>
          <a:bodyPr/>
          <a:lstStyle/>
          <a:p>
            <a:r>
              <a:rPr lang="en-US"/>
              <a:t>Cloud IoT Platform for Energy Transition - DigitalXchange 2020</a:t>
            </a:r>
            <a:endParaRPr lang="nl-NL"/>
          </a:p>
        </p:txBody>
      </p:sp>
      <p:pic>
        <p:nvPicPr>
          <p:cNvPr id="7" name="Picture 2" descr="Related image">
            <a:extLst>
              <a:ext uri="{FF2B5EF4-FFF2-40B4-BE49-F238E27FC236}">
                <a16:creationId xmlns:a16="http://schemas.microsoft.com/office/drawing/2014/main" id="{68F2E177-CEF6-4E43-A79A-CC252C7A676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42" t="33740" r="6041" b="21415"/>
          <a:stretch/>
        </p:blipFill>
        <p:spPr bwMode="auto">
          <a:xfrm>
            <a:off x="-62130" y="1828799"/>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787D-3F38-496F-A115-656223FFCD3C}"/>
              </a:ext>
            </a:extLst>
          </p:cNvPr>
          <p:cNvSpPr/>
          <p:nvPr/>
        </p:nvSpPr>
        <p:spPr>
          <a:xfrm>
            <a:off x="200173"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Content Placeholder 5" descr="House">
            <a:extLst>
              <a:ext uri="{FF2B5EF4-FFF2-40B4-BE49-F238E27FC236}">
                <a16:creationId xmlns:a16="http://schemas.microsoft.com/office/drawing/2014/main" id="{DCED3E27-3F0B-4D44-9636-7BBA8F8D2F6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28372" y="2544300"/>
            <a:ext cx="914400" cy="914400"/>
          </a:xfrm>
          <a:prstGeom prst="rect">
            <a:avLst/>
          </a:prstGeom>
        </p:spPr>
      </p:pic>
      <p:sp>
        <p:nvSpPr>
          <p:cNvPr id="3" name="Rectangle: Rounded Corners 2">
            <a:extLst>
              <a:ext uri="{FF2B5EF4-FFF2-40B4-BE49-F238E27FC236}">
                <a16:creationId xmlns:a16="http://schemas.microsoft.com/office/drawing/2014/main" id="{8F501225-071E-442F-9A2D-E7C7CDA8C211}"/>
              </a:ext>
            </a:extLst>
          </p:cNvPr>
          <p:cNvSpPr/>
          <p:nvPr/>
        </p:nvSpPr>
        <p:spPr>
          <a:xfrm>
            <a:off x="1280163" y="1657350"/>
            <a:ext cx="1256570" cy="914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a:t>Smart Meter</a:t>
            </a:r>
            <a:endParaRPr lang="en-NL" sz="1800" dirty="0"/>
          </a:p>
        </p:txBody>
      </p:sp>
      <p:sp>
        <p:nvSpPr>
          <p:cNvPr id="14" name="Rectangle: Rounded Corners 13">
            <a:extLst>
              <a:ext uri="{FF2B5EF4-FFF2-40B4-BE49-F238E27FC236}">
                <a16:creationId xmlns:a16="http://schemas.microsoft.com/office/drawing/2014/main" id="{5DB163FC-8A68-42C1-B7E2-7FAD18A4EBA4}"/>
              </a:ext>
            </a:extLst>
          </p:cNvPr>
          <p:cNvSpPr/>
          <p:nvPr/>
        </p:nvSpPr>
        <p:spPr>
          <a:xfrm>
            <a:off x="1981113" y="2672227"/>
            <a:ext cx="1250413" cy="991815"/>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a:t>Smart Meter</a:t>
            </a:r>
            <a:endParaRPr lang="en-NL" sz="1800" dirty="0"/>
          </a:p>
        </p:txBody>
      </p:sp>
      <p:sp>
        <p:nvSpPr>
          <p:cNvPr id="5" name="Rectangle: Rounded Corners 4">
            <a:extLst>
              <a:ext uri="{FF2B5EF4-FFF2-40B4-BE49-F238E27FC236}">
                <a16:creationId xmlns:a16="http://schemas.microsoft.com/office/drawing/2014/main" id="{675E9139-170A-4754-B1E0-5DEDC3FBF601}"/>
              </a:ext>
            </a:extLst>
          </p:cNvPr>
          <p:cNvSpPr/>
          <p:nvPr/>
        </p:nvSpPr>
        <p:spPr>
          <a:xfrm>
            <a:off x="3909948" y="1988678"/>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6" name="Cloud 5">
            <a:extLst>
              <a:ext uri="{FF2B5EF4-FFF2-40B4-BE49-F238E27FC236}">
                <a16:creationId xmlns:a16="http://schemas.microsoft.com/office/drawing/2014/main" id="{A2555019-053E-4FFB-B734-FFA289D9757E}"/>
              </a:ext>
            </a:extLst>
          </p:cNvPr>
          <p:cNvSpPr/>
          <p:nvPr/>
        </p:nvSpPr>
        <p:spPr>
          <a:xfrm>
            <a:off x="7329028" y="1038226"/>
            <a:ext cx="5402689" cy="2625816"/>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Freeform: Shape 7">
            <a:extLst>
              <a:ext uri="{FF2B5EF4-FFF2-40B4-BE49-F238E27FC236}">
                <a16:creationId xmlns:a16="http://schemas.microsoft.com/office/drawing/2014/main" id="{103AE64E-C1FD-42D3-B8A0-FAC109102FB8}"/>
              </a:ext>
            </a:extLst>
          </p:cNvPr>
          <p:cNvSpPr/>
          <p:nvPr/>
        </p:nvSpPr>
        <p:spPr>
          <a:xfrm>
            <a:off x="441292" y="3048757"/>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w="38100">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56258D5A-47CA-45D7-862A-3586B03FBA0B}"/>
              </a:ext>
            </a:extLst>
          </p:cNvPr>
          <p:cNvSpPr/>
          <p:nvPr/>
        </p:nvSpPr>
        <p:spPr>
          <a:xfrm>
            <a:off x="78801" y="2538796"/>
            <a:ext cx="294539"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C314CC13-832C-4127-9A47-D4ABE43B3160}"/>
              </a:ext>
            </a:extLst>
          </p:cNvPr>
          <p:cNvCxnSpPr>
            <a:cxnSpLocks/>
          </p:cNvCxnSpPr>
          <p:nvPr/>
        </p:nvCxnSpPr>
        <p:spPr>
          <a:xfrm>
            <a:off x="2536733" y="1963857"/>
            <a:ext cx="1373215" cy="111128"/>
          </a:xfrm>
          <a:prstGeom prst="bentConnector3">
            <a:avLst/>
          </a:prstGeom>
          <a:ln w="38100">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A6A6804-1617-4E6B-A9F0-BD831DD65DB1}"/>
              </a:ext>
            </a:extLst>
          </p:cNvPr>
          <p:cNvCxnSpPr>
            <a:cxnSpLocks/>
            <a:stCxn id="14" idx="3"/>
            <a:endCxn id="5" idx="2"/>
          </p:cNvCxnSpPr>
          <p:nvPr/>
        </p:nvCxnSpPr>
        <p:spPr>
          <a:xfrm flipV="1">
            <a:off x="3231526" y="2462678"/>
            <a:ext cx="1302310" cy="705457"/>
          </a:xfrm>
          <a:prstGeom prst="bentConnector2">
            <a:avLst/>
          </a:prstGeom>
          <a:ln w="38100">
            <a:solidFill>
              <a:srgbClr val="F89346"/>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2562D0C-C026-4D6C-9380-1DC3AFF86666}"/>
              </a:ext>
            </a:extLst>
          </p:cNvPr>
          <p:cNvSpPr/>
          <p:nvPr/>
        </p:nvSpPr>
        <p:spPr>
          <a:xfrm>
            <a:off x="12225507" y="2432364"/>
            <a:ext cx="555001" cy="50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6" name="Cube 25">
            <a:extLst>
              <a:ext uri="{FF2B5EF4-FFF2-40B4-BE49-F238E27FC236}">
                <a16:creationId xmlns:a16="http://schemas.microsoft.com/office/drawing/2014/main" id="{A3F0333B-159A-4203-8FC5-BD9E14FFF370}"/>
              </a:ext>
            </a:extLst>
          </p:cNvPr>
          <p:cNvSpPr/>
          <p:nvPr/>
        </p:nvSpPr>
        <p:spPr>
          <a:xfrm>
            <a:off x="14463898" y="1717876"/>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Event Streaming Platform</a:t>
            </a:r>
            <a:endParaRPr lang="en-NL" sz="1050" dirty="0"/>
          </a:p>
        </p:txBody>
      </p:sp>
      <p:sp>
        <p:nvSpPr>
          <p:cNvPr id="27" name="Cylinder 26">
            <a:extLst>
              <a:ext uri="{FF2B5EF4-FFF2-40B4-BE49-F238E27FC236}">
                <a16:creationId xmlns:a16="http://schemas.microsoft.com/office/drawing/2014/main" id="{43DDAEE0-737D-4EFD-8F69-E65CDD2713F8}"/>
              </a:ext>
            </a:extLst>
          </p:cNvPr>
          <p:cNvSpPr/>
          <p:nvPr/>
        </p:nvSpPr>
        <p:spPr>
          <a:xfrm>
            <a:off x="10995503" y="2672227"/>
            <a:ext cx="1035006" cy="562197"/>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28" name="Freeform: Shape 27">
            <a:extLst>
              <a:ext uri="{FF2B5EF4-FFF2-40B4-BE49-F238E27FC236}">
                <a16:creationId xmlns:a16="http://schemas.microsoft.com/office/drawing/2014/main" id="{4B250084-8CA4-4E38-B4C8-EEC4419FE07D}"/>
              </a:ext>
            </a:extLst>
          </p:cNvPr>
          <p:cNvSpPr/>
          <p:nvPr/>
        </p:nvSpPr>
        <p:spPr>
          <a:xfrm>
            <a:off x="5201886" y="1988677"/>
            <a:ext cx="2623804" cy="321311"/>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lowchart: Sequential Access Storage 28">
            <a:extLst>
              <a:ext uri="{FF2B5EF4-FFF2-40B4-BE49-F238E27FC236}">
                <a16:creationId xmlns:a16="http://schemas.microsoft.com/office/drawing/2014/main" id="{EA4379B0-E28D-4AC4-BD66-1584ADB3FC98}"/>
              </a:ext>
            </a:extLst>
          </p:cNvPr>
          <p:cNvSpPr/>
          <p:nvPr/>
        </p:nvSpPr>
        <p:spPr>
          <a:xfrm>
            <a:off x="8798143" y="1846463"/>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0" name="Flowchart: Process 29">
            <a:extLst>
              <a:ext uri="{FF2B5EF4-FFF2-40B4-BE49-F238E27FC236}">
                <a16:creationId xmlns:a16="http://schemas.microsoft.com/office/drawing/2014/main" id="{FC1D296B-449A-4EC2-AD29-2574E921FF2E}"/>
              </a:ext>
            </a:extLst>
          </p:cNvPr>
          <p:cNvSpPr/>
          <p:nvPr/>
        </p:nvSpPr>
        <p:spPr>
          <a:xfrm>
            <a:off x="7908290" y="1905301"/>
            <a:ext cx="776627" cy="4740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800" dirty="0" err="1"/>
              <a:t>Ingest</a:t>
            </a:r>
            <a:r>
              <a:rPr lang="nl-NL" sz="800" dirty="0"/>
              <a:t>, </a:t>
            </a:r>
            <a:r>
              <a:rPr lang="nl-NL" sz="800" dirty="0" err="1"/>
              <a:t>Authenticate</a:t>
            </a:r>
            <a:r>
              <a:rPr lang="nl-NL" sz="800" dirty="0"/>
              <a:t> &amp; Check</a:t>
            </a:r>
            <a:endParaRPr lang="en-NL" sz="800" dirty="0"/>
          </a:p>
        </p:txBody>
      </p:sp>
      <p:sp>
        <p:nvSpPr>
          <p:cNvPr id="33" name="Flowchart: Process 32">
            <a:extLst>
              <a:ext uri="{FF2B5EF4-FFF2-40B4-BE49-F238E27FC236}">
                <a16:creationId xmlns:a16="http://schemas.microsoft.com/office/drawing/2014/main" id="{489E4F16-C464-4175-BFFC-A6DCC3888FF5}"/>
              </a:ext>
            </a:extLst>
          </p:cNvPr>
          <p:cNvSpPr/>
          <p:nvPr/>
        </p:nvSpPr>
        <p:spPr>
          <a:xfrm>
            <a:off x="11119112" y="1811506"/>
            <a:ext cx="752477" cy="645361"/>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err="1"/>
              <a:t>Validate</a:t>
            </a:r>
            <a:r>
              <a:rPr lang="nl-NL" sz="800" dirty="0"/>
              <a:t>, </a:t>
            </a:r>
            <a:r>
              <a:rPr lang="nl-NL" sz="800" dirty="0" err="1"/>
              <a:t>Enrich</a:t>
            </a:r>
            <a:r>
              <a:rPr lang="nl-NL" sz="800" dirty="0"/>
              <a:t> </a:t>
            </a:r>
            <a:r>
              <a:rPr lang="nl-NL" sz="800" dirty="0" err="1"/>
              <a:t>Process</a:t>
            </a:r>
            <a:r>
              <a:rPr lang="nl-NL" sz="800" dirty="0"/>
              <a:t>, </a:t>
            </a:r>
            <a:r>
              <a:rPr lang="nl-NL" sz="800" dirty="0" err="1"/>
              <a:t>Convert</a:t>
            </a:r>
            <a:r>
              <a:rPr lang="nl-NL" sz="800" dirty="0"/>
              <a:t>, </a:t>
            </a:r>
            <a:r>
              <a:rPr lang="nl-NL" sz="800" dirty="0" err="1"/>
              <a:t>Publish</a:t>
            </a:r>
            <a:r>
              <a:rPr lang="nl-NL" sz="800" dirty="0"/>
              <a:t> </a:t>
            </a:r>
            <a:endParaRPr lang="en-NL" sz="800" dirty="0"/>
          </a:p>
        </p:txBody>
      </p:sp>
      <p:sp>
        <p:nvSpPr>
          <p:cNvPr id="36" name="Cylinder 35">
            <a:extLst>
              <a:ext uri="{FF2B5EF4-FFF2-40B4-BE49-F238E27FC236}">
                <a16:creationId xmlns:a16="http://schemas.microsoft.com/office/drawing/2014/main" id="{4CA89271-5663-4F22-92B1-BBCFD67DA4DD}"/>
              </a:ext>
            </a:extLst>
          </p:cNvPr>
          <p:cNvSpPr/>
          <p:nvPr/>
        </p:nvSpPr>
        <p:spPr>
          <a:xfrm>
            <a:off x="7790641" y="2700611"/>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sp>
        <p:nvSpPr>
          <p:cNvPr id="39" name="Flowchart: Process 38">
            <a:extLst>
              <a:ext uri="{FF2B5EF4-FFF2-40B4-BE49-F238E27FC236}">
                <a16:creationId xmlns:a16="http://schemas.microsoft.com/office/drawing/2014/main" id="{C5396C4B-7473-4D24-836D-11B8A4192384}"/>
              </a:ext>
            </a:extLst>
          </p:cNvPr>
          <p:cNvSpPr/>
          <p:nvPr/>
        </p:nvSpPr>
        <p:spPr>
          <a:xfrm>
            <a:off x="10801054" y="782989"/>
            <a:ext cx="752477" cy="591675"/>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800" dirty="0"/>
          </a:p>
          <a:p>
            <a:pPr algn="ctr"/>
            <a:endParaRPr lang="nl-NL" sz="800" dirty="0"/>
          </a:p>
          <a:p>
            <a:pPr algn="ctr"/>
            <a:r>
              <a:rPr lang="nl-NL" sz="800" dirty="0"/>
              <a:t>Monitoring</a:t>
            </a:r>
            <a:endParaRPr lang="en-NL" sz="800" dirty="0"/>
          </a:p>
        </p:txBody>
      </p:sp>
      <p:pic>
        <p:nvPicPr>
          <p:cNvPr id="38" name="Content Placeholder 37" descr="Gauge">
            <a:extLst>
              <a:ext uri="{FF2B5EF4-FFF2-40B4-BE49-F238E27FC236}">
                <a16:creationId xmlns:a16="http://schemas.microsoft.com/office/drawing/2014/main" id="{160C59B5-18B0-4488-9F76-77C5EB777243}"/>
              </a:ext>
            </a:extLst>
          </p:cNvPr>
          <p:cNvPicPr>
            <a:picLocks noGrp="1" noChangeAspect="1"/>
          </p:cNvPicPr>
          <p:nvPr>
            <p:ph idx="1"/>
          </p:nvPr>
        </p:nvPicPr>
        <p:blipFill>
          <a:blip r:embed="rId6">
            <a:extLst>
              <a:ext uri="{96DAC541-7B7A-43D3-8B79-37D633B846F1}">
                <asvg:svgBlip xmlns:asvg="http://schemas.microsoft.com/office/drawing/2016/SVG/main" r:embed="rId7"/>
              </a:ext>
            </a:extLst>
          </a:blip>
          <a:stretch>
            <a:fillRect/>
          </a:stretch>
        </p:blipFill>
        <p:spPr>
          <a:xfrm>
            <a:off x="11325805" y="684177"/>
            <a:ext cx="540001" cy="540001"/>
          </a:xfrm>
        </p:spPr>
      </p:pic>
      <p:sp>
        <p:nvSpPr>
          <p:cNvPr id="40" name="Arrow: Right 39">
            <a:extLst>
              <a:ext uri="{FF2B5EF4-FFF2-40B4-BE49-F238E27FC236}">
                <a16:creationId xmlns:a16="http://schemas.microsoft.com/office/drawing/2014/main" id="{DEFB0F5B-F982-45DF-B0EB-BC9D216BD830}"/>
              </a:ext>
            </a:extLst>
          </p:cNvPr>
          <p:cNvSpPr/>
          <p:nvPr/>
        </p:nvSpPr>
        <p:spPr>
          <a:xfrm>
            <a:off x="11915752" y="1988678"/>
            <a:ext cx="2499355" cy="15634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1" name="Arrow: Down 40">
            <a:extLst>
              <a:ext uri="{FF2B5EF4-FFF2-40B4-BE49-F238E27FC236}">
                <a16:creationId xmlns:a16="http://schemas.microsoft.com/office/drawing/2014/main" id="{DA7B724F-EDC1-4924-8325-0547BB63E4DF}"/>
              </a:ext>
            </a:extLst>
          </p:cNvPr>
          <p:cNvSpPr/>
          <p:nvPr/>
        </p:nvSpPr>
        <p:spPr>
          <a:xfrm>
            <a:off x="11560561" y="2456867"/>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2" name="Arrow: Curved Right 41">
            <a:extLst>
              <a:ext uri="{FF2B5EF4-FFF2-40B4-BE49-F238E27FC236}">
                <a16:creationId xmlns:a16="http://schemas.microsoft.com/office/drawing/2014/main" id="{447DDDB0-7F14-44D7-B82E-89ECB810DB18}"/>
              </a:ext>
            </a:extLst>
          </p:cNvPr>
          <p:cNvSpPr/>
          <p:nvPr/>
        </p:nvSpPr>
        <p:spPr>
          <a:xfrm rot="19721406">
            <a:off x="11985643" y="2635734"/>
            <a:ext cx="321296" cy="307435"/>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3" name="Arrow: Right 42">
            <a:extLst>
              <a:ext uri="{FF2B5EF4-FFF2-40B4-BE49-F238E27FC236}">
                <a16:creationId xmlns:a16="http://schemas.microsoft.com/office/drawing/2014/main" id="{0D4DB9C3-317A-49CE-80F8-131C2A55B3C6}"/>
              </a:ext>
            </a:extLst>
          </p:cNvPr>
          <p:cNvSpPr/>
          <p:nvPr/>
        </p:nvSpPr>
        <p:spPr>
          <a:xfrm>
            <a:off x="9309434" y="2351550"/>
            <a:ext cx="1897209" cy="170191"/>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4" name="Arrow: Right 43">
            <a:extLst>
              <a:ext uri="{FF2B5EF4-FFF2-40B4-BE49-F238E27FC236}">
                <a16:creationId xmlns:a16="http://schemas.microsoft.com/office/drawing/2014/main" id="{78F96D6A-2CF7-498A-A69A-006120C838F1}"/>
              </a:ext>
            </a:extLst>
          </p:cNvPr>
          <p:cNvSpPr/>
          <p:nvPr/>
        </p:nvSpPr>
        <p:spPr>
          <a:xfrm>
            <a:off x="8610396" y="2074985"/>
            <a:ext cx="279308" cy="150693"/>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5" name="Arrow: Right 44">
            <a:extLst>
              <a:ext uri="{FF2B5EF4-FFF2-40B4-BE49-F238E27FC236}">
                <a16:creationId xmlns:a16="http://schemas.microsoft.com/office/drawing/2014/main" id="{D52DA759-2B63-4C2C-A270-05D30176301D}"/>
              </a:ext>
            </a:extLst>
          </p:cNvPr>
          <p:cNvSpPr/>
          <p:nvPr/>
        </p:nvSpPr>
        <p:spPr>
          <a:xfrm>
            <a:off x="7717695" y="2104899"/>
            <a:ext cx="279308" cy="150693"/>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Arrow: Up 45">
            <a:extLst>
              <a:ext uri="{FF2B5EF4-FFF2-40B4-BE49-F238E27FC236}">
                <a16:creationId xmlns:a16="http://schemas.microsoft.com/office/drawing/2014/main" id="{7310E987-CCDF-4C71-91D1-96EA586179F6}"/>
              </a:ext>
            </a:extLst>
          </p:cNvPr>
          <p:cNvSpPr/>
          <p:nvPr/>
        </p:nvSpPr>
        <p:spPr>
          <a:xfrm>
            <a:off x="11292969" y="1314992"/>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7" name="Arrow: Up 46">
            <a:extLst>
              <a:ext uri="{FF2B5EF4-FFF2-40B4-BE49-F238E27FC236}">
                <a16:creationId xmlns:a16="http://schemas.microsoft.com/office/drawing/2014/main" id="{425D21C1-ED1F-4B99-B3D7-4489E172FE1D}"/>
              </a:ext>
            </a:extLst>
          </p:cNvPr>
          <p:cNvSpPr/>
          <p:nvPr/>
        </p:nvSpPr>
        <p:spPr>
          <a:xfrm rot="3800972" flipH="1">
            <a:off x="9960487" y="813790"/>
            <a:ext cx="253994" cy="1613601"/>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8" name="Arrow: Curved Right 47">
            <a:extLst>
              <a:ext uri="{FF2B5EF4-FFF2-40B4-BE49-F238E27FC236}">
                <a16:creationId xmlns:a16="http://schemas.microsoft.com/office/drawing/2014/main" id="{4635F515-B1BB-42B0-B77C-000088154BA1}"/>
              </a:ext>
            </a:extLst>
          </p:cNvPr>
          <p:cNvSpPr/>
          <p:nvPr/>
        </p:nvSpPr>
        <p:spPr>
          <a:xfrm rot="16007779">
            <a:off x="8166242" y="2431815"/>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9" name="Arrow: Right 48">
            <a:extLst>
              <a:ext uri="{FF2B5EF4-FFF2-40B4-BE49-F238E27FC236}">
                <a16:creationId xmlns:a16="http://schemas.microsoft.com/office/drawing/2014/main" id="{75A8330F-AD5B-4923-A6AD-46591303B705}"/>
              </a:ext>
            </a:extLst>
          </p:cNvPr>
          <p:cNvSpPr/>
          <p:nvPr/>
        </p:nvSpPr>
        <p:spPr>
          <a:xfrm rot="10800000">
            <a:off x="5092087" y="1759565"/>
            <a:ext cx="399207" cy="229113"/>
          </a:xfrm>
          <a:prstGeom prst="rightArrow">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50" name="Rectangle: Rounded Corners 49">
            <a:extLst>
              <a:ext uri="{FF2B5EF4-FFF2-40B4-BE49-F238E27FC236}">
                <a16:creationId xmlns:a16="http://schemas.microsoft.com/office/drawing/2014/main" id="{70015CB0-A90B-4307-B066-923C54745F7B}"/>
              </a:ext>
            </a:extLst>
          </p:cNvPr>
          <p:cNvSpPr/>
          <p:nvPr/>
        </p:nvSpPr>
        <p:spPr>
          <a:xfrm>
            <a:off x="2329120" y="3935707"/>
            <a:ext cx="671626" cy="440400"/>
          </a:xfrm>
          <a:prstGeom prst="roundRect">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Actuator</a:t>
            </a:r>
            <a:endParaRPr lang="en-NL" sz="900" dirty="0"/>
          </a:p>
        </p:txBody>
      </p:sp>
      <p:cxnSp>
        <p:nvCxnSpPr>
          <p:cNvPr id="52" name="Connector: Elbow 51">
            <a:extLst>
              <a:ext uri="{FF2B5EF4-FFF2-40B4-BE49-F238E27FC236}">
                <a16:creationId xmlns:a16="http://schemas.microsoft.com/office/drawing/2014/main" id="{D67810C5-4064-4746-90BE-BC4C88F706FF}"/>
              </a:ext>
            </a:extLst>
          </p:cNvPr>
          <p:cNvCxnSpPr>
            <a:cxnSpLocks/>
            <a:stCxn id="5" idx="1"/>
            <a:endCxn id="50" idx="3"/>
          </p:cNvCxnSpPr>
          <p:nvPr/>
        </p:nvCxnSpPr>
        <p:spPr>
          <a:xfrm rot="10800000" flipV="1">
            <a:off x="3000746" y="2225677"/>
            <a:ext cx="909202" cy="1930229"/>
          </a:xfrm>
          <a:prstGeom prst="bentConnector3">
            <a:avLst>
              <a:gd name="adj1" fmla="val 29886"/>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D1ADB29-3F04-47F7-A57C-DAA3F5BF6132}"/>
              </a:ext>
            </a:extLst>
          </p:cNvPr>
          <p:cNvCxnSpPr>
            <a:cxnSpLocks/>
            <a:stCxn id="50" idx="1"/>
          </p:cNvCxnSpPr>
          <p:nvPr/>
        </p:nvCxnSpPr>
        <p:spPr>
          <a:xfrm rot="10800000">
            <a:off x="900782" y="3250063"/>
            <a:ext cx="1428338" cy="905844"/>
          </a:xfrm>
          <a:prstGeom prst="bentConnector3">
            <a:avLst>
              <a:gd name="adj1" fmla="val 82543"/>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9F88DAA-8EC5-43C2-BD4E-FD82B903F856}"/>
              </a:ext>
            </a:extLst>
          </p:cNvPr>
          <p:cNvSpPr/>
          <p:nvPr/>
        </p:nvSpPr>
        <p:spPr>
          <a:xfrm rot="19349859">
            <a:off x="15281205" y="149988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1" name="Arrow: Right 50">
            <a:extLst>
              <a:ext uri="{FF2B5EF4-FFF2-40B4-BE49-F238E27FC236}">
                <a16:creationId xmlns:a16="http://schemas.microsoft.com/office/drawing/2014/main" id="{15488381-2D69-4BE0-8B8E-426A55D50DDF}"/>
              </a:ext>
            </a:extLst>
          </p:cNvPr>
          <p:cNvSpPr/>
          <p:nvPr/>
        </p:nvSpPr>
        <p:spPr>
          <a:xfrm rot="21138360">
            <a:off x="15468095" y="1865785"/>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3" name="Arrow: Right 52">
            <a:extLst>
              <a:ext uri="{FF2B5EF4-FFF2-40B4-BE49-F238E27FC236}">
                <a16:creationId xmlns:a16="http://schemas.microsoft.com/office/drawing/2014/main" id="{8A6FD55E-CA33-4BC7-BC7A-13FF1DAD5BDE}"/>
              </a:ext>
            </a:extLst>
          </p:cNvPr>
          <p:cNvSpPr/>
          <p:nvPr/>
        </p:nvSpPr>
        <p:spPr>
          <a:xfrm rot="979507">
            <a:off x="15448165" y="2163698"/>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5" name="Arrow: Right 54">
            <a:extLst>
              <a:ext uri="{FF2B5EF4-FFF2-40B4-BE49-F238E27FC236}">
                <a16:creationId xmlns:a16="http://schemas.microsoft.com/office/drawing/2014/main" id="{6A1A571A-5A20-46A2-9FC0-64B9CCD452FC}"/>
              </a:ext>
            </a:extLst>
          </p:cNvPr>
          <p:cNvSpPr/>
          <p:nvPr/>
        </p:nvSpPr>
        <p:spPr>
          <a:xfrm rot="2739122">
            <a:off x="15335099" y="253223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17" name="Freeform: Shape 16">
            <a:extLst>
              <a:ext uri="{FF2B5EF4-FFF2-40B4-BE49-F238E27FC236}">
                <a16:creationId xmlns:a16="http://schemas.microsoft.com/office/drawing/2014/main" id="{537C05D2-7797-4209-A82C-46F571C00025}"/>
              </a:ext>
            </a:extLst>
          </p:cNvPr>
          <p:cNvSpPr/>
          <p:nvPr/>
        </p:nvSpPr>
        <p:spPr>
          <a:xfrm>
            <a:off x="1398270" y="2721806"/>
            <a:ext cx="590550" cy="322384"/>
          </a:xfrm>
          <a:custGeom>
            <a:avLst/>
            <a:gdLst>
              <a:gd name="connsiteX0" fmla="*/ 0 w 590550"/>
              <a:gd name="connsiteY0" fmla="*/ 322384 h 322384"/>
              <a:gd name="connsiteX1" fmla="*/ 102870 w 590550"/>
              <a:gd name="connsiteY1" fmla="*/ 124264 h 322384"/>
              <a:gd name="connsiteX2" fmla="*/ 392430 w 590550"/>
              <a:gd name="connsiteY2" fmla="*/ 2344 h 322384"/>
              <a:gd name="connsiteX3" fmla="*/ 590550 w 590550"/>
              <a:gd name="connsiteY3" fmla="*/ 55684 h 322384"/>
            </a:gdLst>
            <a:ahLst/>
            <a:cxnLst>
              <a:cxn ang="0">
                <a:pos x="connsiteX0" y="connsiteY0"/>
              </a:cxn>
              <a:cxn ang="0">
                <a:pos x="connsiteX1" y="connsiteY1"/>
              </a:cxn>
              <a:cxn ang="0">
                <a:pos x="connsiteX2" y="connsiteY2"/>
              </a:cxn>
              <a:cxn ang="0">
                <a:pos x="connsiteX3" y="connsiteY3"/>
              </a:cxn>
            </a:cxnLst>
            <a:rect l="l" t="t" r="r" b="b"/>
            <a:pathLst>
              <a:path w="590550" h="322384">
                <a:moveTo>
                  <a:pt x="0" y="322384"/>
                </a:moveTo>
                <a:cubicBezTo>
                  <a:pt x="18732" y="249994"/>
                  <a:pt x="37465" y="177604"/>
                  <a:pt x="102870" y="124264"/>
                </a:cubicBezTo>
                <a:cubicBezTo>
                  <a:pt x="168275" y="70924"/>
                  <a:pt x="311150" y="13774"/>
                  <a:pt x="392430" y="2344"/>
                </a:cubicBezTo>
                <a:cubicBezTo>
                  <a:pt x="473710" y="-9086"/>
                  <a:pt x="532130" y="23299"/>
                  <a:pt x="590550" y="55684"/>
                </a:cubicBezTo>
              </a:path>
            </a:pathLst>
          </a:custGeom>
          <a:noFill/>
          <a:ln w="38100">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Freeform: Shape 18">
            <a:extLst>
              <a:ext uri="{FF2B5EF4-FFF2-40B4-BE49-F238E27FC236}">
                <a16:creationId xmlns:a16="http://schemas.microsoft.com/office/drawing/2014/main" id="{D51170DA-9AF5-4656-A3F6-061C312EC7D0}"/>
              </a:ext>
            </a:extLst>
          </p:cNvPr>
          <p:cNvSpPr/>
          <p:nvPr/>
        </p:nvSpPr>
        <p:spPr>
          <a:xfrm>
            <a:off x="323850" y="1987983"/>
            <a:ext cx="960120" cy="549477"/>
          </a:xfrm>
          <a:custGeom>
            <a:avLst/>
            <a:gdLst>
              <a:gd name="connsiteX0" fmla="*/ 0 w 960120"/>
              <a:gd name="connsiteY0" fmla="*/ 549477 h 549477"/>
              <a:gd name="connsiteX1" fmla="*/ 156210 w 960120"/>
              <a:gd name="connsiteY1" fmla="*/ 301827 h 549477"/>
              <a:gd name="connsiteX2" fmla="*/ 487680 w 960120"/>
              <a:gd name="connsiteY2" fmla="*/ 837 h 549477"/>
              <a:gd name="connsiteX3" fmla="*/ 960120 w 960120"/>
              <a:gd name="connsiteY3" fmla="*/ 229437 h 549477"/>
            </a:gdLst>
            <a:ahLst/>
            <a:cxnLst>
              <a:cxn ang="0">
                <a:pos x="connsiteX0" y="connsiteY0"/>
              </a:cxn>
              <a:cxn ang="0">
                <a:pos x="connsiteX1" y="connsiteY1"/>
              </a:cxn>
              <a:cxn ang="0">
                <a:pos x="connsiteX2" y="connsiteY2"/>
              </a:cxn>
              <a:cxn ang="0">
                <a:pos x="connsiteX3" y="connsiteY3"/>
              </a:cxn>
            </a:cxnLst>
            <a:rect l="l" t="t" r="r" b="b"/>
            <a:pathLst>
              <a:path w="960120" h="549477">
                <a:moveTo>
                  <a:pt x="0" y="549477"/>
                </a:moveTo>
                <a:cubicBezTo>
                  <a:pt x="37465" y="471372"/>
                  <a:pt x="74930" y="393267"/>
                  <a:pt x="156210" y="301827"/>
                </a:cubicBezTo>
                <a:cubicBezTo>
                  <a:pt x="237490" y="210387"/>
                  <a:pt x="353695" y="12902"/>
                  <a:pt x="487680" y="837"/>
                </a:cubicBezTo>
                <a:cubicBezTo>
                  <a:pt x="621665" y="-11228"/>
                  <a:pt x="790892" y="109104"/>
                  <a:pt x="960120" y="229437"/>
                </a:cubicBezTo>
              </a:path>
            </a:pathLst>
          </a:custGeom>
          <a:noFill/>
          <a:ln w="38100">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Speech Bubble: Rectangle 58">
            <a:extLst>
              <a:ext uri="{FF2B5EF4-FFF2-40B4-BE49-F238E27FC236}">
                <a16:creationId xmlns:a16="http://schemas.microsoft.com/office/drawing/2014/main" id="{2A864C2A-3E2F-47DD-8449-2618C1788D41}"/>
              </a:ext>
            </a:extLst>
          </p:cNvPr>
          <p:cNvSpPr/>
          <p:nvPr/>
        </p:nvSpPr>
        <p:spPr>
          <a:xfrm>
            <a:off x="2929460" y="167641"/>
            <a:ext cx="4010549" cy="977557"/>
          </a:xfrm>
          <a:prstGeom prst="wedgeRectCallout">
            <a:avLst>
              <a:gd name="adj1" fmla="val -63043"/>
              <a:gd name="adj2" fmla="val 113996"/>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0" name="TextBox 59">
            <a:extLst>
              <a:ext uri="{FF2B5EF4-FFF2-40B4-BE49-F238E27FC236}">
                <a16:creationId xmlns:a16="http://schemas.microsoft.com/office/drawing/2014/main" id="{36DBCB4F-43A9-49B1-8EF3-1F38405A82D9}"/>
              </a:ext>
            </a:extLst>
          </p:cNvPr>
          <p:cNvSpPr txBox="1"/>
          <p:nvPr/>
        </p:nvSpPr>
        <p:spPr>
          <a:xfrm>
            <a:off x="3051141" y="215426"/>
            <a:ext cx="3944019" cy="800219"/>
          </a:xfrm>
          <a:prstGeom prst="rect">
            <a:avLst/>
          </a:prstGeom>
          <a:noFill/>
        </p:spPr>
        <p:txBody>
          <a:bodyPr wrap="square" lIns="0" tIns="0" rIns="0" bIns="0" rtlCol="0">
            <a:spAutoFit/>
          </a:bodyPr>
          <a:lstStyle/>
          <a:p>
            <a:r>
              <a:rPr lang="nl-NL" sz="1300" dirty="0"/>
              <a:t>Readings are </a:t>
            </a:r>
            <a:r>
              <a:rPr lang="nl-NL" sz="1300" dirty="0" err="1"/>
              <a:t>digitally</a:t>
            </a:r>
            <a:r>
              <a:rPr lang="nl-NL" sz="1300" dirty="0"/>
              <a:t> </a:t>
            </a:r>
            <a:r>
              <a:rPr lang="nl-NL" sz="1300" dirty="0" err="1"/>
              <a:t>available</a:t>
            </a:r>
            <a:r>
              <a:rPr lang="nl-NL" sz="1300" dirty="0"/>
              <a:t> </a:t>
            </a:r>
            <a:r>
              <a:rPr lang="nl-NL" sz="1300" dirty="0" err="1"/>
              <a:t>through</a:t>
            </a:r>
            <a:r>
              <a:rPr lang="nl-NL" sz="1300" dirty="0"/>
              <a:t> </a:t>
            </a:r>
            <a:r>
              <a:rPr lang="nl-NL" sz="1300" dirty="0" err="1"/>
              <a:t>industry</a:t>
            </a:r>
            <a:r>
              <a:rPr lang="nl-NL" sz="1300" dirty="0"/>
              <a:t> standard </a:t>
            </a:r>
            <a:r>
              <a:rPr lang="nl-NL" sz="1300" dirty="0" err="1"/>
              <a:t>protocols</a:t>
            </a:r>
            <a:r>
              <a:rPr lang="nl-NL" sz="1300" dirty="0"/>
              <a:t> – </a:t>
            </a:r>
            <a:r>
              <a:rPr lang="nl-NL" sz="1300" dirty="0" err="1"/>
              <a:t>and</a:t>
            </a:r>
            <a:r>
              <a:rPr lang="nl-NL" sz="1300" dirty="0"/>
              <a:t> </a:t>
            </a:r>
            <a:r>
              <a:rPr lang="nl-NL" sz="1300" i="1" dirty="0" err="1"/>
              <a:t>wired</a:t>
            </a:r>
            <a:r>
              <a:rPr lang="nl-NL" sz="1300" dirty="0"/>
              <a:t> or </a:t>
            </a:r>
            <a:r>
              <a:rPr lang="nl-NL" sz="1300" i="1" dirty="0" err="1"/>
              <a:t>wireless</a:t>
            </a:r>
            <a:r>
              <a:rPr lang="nl-NL" sz="1300" dirty="0"/>
              <a:t>.</a:t>
            </a:r>
          </a:p>
          <a:p>
            <a:r>
              <a:rPr lang="nl-NL" sz="1300" dirty="0" err="1"/>
              <a:t>Examples</a:t>
            </a:r>
            <a:r>
              <a:rPr lang="nl-NL" sz="1300" dirty="0"/>
              <a:t> are </a:t>
            </a:r>
            <a:r>
              <a:rPr lang="nl-NL" sz="1300" dirty="0" err="1"/>
              <a:t>Wired</a:t>
            </a:r>
            <a:r>
              <a:rPr lang="nl-NL" sz="1300" dirty="0"/>
              <a:t> </a:t>
            </a:r>
            <a:r>
              <a:rPr lang="nl-NL" sz="1300" dirty="0" err="1"/>
              <a:t>respectively</a:t>
            </a:r>
            <a:r>
              <a:rPr lang="nl-NL" sz="1300" dirty="0"/>
              <a:t> Wireless M-Bus </a:t>
            </a:r>
            <a:br>
              <a:rPr lang="nl-NL" sz="1300" dirty="0"/>
            </a:br>
            <a:r>
              <a:rPr lang="nl-NL" sz="1300" dirty="0"/>
              <a:t>(for Heat Meters), </a:t>
            </a:r>
            <a:r>
              <a:rPr lang="nl-NL" sz="1300" dirty="0" err="1"/>
              <a:t>and</a:t>
            </a:r>
            <a:r>
              <a:rPr lang="nl-NL" sz="1300" dirty="0"/>
              <a:t> </a:t>
            </a:r>
            <a:r>
              <a:rPr lang="nl-NL" sz="1300" dirty="0" err="1"/>
              <a:t>OpenTherm</a:t>
            </a:r>
            <a:r>
              <a:rPr lang="nl-NL" sz="1300" dirty="0"/>
              <a:t> (</a:t>
            </a:r>
            <a:r>
              <a:rPr lang="nl-NL" sz="1300" dirty="0" err="1"/>
              <a:t>thermostates</a:t>
            </a:r>
            <a:r>
              <a:rPr lang="nl-NL" sz="1300" dirty="0"/>
              <a:t>) </a:t>
            </a:r>
            <a:endParaRPr lang="en-NL" sz="1300" dirty="0" err="1"/>
          </a:p>
        </p:txBody>
      </p:sp>
      <p:sp>
        <p:nvSpPr>
          <p:cNvPr id="61" name="Speech Bubble: Rectangle 60">
            <a:extLst>
              <a:ext uri="{FF2B5EF4-FFF2-40B4-BE49-F238E27FC236}">
                <a16:creationId xmlns:a16="http://schemas.microsoft.com/office/drawing/2014/main" id="{A30C4F8E-7EB9-41DC-AE35-79CB50272C59}"/>
              </a:ext>
            </a:extLst>
          </p:cNvPr>
          <p:cNvSpPr/>
          <p:nvPr/>
        </p:nvSpPr>
        <p:spPr>
          <a:xfrm>
            <a:off x="2929460" y="3817820"/>
            <a:ext cx="4126660" cy="1110254"/>
          </a:xfrm>
          <a:prstGeom prst="wedgeRectCallout">
            <a:avLst>
              <a:gd name="adj1" fmla="val -45907"/>
              <a:gd name="adj2" fmla="val -91791"/>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2" name="TextBox 61">
            <a:extLst>
              <a:ext uri="{FF2B5EF4-FFF2-40B4-BE49-F238E27FC236}">
                <a16:creationId xmlns:a16="http://schemas.microsoft.com/office/drawing/2014/main" id="{70BCFB71-780B-428B-A5CE-457DF9DFB173}"/>
              </a:ext>
            </a:extLst>
          </p:cNvPr>
          <p:cNvSpPr txBox="1"/>
          <p:nvPr/>
        </p:nvSpPr>
        <p:spPr>
          <a:xfrm>
            <a:off x="2995990" y="3891630"/>
            <a:ext cx="3944019" cy="1000274"/>
          </a:xfrm>
          <a:prstGeom prst="rect">
            <a:avLst/>
          </a:prstGeom>
          <a:noFill/>
        </p:spPr>
        <p:txBody>
          <a:bodyPr wrap="square" lIns="0" tIns="0" rIns="0" bIns="0" rtlCol="0">
            <a:spAutoFit/>
          </a:bodyPr>
          <a:lstStyle/>
          <a:p>
            <a:r>
              <a:rPr lang="nl-NL" sz="1300" dirty="0"/>
              <a:t>Heat Meters </a:t>
            </a:r>
            <a:r>
              <a:rPr lang="nl-NL" sz="1300" dirty="0" err="1"/>
              <a:t>measure</a:t>
            </a:r>
            <a:r>
              <a:rPr lang="nl-NL" sz="1300" dirty="0"/>
              <a:t> </a:t>
            </a:r>
            <a:r>
              <a:rPr lang="nl-NL" sz="1300" dirty="0" err="1"/>
              <a:t>actual</a:t>
            </a:r>
            <a:r>
              <a:rPr lang="nl-NL" sz="1300" dirty="0"/>
              <a:t> Supply </a:t>
            </a:r>
            <a:r>
              <a:rPr lang="nl-NL" sz="1300" dirty="0" err="1"/>
              <a:t>and</a:t>
            </a:r>
            <a:r>
              <a:rPr lang="nl-NL" sz="1300" dirty="0"/>
              <a:t> Return </a:t>
            </a:r>
            <a:r>
              <a:rPr lang="nl-NL" sz="1300" dirty="0" err="1"/>
              <a:t>Temperature</a:t>
            </a:r>
            <a:r>
              <a:rPr lang="nl-NL" sz="1300" dirty="0"/>
              <a:t> (K), </a:t>
            </a:r>
            <a:r>
              <a:rPr lang="nl-NL" sz="1300" dirty="0" err="1"/>
              <a:t>total</a:t>
            </a:r>
            <a:r>
              <a:rPr lang="nl-NL" sz="1300" dirty="0"/>
              <a:t> Volume (m</a:t>
            </a:r>
            <a:r>
              <a:rPr lang="nl-NL" sz="1300" baseline="30000" dirty="0"/>
              <a:t>3</a:t>
            </a:r>
            <a:r>
              <a:rPr lang="nl-NL" sz="1300" dirty="0"/>
              <a:t>) </a:t>
            </a:r>
            <a:r>
              <a:rPr lang="nl-NL" sz="1300" dirty="0" err="1"/>
              <a:t>and</a:t>
            </a:r>
            <a:r>
              <a:rPr lang="nl-NL" sz="1300" dirty="0"/>
              <a:t> Energy </a:t>
            </a:r>
            <a:r>
              <a:rPr lang="nl-NL" sz="1300" dirty="0" err="1"/>
              <a:t>transferred</a:t>
            </a:r>
            <a:r>
              <a:rPr lang="nl-NL" sz="1300" dirty="0"/>
              <a:t> (GJ), </a:t>
            </a:r>
            <a:r>
              <a:rPr lang="nl-NL" sz="1300" dirty="0" err="1"/>
              <a:t>actual</a:t>
            </a:r>
            <a:r>
              <a:rPr lang="nl-NL" sz="1300" dirty="0"/>
              <a:t> flow (m</a:t>
            </a:r>
            <a:r>
              <a:rPr lang="nl-NL" sz="1300" baseline="30000" dirty="0"/>
              <a:t>3</a:t>
            </a:r>
            <a:r>
              <a:rPr lang="nl-NL" sz="1300" dirty="0"/>
              <a:t>). Heat Meters </a:t>
            </a:r>
            <a:br>
              <a:rPr lang="nl-NL" sz="1300" dirty="0"/>
            </a:br>
            <a:r>
              <a:rPr lang="nl-NL" sz="1300" dirty="0"/>
              <a:t>report health indicators. Meters </a:t>
            </a:r>
            <a:r>
              <a:rPr lang="nl-NL" sz="1300" dirty="0" err="1"/>
              <a:t>retain</a:t>
            </a:r>
            <a:r>
              <a:rPr lang="nl-NL" sz="1300" dirty="0"/>
              <a:t> </a:t>
            </a:r>
            <a:r>
              <a:rPr lang="nl-NL" sz="1300" dirty="0" err="1"/>
              <a:t>history</a:t>
            </a:r>
            <a:r>
              <a:rPr lang="nl-NL" sz="1300" dirty="0"/>
              <a:t>. Meters </a:t>
            </a:r>
            <a:r>
              <a:rPr lang="nl-NL" sz="1300" dirty="0" err="1"/>
              <a:t>can</a:t>
            </a:r>
            <a:r>
              <a:rPr lang="nl-NL" sz="1300" dirty="0"/>
              <a:t> </a:t>
            </a:r>
            <a:r>
              <a:rPr lang="nl-NL" sz="1300" dirty="0" err="1"/>
              <a:t>publish</a:t>
            </a:r>
            <a:r>
              <a:rPr lang="nl-NL" sz="1300" dirty="0"/>
              <a:t> </a:t>
            </a:r>
            <a:r>
              <a:rPr lang="nl-NL" sz="1300" i="1" dirty="0"/>
              <a:t>error codes</a:t>
            </a:r>
            <a:r>
              <a:rPr lang="nl-NL" sz="1300" dirty="0"/>
              <a:t> </a:t>
            </a:r>
            <a:r>
              <a:rPr lang="nl-NL" sz="1300" dirty="0" err="1"/>
              <a:t>to</a:t>
            </a:r>
            <a:r>
              <a:rPr lang="nl-NL" sz="1300" dirty="0"/>
              <a:t> </a:t>
            </a:r>
            <a:r>
              <a:rPr lang="nl-NL" sz="1300" dirty="0" err="1"/>
              <a:t>indicate</a:t>
            </a:r>
            <a:r>
              <a:rPr lang="nl-NL" sz="1300" dirty="0"/>
              <a:t> </a:t>
            </a:r>
            <a:r>
              <a:rPr lang="nl-NL" sz="1300" dirty="0" err="1"/>
              <a:t>distress</a:t>
            </a:r>
            <a:endParaRPr lang="en-NL" sz="1300" dirty="0" err="1"/>
          </a:p>
        </p:txBody>
      </p:sp>
      <p:pic>
        <p:nvPicPr>
          <p:cNvPr id="63" name="Afbeelding 5">
            <a:extLst>
              <a:ext uri="{FF2B5EF4-FFF2-40B4-BE49-F238E27FC236}">
                <a16:creationId xmlns:a16="http://schemas.microsoft.com/office/drawing/2014/main" id="{154F34DA-1B6E-4B62-BC35-56B88CD9E496}"/>
              </a:ext>
            </a:extLst>
          </p:cNvPr>
          <p:cNvPicPr>
            <a:picLocks noChangeAspect="1"/>
          </p:cNvPicPr>
          <p:nvPr/>
        </p:nvPicPr>
        <p:blipFill>
          <a:blip r:embed="rId8">
            <a:duotone>
              <a:prstClr val="black"/>
              <a:srgbClr val="B7B7B7">
                <a:tint val="45000"/>
                <a:satMod val="400000"/>
              </a:srgbClr>
            </a:duotone>
          </a:blip>
          <a:stretch>
            <a:fillRect/>
          </a:stretch>
        </p:blipFill>
        <p:spPr>
          <a:xfrm>
            <a:off x="1570410" y="3264367"/>
            <a:ext cx="730401" cy="651211"/>
          </a:xfrm>
          <a:prstGeom prst="rect">
            <a:avLst/>
          </a:prstGeom>
        </p:spPr>
      </p:pic>
      <p:sp>
        <p:nvSpPr>
          <p:cNvPr id="64" name="Speech Bubble: Rectangle 63">
            <a:extLst>
              <a:ext uri="{FF2B5EF4-FFF2-40B4-BE49-F238E27FC236}">
                <a16:creationId xmlns:a16="http://schemas.microsoft.com/office/drawing/2014/main" id="{531356BB-8F91-4F28-9728-D2B2C6FBB32D}"/>
              </a:ext>
            </a:extLst>
          </p:cNvPr>
          <p:cNvSpPr/>
          <p:nvPr/>
        </p:nvSpPr>
        <p:spPr>
          <a:xfrm>
            <a:off x="85288" y="950871"/>
            <a:ext cx="1494625" cy="1036444"/>
          </a:xfrm>
          <a:prstGeom prst="wedgeRectCallout">
            <a:avLst>
              <a:gd name="adj1" fmla="val -27863"/>
              <a:gd name="adj2" fmla="val 18831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5" name="TextBox 64">
            <a:extLst>
              <a:ext uri="{FF2B5EF4-FFF2-40B4-BE49-F238E27FC236}">
                <a16:creationId xmlns:a16="http://schemas.microsoft.com/office/drawing/2014/main" id="{A72365E9-8479-4893-AAD6-C603091E89FD}"/>
              </a:ext>
            </a:extLst>
          </p:cNvPr>
          <p:cNvSpPr txBox="1"/>
          <p:nvPr/>
        </p:nvSpPr>
        <p:spPr>
          <a:xfrm>
            <a:off x="151819" y="950871"/>
            <a:ext cx="1317314" cy="1000274"/>
          </a:xfrm>
          <a:prstGeom prst="rect">
            <a:avLst/>
          </a:prstGeom>
          <a:noFill/>
        </p:spPr>
        <p:txBody>
          <a:bodyPr wrap="square" lIns="0" tIns="0" rIns="0" bIns="0" rtlCol="0">
            <a:spAutoFit/>
          </a:bodyPr>
          <a:lstStyle/>
          <a:p>
            <a:r>
              <a:rPr lang="nl-NL" sz="1300" dirty="0"/>
              <a:t>Meters </a:t>
            </a:r>
            <a:r>
              <a:rPr lang="nl-NL" sz="1300" dirty="0" err="1"/>
              <a:t>connect</a:t>
            </a:r>
            <a:r>
              <a:rPr lang="nl-NL" sz="1300" dirty="0"/>
              <a:t> </a:t>
            </a:r>
            <a:r>
              <a:rPr lang="nl-NL" sz="1300" dirty="0" err="1"/>
              <a:t>to</a:t>
            </a:r>
            <a:r>
              <a:rPr lang="nl-NL" sz="1300" dirty="0"/>
              <a:t> </a:t>
            </a:r>
            <a:r>
              <a:rPr lang="nl-NL" sz="1300" dirty="0" err="1"/>
              <a:t>pipes</a:t>
            </a:r>
            <a:r>
              <a:rPr lang="nl-NL" sz="1300" dirty="0"/>
              <a:t> </a:t>
            </a:r>
            <a:r>
              <a:rPr lang="nl-NL" sz="1300" dirty="0" err="1"/>
              <a:t>and</a:t>
            </a:r>
            <a:r>
              <a:rPr lang="nl-NL" sz="1300" dirty="0"/>
              <a:t> </a:t>
            </a:r>
            <a:r>
              <a:rPr lang="nl-NL" sz="1300" dirty="0" err="1"/>
              <a:t>use</a:t>
            </a:r>
            <a:r>
              <a:rPr lang="nl-NL" sz="1300" dirty="0"/>
              <a:t> sensors </a:t>
            </a:r>
            <a:r>
              <a:rPr lang="nl-NL" sz="1300" dirty="0" err="1"/>
              <a:t>to</a:t>
            </a:r>
            <a:r>
              <a:rPr lang="nl-NL" sz="1300" dirty="0"/>
              <a:t> </a:t>
            </a:r>
            <a:r>
              <a:rPr lang="nl-NL" sz="1300" dirty="0" err="1"/>
              <a:t>measure</a:t>
            </a:r>
            <a:r>
              <a:rPr lang="nl-NL" sz="1300" dirty="0"/>
              <a:t> </a:t>
            </a:r>
            <a:r>
              <a:rPr lang="nl-NL" sz="1300" dirty="0" err="1"/>
              <a:t>physical</a:t>
            </a:r>
            <a:r>
              <a:rPr lang="nl-NL" sz="1300" dirty="0"/>
              <a:t> </a:t>
            </a:r>
            <a:r>
              <a:rPr lang="nl-NL" sz="1300" dirty="0" err="1"/>
              <a:t>properties</a:t>
            </a:r>
            <a:endParaRPr lang="en-NL" sz="1300" dirty="0" err="1"/>
          </a:p>
        </p:txBody>
      </p:sp>
    </p:spTree>
    <p:extLst>
      <p:ext uri="{BB962C8B-B14F-4D97-AF65-F5344CB8AC3E}">
        <p14:creationId xmlns:p14="http://schemas.microsoft.com/office/powerpoint/2010/main" val="3575555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500"/>
                                        <p:tgtEl>
                                          <p:spTgt spid="6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4"/>
                                        </p:tgtEl>
                                        <p:attrNameLst>
                                          <p:attrName>style.visibility</p:attrName>
                                        </p:attrNameLst>
                                      </p:cBhvr>
                                      <p:to>
                                        <p:strVal val="visible"/>
                                      </p:to>
                                    </p:set>
                                    <p:animEffect transition="in" filter="fade">
                                      <p:cBhvr>
                                        <p:cTn id="10" dur="500"/>
                                        <p:tgtEl>
                                          <p:spTgt spid="6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2"/>
                                        </p:tgtEl>
                                        <p:attrNameLst>
                                          <p:attrName>style.visibility</p:attrName>
                                        </p:attrNameLst>
                                      </p:cBhvr>
                                      <p:to>
                                        <p:strVal val="visible"/>
                                      </p:to>
                                    </p:set>
                                    <p:animEffect transition="in" filter="fade">
                                      <p:cBhvr>
                                        <p:cTn id="15" dur="500"/>
                                        <p:tgtEl>
                                          <p:spTgt spid="62"/>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fade">
                                      <p:cBhvr>
                                        <p:cTn id="18" dur="500"/>
                                        <p:tgtEl>
                                          <p:spTgt spid="61"/>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animEffect transition="in" filter="fade">
                                      <p:cBhvr>
                                        <p:cTn id="23" dur="500"/>
                                        <p:tgtEl>
                                          <p:spTgt spid="60"/>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60" grpId="0"/>
      <p:bldP spid="61" grpId="0" animBg="1"/>
      <p:bldP spid="62" grpId="0"/>
      <p:bldP spid="64" grpId="0" animBg="1"/>
      <p:bldP spid="6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8983-8F55-4F7B-84A1-3BA5298BD799}"/>
              </a:ext>
            </a:extLst>
          </p:cNvPr>
          <p:cNvSpPr>
            <a:spLocks noGrp="1"/>
          </p:cNvSpPr>
          <p:nvPr>
            <p:ph type="title"/>
          </p:nvPr>
        </p:nvSpPr>
        <p:spPr/>
        <p:txBody>
          <a:bodyPr/>
          <a:lstStyle/>
          <a:p>
            <a:r>
              <a:rPr lang="nl-NL" dirty="0"/>
              <a:t>Communication Module </a:t>
            </a:r>
            <a:r>
              <a:rPr lang="nl-NL" dirty="0" err="1"/>
              <a:t>and</a:t>
            </a:r>
            <a:r>
              <a:rPr lang="nl-NL" dirty="0"/>
              <a:t> Communication Network</a:t>
            </a:r>
            <a:endParaRPr lang="en-NL" dirty="0"/>
          </a:p>
        </p:txBody>
      </p:sp>
      <p:sp>
        <p:nvSpPr>
          <p:cNvPr id="4" name="Footer Placeholder 3">
            <a:extLst>
              <a:ext uri="{FF2B5EF4-FFF2-40B4-BE49-F238E27FC236}">
                <a16:creationId xmlns:a16="http://schemas.microsoft.com/office/drawing/2014/main" id="{C1909B89-13F4-4575-A458-8134ABA98101}"/>
              </a:ext>
            </a:extLst>
          </p:cNvPr>
          <p:cNvSpPr>
            <a:spLocks noGrp="1"/>
          </p:cNvSpPr>
          <p:nvPr>
            <p:ph type="ftr" sz="quarter" idx="11"/>
          </p:nvPr>
        </p:nvSpPr>
        <p:spPr>
          <a:xfrm>
            <a:off x="4968000" y="5004000"/>
            <a:ext cx="3240000" cy="108000"/>
          </a:xfrm>
        </p:spPr>
        <p:txBody>
          <a:bodyPr/>
          <a:lstStyle/>
          <a:p>
            <a:r>
              <a:rPr lang="en-US"/>
              <a:t>Cloud IoT Platform for Energy Transition - DigitalXchange 2020</a:t>
            </a:r>
            <a:endParaRPr lang="nl-NL"/>
          </a:p>
        </p:txBody>
      </p:sp>
      <p:pic>
        <p:nvPicPr>
          <p:cNvPr id="7" name="Picture 2" descr="Related image">
            <a:extLst>
              <a:ext uri="{FF2B5EF4-FFF2-40B4-BE49-F238E27FC236}">
                <a16:creationId xmlns:a16="http://schemas.microsoft.com/office/drawing/2014/main" id="{68F2E177-CEF6-4E43-A79A-CC252C7A6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042" t="33740" r="6041" b="21415"/>
          <a:stretch/>
        </p:blipFill>
        <p:spPr bwMode="auto">
          <a:xfrm>
            <a:off x="44550" y="1828799"/>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787D-3F38-496F-A115-656223FFCD3C}"/>
              </a:ext>
            </a:extLst>
          </p:cNvPr>
          <p:cNvSpPr/>
          <p:nvPr/>
        </p:nvSpPr>
        <p:spPr>
          <a:xfrm>
            <a:off x="306853"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Content Placeholder 5" descr="House">
            <a:extLst>
              <a:ext uri="{FF2B5EF4-FFF2-40B4-BE49-F238E27FC236}">
                <a16:creationId xmlns:a16="http://schemas.microsoft.com/office/drawing/2014/main" id="{DCED3E27-3F0B-4D44-9636-7BBA8F8D2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35052" y="2544300"/>
            <a:ext cx="914400" cy="914400"/>
          </a:xfrm>
          <a:prstGeom prst="rect">
            <a:avLst/>
          </a:prstGeom>
        </p:spPr>
      </p:pic>
      <p:sp>
        <p:nvSpPr>
          <p:cNvPr id="12" name="Arrow: Right 11">
            <a:extLst>
              <a:ext uri="{FF2B5EF4-FFF2-40B4-BE49-F238E27FC236}">
                <a16:creationId xmlns:a16="http://schemas.microsoft.com/office/drawing/2014/main" id="{90012787-E235-44D7-823D-1B40207E6C0D}"/>
              </a:ext>
            </a:extLst>
          </p:cNvPr>
          <p:cNvSpPr/>
          <p:nvPr/>
        </p:nvSpPr>
        <p:spPr>
          <a:xfrm>
            <a:off x="75794" y="3583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HEAT</a:t>
            </a:r>
            <a:endParaRPr lang="en-NL" dirty="0"/>
          </a:p>
        </p:txBody>
      </p:sp>
      <p:sp>
        <p:nvSpPr>
          <p:cNvPr id="3" name="Rectangle: Rounded Corners 2">
            <a:extLst>
              <a:ext uri="{FF2B5EF4-FFF2-40B4-BE49-F238E27FC236}">
                <a16:creationId xmlns:a16="http://schemas.microsoft.com/office/drawing/2014/main" id="{8F501225-071E-442F-9A2D-E7C7CDA8C211}"/>
              </a:ext>
            </a:extLst>
          </p:cNvPr>
          <p:cNvSpPr/>
          <p:nvPr/>
        </p:nvSpPr>
        <p:spPr>
          <a:xfrm>
            <a:off x="1386843" y="2131350"/>
            <a:ext cx="638405" cy="440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14" name="Rectangle: Rounded Corners 13">
            <a:extLst>
              <a:ext uri="{FF2B5EF4-FFF2-40B4-BE49-F238E27FC236}">
                <a16:creationId xmlns:a16="http://schemas.microsoft.com/office/drawing/2014/main" id="{5DB163FC-8A68-42C1-B7E2-7FAD18A4EBA4}"/>
              </a:ext>
            </a:extLst>
          </p:cNvPr>
          <p:cNvSpPr/>
          <p:nvPr/>
        </p:nvSpPr>
        <p:spPr>
          <a:xfrm>
            <a:off x="2087793" y="2672227"/>
            <a:ext cx="685801" cy="431797"/>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5" name="Rectangle: Rounded Corners 4">
            <a:extLst>
              <a:ext uri="{FF2B5EF4-FFF2-40B4-BE49-F238E27FC236}">
                <a16:creationId xmlns:a16="http://schemas.microsoft.com/office/drawing/2014/main" id="{675E9139-170A-4754-B1E0-5DEDC3FBF601}"/>
              </a:ext>
            </a:extLst>
          </p:cNvPr>
          <p:cNvSpPr/>
          <p:nvPr/>
        </p:nvSpPr>
        <p:spPr>
          <a:xfrm>
            <a:off x="4016628" y="1988678"/>
            <a:ext cx="2252429" cy="1166144"/>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800" dirty="0"/>
              <a:t>Communication Module</a:t>
            </a:r>
            <a:endParaRPr lang="en-NL" sz="1800" dirty="0"/>
          </a:p>
        </p:txBody>
      </p:sp>
      <p:sp>
        <p:nvSpPr>
          <p:cNvPr id="6" name="Cloud 5">
            <a:extLst>
              <a:ext uri="{FF2B5EF4-FFF2-40B4-BE49-F238E27FC236}">
                <a16:creationId xmlns:a16="http://schemas.microsoft.com/office/drawing/2014/main" id="{A2555019-053E-4FFB-B734-FFA289D9757E}"/>
              </a:ext>
            </a:extLst>
          </p:cNvPr>
          <p:cNvSpPr/>
          <p:nvPr/>
        </p:nvSpPr>
        <p:spPr>
          <a:xfrm>
            <a:off x="7435708" y="1038226"/>
            <a:ext cx="5402689" cy="2625816"/>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Freeform: Shape 7">
            <a:extLst>
              <a:ext uri="{FF2B5EF4-FFF2-40B4-BE49-F238E27FC236}">
                <a16:creationId xmlns:a16="http://schemas.microsoft.com/office/drawing/2014/main" id="{103AE64E-C1FD-42D3-B8A0-FAC109102FB8}"/>
              </a:ext>
            </a:extLst>
          </p:cNvPr>
          <p:cNvSpPr/>
          <p:nvPr/>
        </p:nvSpPr>
        <p:spPr>
          <a:xfrm>
            <a:off x="547972" y="3048757"/>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56258D5A-47CA-45D7-862A-3586B03FBA0B}"/>
              </a:ext>
            </a:extLst>
          </p:cNvPr>
          <p:cNvSpPr/>
          <p:nvPr/>
        </p:nvSpPr>
        <p:spPr>
          <a:xfrm>
            <a:off x="185481" y="2538796"/>
            <a:ext cx="294539"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C314CC13-832C-4127-9A47-D4ABE43B3160}"/>
              </a:ext>
            </a:extLst>
          </p:cNvPr>
          <p:cNvCxnSpPr>
            <a:cxnSpLocks/>
            <a:stCxn id="3" idx="3"/>
            <a:endCxn id="5" idx="1"/>
          </p:cNvCxnSpPr>
          <p:nvPr/>
        </p:nvCxnSpPr>
        <p:spPr>
          <a:xfrm>
            <a:off x="2025248" y="2351550"/>
            <a:ext cx="1991380" cy="220200"/>
          </a:xfrm>
          <a:prstGeom prst="bentConnector3">
            <a:avLst/>
          </a:prstGeom>
          <a:ln w="38100">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A6A6804-1617-4E6B-A9F0-BD831DD65DB1}"/>
              </a:ext>
            </a:extLst>
          </p:cNvPr>
          <p:cNvCxnSpPr>
            <a:cxnSpLocks/>
            <a:stCxn id="14" idx="3"/>
            <a:endCxn id="5" idx="2"/>
          </p:cNvCxnSpPr>
          <p:nvPr/>
        </p:nvCxnSpPr>
        <p:spPr>
          <a:xfrm>
            <a:off x="2773594" y="2888126"/>
            <a:ext cx="2369249" cy="266696"/>
          </a:xfrm>
          <a:prstGeom prst="bentConnector4">
            <a:avLst>
              <a:gd name="adj1" fmla="val 26233"/>
              <a:gd name="adj2" fmla="val 185716"/>
            </a:avLst>
          </a:prstGeom>
          <a:ln w="38100">
            <a:solidFill>
              <a:srgbClr val="F89346"/>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2562D0C-C026-4D6C-9380-1DC3AFF86666}"/>
              </a:ext>
            </a:extLst>
          </p:cNvPr>
          <p:cNvSpPr/>
          <p:nvPr/>
        </p:nvSpPr>
        <p:spPr>
          <a:xfrm>
            <a:off x="12332187" y="2432364"/>
            <a:ext cx="555001" cy="50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6" name="Cube 25">
            <a:extLst>
              <a:ext uri="{FF2B5EF4-FFF2-40B4-BE49-F238E27FC236}">
                <a16:creationId xmlns:a16="http://schemas.microsoft.com/office/drawing/2014/main" id="{A3F0333B-159A-4203-8FC5-BD9E14FFF370}"/>
              </a:ext>
            </a:extLst>
          </p:cNvPr>
          <p:cNvSpPr/>
          <p:nvPr/>
        </p:nvSpPr>
        <p:spPr>
          <a:xfrm>
            <a:off x="14570578" y="1717876"/>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Event Streaming Platform</a:t>
            </a:r>
            <a:endParaRPr lang="en-NL" sz="1050" dirty="0"/>
          </a:p>
        </p:txBody>
      </p:sp>
      <p:sp>
        <p:nvSpPr>
          <p:cNvPr id="27" name="Cylinder 26">
            <a:extLst>
              <a:ext uri="{FF2B5EF4-FFF2-40B4-BE49-F238E27FC236}">
                <a16:creationId xmlns:a16="http://schemas.microsoft.com/office/drawing/2014/main" id="{43DDAEE0-737D-4EFD-8F69-E65CDD2713F8}"/>
              </a:ext>
            </a:extLst>
          </p:cNvPr>
          <p:cNvSpPr/>
          <p:nvPr/>
        </p:nvSpPr>
        <p:spPr>
          <a:xfrm>
            <a:off x="11102183" y="2672227"/>
            <a:ext cx="1035006" cy="562197"/>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28" name="Freeform: Shape 27">
            <a:extLst>
              <a:ext uri="{FF2B5EF4-FFF2-40B4-BE49-F238E27FC236}">
                <a16:creationId xmlns:a16="http://schemas.microsoft.com/office/drawing/2014/main" id="{4B250084-8CA4-4E38-B4C8-EEC4419FE07D}"/>
              </a:ext>
            </a:extLst>
          </p:cNvPr>
          <p:cNvSpPr/>
          <p:nvPr/>
        </p:nvSpPr>
        <p:spPr>
          <a:xfrm>
            <a:off x="6269056" y="1988677"/>
            <a:ext cx="1663313" cy="390624"/>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lowchart: Sequential Access Storage 28">
            <a:extLst>
              <a:ext uri="{FF2B5EF4-FFF2-40B4-BE49-F238E27FC236}">
                <a16:creationId xmlns:a16="http://schemas.microsoft.com/office/drawing/2014/main" id="{EA4379B0-E28D-4AC4-BD66-1584ADB3FC98}"/>
              </a:ext>
            </a:extLst>
          </p:cNvPr>
          <p:cNvSpPr/>
          <p:nvPr/>
        </p:nvSpPr>
        <p:spPr>
          <a:xfrm>
            <a:off x="8904823" y="1846463"/>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0" name="Flowchart: Process 29">
            <a:extLst>
              <a:ext uri="{FF2B5EF4-FFF2-40B4-BE49-F238E27FC236}">
                <a16:creationId xmlns:a16="http://schemas.microsoft.com/office/drawing/2014/main" id="{FC1D296B-449A-4EC2-AD29-2574E921FF2E}"/>
              </a:ext>
            </a:extLst>
          </p:cNvPr>
          <p:cNvSpPr/>
          <p:nvPr/>
        </p:nvSpPr>
        <p:spPr>
          <a:xfrm>
            <a:off x="8014970" y="1905301"/>
            <a:ext cx="776627" cy="4740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800" dirty="0" err="1"/>
              <a:t>Ingest</a:t>
            </a:r>
            <a:r>
              <a:rPr lang="nl-NL" sz="800" dirty="0"/>
              <a:t>, </a:t>
            </a:r>
            <a:r>
              <a:rPr lang="nl-NL" sz="800" dirty="0" err="1"/>
              <a:t>Authenticate</a:t>
            </a:r>
            <a:r>
              <a:rPr lang="nl-NL" sz="800" dirty="0"/>
              <a:t> &amp; Check</a:t>
            </a:r>
            <a:endParaRPr lang="en-NL" sz="800" dirty="0"/>
          </a:p>
        </p:txBody>
      </p:sp>
      <p:sp>
        <p:nvSpPr>
          <p:cNvPr id="33" name="Flowchart: Process 32">
            <a:extLst>
              <a:ext uri="{FF2B5EF4-FFF2-40B4-BE49-F238E27FC236}">
                <a16:creationId xmlns:a16="http://schemas.microsoft.com/office/drawing/2014/main" id="{489E4F16-C464-4175-BFFC-A6DCC3888FF5}"/>
              </a:ext>
            </a:extLst>
          </p:cNvPr>
          <p:cNvSpPr/>
          <p:nvPr/>
        </p:nvSpPr>
        <p:spPr>
          <a:xfrm>
            <a:off x="11225792" y="1811506"/>
            <a:ext cx="752477" cy="645361"/>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err="1"/>
              <a:t>Validate</a:t>
            </a:r>
            <a:r>
              <a:rPr lang="nl-NL" sz="800" dirty="0"/>
              <a:t>, </a:t>
            </a:r>
            <a:r>
              <a:rPr lang="nl-NL" sz="800" dirty="0" err="1"/>
              <a:t>Enrich</a:t>
            </a:r>
            <a:r>
              <a:rPr lang="nl-NL" sz="800" dirty="0"/>
              <a:t> </a:t>
            </a:r>
            <a:r>
              <a:rPr lang="nl-NL" sz="800" dirty="0" err="1"/>
              <a:t>Process</a:t>
            </a:r>
            <a:r>
              <a:rPr lang="nl-NL" sz="800" dirty="0"/>
              <a:t>, </a:t>
            </a:r>
            <a:r>
              <a:rPr lang="nl-NL" sz="800" dirty="0" err="1"/>
              <a:t>Convert</a:t>
            </a:r>
            <a:r>
              <a:rPr lang="nl-NL" sz="800" dirty="0"/>
              <a:t>, </a:t>
            </a:r>
            <a:r>
              <a:rPr lang="nl-NL" sz="800" dirty="0" err="1"/>
              <a:t>Publish</a:t>
            </a:r>
            <a:r>
              <a:rPr lang="nl-NL" sz="800" dirty="0"/>
              <a:t> </a:t>
            </a:r>
            <a:endParaRPr lang="en-NL" sz="800" dirty="0"/>
          </a:p>
        </p:txBody>
      </p:sp>
      <p:sp>
        <p:nvSpPr>
          <p:cNvPr id="36" name="Cylinder 35">
            <a:extLst>
              <a:ext uri="{FF2B5EF4-FFF2-40B4-BE49-F238E27FC236}">
                <a16:creationId xmlns:a16="http://schemas.microsoft.com/office/drawing/2014/main" id="{4CA89271-5663-4F22-92B1-BBCFD67DA4DD}"/>
              </a:ext>
            </a:extLst>
          </p:cNvPr>
          <p:cNvSpPr/>
          <p:nvPr/>
        </p:nvSpPr>
        <p:spPr>
          <a:xfrm>
            <a:off x="7897321" y="2700611"/>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sp>
        <p:nvSpPr>
          <p:cNvPr id="39" name="Flowchart: Process 38">
            <a:extLst>
              <a:ext uri="{FF2B5EF4-FFF2-40B4-BE49-F238E27FC236}">
                <a16:creationId xmlns:a16="http://schemas.microsoft.com/office/drawing/2014/main" id="{C5396C4B-7473-4D24-836D-11B8A4192384}"/>
              </a:ext>
            </a:extLst>
          </p:cNvPr>
          <p:cNvSpPr/>
          <p:nvPr/>
        </p:nvSpPr>
        <p:spPr>
          <a:xfrm>
            <a:off x="10907734" y="782989"/>
            <a:ext cx="752477" cy="591675"/>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800" dirty="0"/>
          </a:p>
          <a:p>
            <a:pPr algn="ctr"/>
            <a:endParaRPr lang="nl-NL" sz="800" dirty="0"/>
          </a:p>
          <a:p>
            <a:pPr algn="ctr"/>
            <a:r>
              <a:rPr lang="nl-NL" sz="800" dirty="0"/>
              <a:t>Monitoring</a:t>
            </a:r>
            <a:endParaRPr lang="en-NL" sz="800" dirty="0"/>
          </a:p>
        </p:txBody>
      </p:sp>
      <p:pic>
        <p:nvPicPr>
          <p:cNvPr id="38" name="Content Placeholder 37" descr="Gauge">
            <a:extLst>
              <a:ext uri="{FF2B5EF4-FFF2-40B4-BE49-F238E27FC236}">
                <a16:creationId xmlns:a16="http://schemas.microsoft.com/office/drawing/2014/main" id="{160C59B5-18B0-4488-9F76-77C5EB777243}"/>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11021005" y="684177"/>
            <a:ext cx="540001" cy="540001"/>
          </a:xfrm>
        </p:spPr>
      </p:pic>
      <p:sp>
        <p:nvSpPr>
          <p:cNvPr id="40" name="Arrow: Right 39">
            <a:extLst>
              <a:ext uri="{FF2B5EF4-FFF2-40B4-BE49-F238E27FC236}">
                <a16:creationId xmlns:a16="http://schemas.microsoft.com/office/drawing/2014/main" id="{DEFB0F5B-F982-45DF-B0EB-BC9D216BD830}"/>
              </a:ext>
            </a:extLst>
          </p:cNvPr>
          <p:cNvSpPr/>
          <p:nvPr/>
        </p:nvSpPr>
        <p:spPr>
          <a:xfrm>
            <a:off x="12022432" y="1988678"/>
            <a:ext cx="2499355" cy="15634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1" name="Arrow: Down 40">
            <a:extLst>
              <a:ext uri="{FF2B5EF4-FFF2-40B4-BE49-F238E27FC236}">
                <a16:creationId xmlns:a16="http://schemas.microsoft.com/office/drawing/2014/main" id="{DA7B724F-EDC1-4924-8325-0547BB63E4DF}"/>
              </a:ext>
            </a:extLst>
          </p:cNvPr>
          <p:cNvSpPr/>
          <p:nvPr/>
        </p:nvSpPr>
        <p:spPr>
          <a:xfrm>
            <a:off x="11667241" y="2456867"/>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2" name="Arrow: Curved Right 41">
            <a:extLst>
              <a:ext uri="{FF2B5EF4-FFF2-40B4-BE49-F238E27FC236}">
                <a16:creationId xmlns:a16="http://schemas.microsoft.com/office/drawing/2014/main" id="{447DDDB0-7F14-44D7-B82E-89ECB810DB18}"/>
              </a:ext>
            </a:extLst>
          </p:cNvPr>
          <p:cNvSpPr/>
          <p:nvPr/>
        </p:nvSpPr>
        <p:spPr>
          <a:xfrm rot="19721406">
            <a:off x="12092323" y="2635734"/>
            <a:ext cx="321296" cy="307435"/>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3" name="Arrow: Right 42">
            <a:extLst>
              <a:ext uri="{FF2B5EF4-FFF2-40B4-BE49-F238E27FC236}">
                <a16:creationId xmlns:a16="http://schemas.microsoft.com/office/drawing/2014/main" id="{0D4DB9C3-317A-49CE-80F8-131C2A55B3C6}"/>
              </a:ext>
            </a:extLst>
          </p:cNvPr>
          <p:cNvSpPr/>
          <p:nvPr/>
        </p:nvSpPr>
        <p:spPr>
          <a:xfrm>
            <a:off x="9416114" y="2351550"/>
            <a:ext cx="1897209" cy="170191"/>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4" name="Arrow: Right 43">
            <a:extLst>
              <a:ext uri="{FF2B5EF4-FFF2-40B4-BE49-F238E27FC236}">
                <a16:creationId xmlns:a16="http://schemas.microsoft.com/office/drawing/2014/main" id="{78F96D6A-2CF7-498A-A69A-006120C838F1}"/>
              </a:ext>
            </a:extLst>
          </p:cNvPr>
          <p:cNvSpPr/>
          <p:nvPr/>
        </p:nvSpPr>
        <p:spPr>
          <a:xfrm>
            <a:off x="8717076" y="2074985"/>
            <a:ext cx="279308" cy="150693"/>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5" name="Arrow: Right 44">
            <a:extLst>
              <a:ext uri="{FF2B5EF4-FFF2-40B4-BE49-F238E27FC236}">
                <a16:creationId xmlns:a16="http://schemas.microsoft.com/office/drawing/2014/main" id="{D52DA759-2B63-4C2C-A270-05D30176301D}"/>
              </a:ext>
            </a:extLst>
          </p:cNvPr>
          <p:cNvSpPr/>
          <p:nvPr/>
        </p:nvSpPr>
        <p:spPr>
          <a:xfrm>
            <a:off x="7824375" y="2104899"/>
            <a:ext cx="279308" cy="150693"/>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Arrow: Up 45">
            <a:extLst>
              <a:ext uri="{FF2B5EF4-FFF2-40B4-BE49-F238E27FC236}">
                <a16:creationId xmlns:a16="http://schemas.microsoft.com/office/drawing/2014/main" id="{7310E987-CCDF-4C71-91D1-96EA586179F6}"/>
              </a:ext>
            </a:extLst>
          </p:cNvPr>
          <p:cNvSpPr/>
          <p:nvPr/>
        </p:nvSpPr>
        <p:spPr>
          <a:xfrm>
            <a:off x="11399649" y="1314992"/>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7" name="Arrow: Up 46">
            <a:extLst>
              <a:ext uri="{FF2B5EF4-FFF2-40B4-BE49-F238E27FC236}">
                <a16:creationId xmlns:a16="http://schemas.microsoft.com/office/drawing/2014/main" id="{425D21C1-ED1F-4B99-B3D7-4489E172FE1D}"/>
              </a:ext>
            </a:extLst>
          </p:cNvPr>
          <p:cNvSpPr/>
          <p:nvPr/>
        </p:nvSpPr>
        <p:spPr>
          <a:xfrm rot="3800972" flipH="1">
            <a:off x="10067167" y="813790"/>
            <a:ext cx="253994" cy="1613601"/>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8" name="Arrow: Curved Right 47">
            <a:extLst>
              <a:ext uri="{FF2B5EF4-FFF2-40B4-BE49-F238E27FC236}">
                <a16:creationId xmlns:a16="http://schemas.microsoft.com/office/drawing/2014/main" id="{4635F515-B1BB-42B0-B77C-000088154BA1}"/>
              </a:ext>
            </a:extLst>
          </p:cNvPr>
          <p:cNvSpPr/>
          <p:nvPr/>
        </p:nvSpPr>
        <p:spPr>
          <a:xfrm rot="16007779">
            <a:off x="8272922" y="2431815"/>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9" name="Arrow: Right 48">
            <a:extLst>
              <a:ext uri="{FF2B5EF4-FFF2-40B4-BE49-F238E27FC236}">
                <a16:creationId xmlns:a16="http://schemas.microsoft.com/office/drawing/2014/main" id="{75A8330F-AD5B-4923-A6AD-46591303B705}"/>
              </a:ext>
            </a:extLst>
          </p:cNvPr>
          <p:cNvSpPr/>
          <p:nvPr/>
        </p:nvSpPr>
        <p:spPr>
          <a:xfrm rot="10800000">
            <a:off x="6206073" y="1598050"/>
            <a:ext cx="607435" cy="390625"/>
          </a:xfrm>
          <a:prstGeom prst="rightArrow">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50" name="Rectangle: Rounded Corners 49">
            <a:extLst>
              <a:ext uri="{FF2B5EF4-FFF2-40B4-BE49-F238E27FC236}">
                <a16:creationId xmlns:a16="http://schemas.microsoft.com/office/drawing/2014/main" id="{70015CB0-A90B-4307-B066-923C54745F7B}"/>
              </a:ext>
            </a:extLst>
          </p:cNvPr>
          <p:cNvSpPr/>
          <p:nvPr/>
        </p:nvSpPr>
        <p:spPr>
          <a:xfrm>
            <a:off x="2431439" y="3234424"/>
            <a:ext cx="671626" cy="440400"/>
          </a:xfrm>
          <a:prstGeom prst="roundRect">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Actuator</a:t>
            </a:r>
            <a:endParaRPr lang="en-NL" sz="900" dirty="0"/>
          </a:p>
        </p:txBody>
      </p:sp>
      <p:cxnSp>
        <p:nvCxnSpPr>
          <p:cNvPr id="52" name="Connector: Elbow 51">
            <a:extLst>
              <a:ext uri="{FF2B5EF4-FFF2-40B4-BE49-F238E27FC236}">
                <a16:creationId xmlns:a16="http://schemas.microsoft.com/office/drawing/2014/main" id="{D67810C5-4064-4746-90BE-BC4C88F706FF}"/>
              </a:ext>
            </a:extLst>
          </p:cNvPr>
          <p:cNvCxnSpPr>
            <a:cxnSpLocks/>
          </p:cNvCxnSpPr>
          <p:nvPr/>
        </p:nvCxnSpPr>
        <p:spPr>
          <a:xfrm rot="10800000" flipV="1">
            <a:off x="3107427" y="2354704"/>
            <a:ext cx="913563" cy="1228946"/>
          </a:xfrm>
          <a:prstGeom prst="bentConnector3">
            <a:avLst>
              <a:gd name="adj1" fmla="val 50000"/>
            </a:avLst>
          </a:prstGeom>
          <a:ln w="38100">
            <a:solidFill>
              <a:srgbClr val="BF99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D1ADB29-3F04-47F7-A57C-DAA3F5BF6132}"/>
              </a:ext>
            </a:extLst>
          </p:cNvPr>
          <p:cNvCxnSpPr>
            <a:cxnSpLocks/>
            <a:stCxn id="50" idx="1"/>
          </p:cNvCxnSpPr>
          <p:nvPr/>
        </p:nvCxnSpPr>
        <p:spPr>
          <a:xfrm rot="10800000">
            <a:off x="956361" y="3181350"/>
            <a:ext cx="1475078" cy="273274"/>
          </a:xfrm>
          <a:prstGeom prst="bentConnector3">
            <a:avLst>
              <a:gd name="adj1" fmla="val 50000"/>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9F88DAA-8EC5-43C2-BD4E-FD82B903F856}"/>
              </a:ext>
            </a:extLst>
          </p:cNvPr>
          <p:cNvSpPr/>
          <p:nvPr/>
        </p:nvSpPr>
        <p:spPr>
          <a:xfrm rot="19349859">
            <a:off x="15387885" y="149988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1" name="Arrow: Right 50">
            <a:extLst>
              <a:ext uri="{FF2B5EF4-FFF2-40B4-BE49-F238E27FC236}">
                <a16:creationId xmlns:a16="http://schemas.microsoft.com/office/drawing/2014/main" id="{15488381-2D69-4BE0-8B8E-426A55D50DDF}"/>
              </a:ext>
            </a:extLst>
          </p:cNvPr>
          <p:cNvSpPr/>
          <p:nvPr/>
        </p:nvSpPr>
        <p:spPr>
          <a:xfrm rot="21138360">
            <a:off x="15574775" y="1865785"/>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3" name="Arrow: Right 52">
            <a:extLst>
              <a:ext uri="{FF2B5EF4-FFF2-40B4-BE49-F238E27FC236}">
                <a16:creationId xmlns:a16="http://schemas.microsoft.com/office/drawing/2014/main" id="{8A6FD55E-CA33-4BC7-BC7A-13FF1DAD5BDE}"/>
              </a:ext>
            </a:extLst>
          </p:cNvPr>
          <p:cNvSpPr/>
          <p:nvPr/>
        </p:nvSpPr>
        <p:spPr>
          <a:xfrm rot="979507">
            <a:off x="15554845" y="2163698"/>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5" name="Arrow: Right 54">
            <a:extLst>
              <a:ext uri="{FF2B5EF4-FFF2-40B4-BE49-F238E27FC236}">
                <a16:creationId xmlns:a16="http://schemas.microsoft.com/office/drawing/2014/main" id="{6A1A571A-5A20-46A2-9FC0-64B9CCD452FC}"/>
              </a:ext>
            </a:extLst>
          </p:cNvPr>
          <p:cNvSpPr/>
          <p:nvPr/>
        </p:nvSpPr>
        <p:spPr>
          <a:xfrm rot="2739122">
            <a:off x="15441779" y="253223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17" name="Freeform: Shape 16">
            <a:extLst>
              <a:ext uri="{FF2B5EF4-FFF2-40B4-BE49-F238E27FC236}">
                <a16:creationId xmlns:a16="http://schemas.microsoft.com/office/drawing/2014/main" id="{537C05D2-7797-4209-A82C-46F571C00025}"/>
              </a:ext>
            </a:extLst>
          </p:cNvPr>
          <p:cNvSpPr/>
          <p:nvPr/>
        </p:nvSpPr>
        <p:spPr>
          <a:xfrm>
            <a:off x="1504950" y="2721806"/>
            <a:ext cx="590550" cy="322384"/>
          </a:xfrm>
          <a:custGeom>
            <a:avLst/>
            <a:gdLst>
              <a:gd name="connsiteX0" fmla="*/ 0 w 590550"/>
              <a:gd name="connsiteY0" fmla="*/ 322384 h 322384"/>
              <a:gd name="connsiteX1" fmla="*/ 102870 w 590550"/>
              <a:gd name="connsiteY1" fmla="*/ 124264 h 322384"/>
              <a:gd name="connsiteX2" fmla="*/ 392430 w 590550"/>
              <a:gd name="connsiteY2" fmla="*/ 2344 h 322384"/>
              <a:gd name="connsiteX3" fmla="*/ 590550 w 590550"/>
              <a:gd name="connsiteY3" fmla="*/ 55684 h 322384"/>
            </a:gdLst>
            <a:ahLst/>
            <a:cxnLst>
              <a:cxn ang="0">
                <a:pos x="connsiteX0" y="connsiteY0"/>
              </a:cxn>
              <a:cxn ang="0">
                <a:pos x="connsiteX1" y="connsiteY1"/>
              </a:cxn>
              <a:cxn ang="0">
                <a:pos x="connsiteX2" y="connsiteY2"/>
              </a:cxn>
              <a:cxn ang="0">
                <a:pos x="connsiteX3" y="connsiteY3"/>
              </a:cxn>
            </a:cxnLst>
            <a:rect l="l" t="t" r="r" b="b"/>
            <a:pathLst>
              <a:path w="590550" h="322384">
                <a:moveTo>
                  <a:pt x="0" y="322384"/>
                </a:moveTo>
                <a:cubicBezTo>
                  <a:pt x="18732" y="249994"/>
                  <a:pt x="37465" y="177604"/>
                  <a:pt x="102870" y="124264"/>
                </a:cubicBezTo>
                <a:cubicBezTo>
                  <a:pt x="168275" y="70924"/>
                  <a:pt x="311150" y="13774"/>
                  <a:pt x="392430" y="2344"/>
                </a:cubicBezTo>
                <a:cubicBezTo>
                  <a:pt x="473710" y="-9086"/>
                  <a:pt x="532130" y="23299"/>
                  <a:pt x="590550" y="55684"/>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Freeform: Shape 18">
            <a:extLst>
              <a:ext uri="{FF2B5EF4-FFF2-40B4-BE49-F238E27FC236}">
                <a16:creationId xmlns:a16="http://schemas.microsoft.com/office/drawing/2014/main" id="{D51170DA-9AF5-4656-A3F6-061C312EC7D0}"/>
              </a:ext>
            </a:extLst>
          </p:cNvPr>
          <p:cNvSpPr/>
          <p:nvPr/>
        </p:nvSpPr>
        <p:spPr>
          <a:xfrm>
            <a:off x="430530" y="1987983"/>
            <a:ext cx="960120" cy="549477"/>
          </a:xfrm>
          <a:custGeom>
            <a:avLst/>
            <a:gdLst>
              <a:gd name="connsiteX0" fmla="*/ 0 w 960120"/>
              <a:gd name="connsiteY0" fmla="*/ 549477 h 549477"/>
              <a:gd name="connsiteX1" fmla="*/ 156210 w 960120"/>
              <a:gd name="connsiteY1" fmla="*/ 301827 h 549477"/>
              <a:gd name="connsiteX2" fmla="*/ 487680 w 960120"/>
              <a:gd name="connsiteY2" fmla="*/ 837 h 549477"/>
              <a:gd name="connsiteX3" fmla="*/ 960120 w 960120"/>
              <a:gd name="connsiteY3" fmla="*/ 229437 h 549477"/>
            </a:gdLst>
            <a:ahLst/>
            <a:cxnLst>
              <a:cxn ang="0">
                <a:pos x="connsiteX0" y="connsiteY0"/>
              </a:cxn>
              <a:cxn ang="0">
                <a:pos x="connsiteX1" y="connsiteY1"/>
              </a:cxn>
              <a:cxn ang="0">
                <a:pos x="connsiteX2" y="connsiteY2"/>
              </a:cxn>
              <a:cxn ang="0">
                <a:pos x="connsiteX3" y="connsiteY3"/>
              </a:cxn>
            </a:cxnLst>
            <a:rect l="l" t="t" r="r" b="b"/>
            <a:pathLst>
              <a:path w="960120" h="549477">
                <a:moveTo>
                  <a:pt x="0" y="549477"/>
                </a:moveTo>
                <a:cubicBezTo>
                  <a:pt x="37465" y="471372"/>
                  <a:pt x="74930" y="393267"/>
                  <a:pt x="156210" y="301827"/>
                </a:cubicBezTo>
                <a:cubicBezTo>
                  <a:pt x="237490" y="210387"/>
                  <a:pt x="353695" y="12902"/>
                  <a:pt x="487680" y="837"/>
                </a:cubicBezTo>
                <a:cubicBezTo>
                  <a:pt x="621665" y="-11228"/>
                  <a:pt x="790892" y="109104"/>
                  <a:pt x="960120" y="229437"/>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Speech Bubble: Rectangle 55">
            <a:extLst>
              <a:ext uri="{FF2B5EF4-FFF2-40B4-BE49-F238E27FC236}">
                <a16:creationId xmlns:a16="http://schemas.microsoft.com/office/drawing/2014/main" id="{A9B3AEBC-684C-46D9-97CE-F32F68269891}"/>
              </a:ext>
            </a:extLst>
          </p:cNvPr>
          <p:cNvSpPr/>
          <p:nvPr/>
        </p:nvSpPr>
        <p:spPr>
          <a:xfrm>
            <a:off x="4279364" y="3599358"/>
            <a:ext cx="4773196" cy="1256142"/>
          </a:xfrm>
          <a:prstGeom prst="wedgeRectCallout">
            <a:avLst>
              <a:gd name="adj1" fmla="val -8305"/>
              <a:gd name="adj2" fmla="val -15634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TextBox 56">
            <a:extLst>
              <a:ext uri="{FF2B5EF4-FFF2-40B4-BE49-F238E27FC236}">
                <a16:creationId xmlns:a16="http://schemas.microsoft.com/office/drawing/2014/main" id="{3FBE6CDE-E1F5-4CEF-82C4-65EFEA414F03}"/>
              </a:ext>
            </a:extLst>
          </p:cNvPr>
          <p:cNvSpPr txBox="1"/>
          <p:nvPr/>
        </p:nvSpPr>
        <p:spPr>
          <a:xfrm>
            <a:off x="4336644" y="3647143"/>
            <a:ext cx="4715917" cy="1200329"/>
          </a:xfrm>
          <a:prstGeom prst="rect">
            <a:avLst/>
          </a:prstGeom>
          <a:noFill/>
        </p:spPr>
        <p:txBody>
          <a:bodyPr wrap="square" lIns="0" tIns="0" rIns="0" bIns="0" rtlCol="0">
            <a:spAutoFit/>
          </a:bodyPr>
          <a:lstStyle/>
          <a:p>
            <a:r>
              <a:rPr lang="nl-NL" sz="1300" dirty="0"/>
              <a:t>Communication Module is </a:t>
            </a:r>
            <a:r>
              <a:rPr lang="nl-NL" sz="1300" dirty="0" err="1"/>
              <a:t>edge</a:t>
            </a:r>
            <a:r>
              <a:rPr lang="nl-NL" sz="1300" dirty="0"/>
              <a:t> device </a:t>
            </a:r>
            <a:r>
              <a:rPr lang="nl-NL" sz="1300" dirty="0" err="1"/>
              <a:t>with</a:t>
            </a:r>
            <a:r>
              <a:rPr lang="nl-NL" sz="1300" dirty="0"/>
              <a:t> firmware for on-device processing, SIM card </a:t>
            </a:r>
            <a:r>
              <a:rPr lang="nl-NL" sz="1300" dirty="0" err="1"/>
              <a:t>that</a:t>
            </a:r>
            <a:r>
              <a:rPr lang="nl-NL" sz="1300" dirty="0"/>
              <a:t> </a:t>
            </a:r>
            <a:r>
              <a:rPr lang="nl-NL" sz="1300" dirty="0" err="1"/>
              <a:t>sends</a:t>
            </a:r>
            <a:r>
              <a:rPr lang="nl-NL" sz="1300" dirty="0"/>
              <a:t> </a:t>
            </a:r>
            <a:r>
              <a:rPr lang="nl-NL" sz="1300" dirty="0" err="1"/>
              <a:t>scheduled</a:t>
            </a:r>
            <a:r>
              <a:rPr lang="nl-NL" sz="1300" dirty="0"/>
              <a:t> data </a:t>
            </a:r>
            <a:r>
              <a:rPr lang="nl-NL" sz="1300" dirty="0" err="1"/>
              <a:t>reports</a:t>
            </a:r>
            <a:r>
              <a:rPr lang="nl-NL" sz="1300" dirty="0"/>
              <a:t> over “Mobile” Communication </a:t>
            </a:r>
            <a:r>
              <a:rPr lang="nl-NL" sz="1300" dirty="0" err="1"/>
              <a:t>channels</a:t>
            </a:r>
            <a:r>
              <a:rPr lang="nl-NL" sz="1300" dirty="0"/>
              <a:t> (GPRS/3G/4G/LTE-M/</a:t>
            </a:r>
            <a:r>
              <a:rPr lang="nl-NL" sz="1300" dirty="0" err="1"/>
              <a:t>LoRA</a:t>
            </a:r>
            <a:r>
              <a:rPr lang="nl-NL" sz="1300" dirty="0"/>
              <a:t>) </a:t>
            </a:r>
            <a:r>
              <a:rPr lang="nl-NL" sz="1300" dirty="0" err="1"/>
              <a:t>using</a:t>
            </a:r>
            <a:r>
              <a:rPr lang="nl-NL" sz="1300" dirty="0"/>
              <a:t> </a:t>
            </a:r>
            <a:r>
              <a:rPr lang="nl-NL" sz="1300" dirty="0" err="1"/>
              <a:t>protocols</a:t>
            </a:r>
            <a:r>
              <a:rPr lang="nl-NL" sz="1300" dirty="0"/>
              <a:t> </a:t>
            </a:r>
            <a:r>
              <a:rPr lang="nl-NL" sz="1300" dirty="0" err="1"/>
              <a:t>such</a:t>
            </a:r>
            <a:r>
              <a:rPr lang="nl-NL" sz="1300" dirty="0"/>
              <a:t> as HTTP(S), MQTT </a:t>
            </a:r>
            <a:r>
              <a:rPr lang="nl-NL" sz="1300" dirty="0" err="1"/>
              <a:t>and</a:t>
            </a:r>
            <a:r>
              <a:rPr lang="nl-NL" sz="1300" dirty="0"/>
              <a:t> in data formats  </a:t>
            </a:r>
            <a:r>
              <a:rPr lang="nl-NL" sz="1300" dirty="0" err="1"/>
              <a:t>such</a:t>
            </a:r>
            <a:r>
              <a:rPr lang="nl-NL" sz="1300" dirty="0"/>
              <a:t> as JSON, CSV, (XML,), </a:t>
            </a:r>
            <a:r>
              <a:rPr lang="nl-NL" sz="1300" dirty="0" err="1"/>
              <a:t>custom</a:t>
            </a:r>
            <a:r>
              <a:rPr lang="nl-NL" sz="1300" dirty="0"/>
              <a:t>, </a:t>
            </a:r>
            <a:r>
              <a:rPr lang="nl-NL" sz="1300" dirty="0" err="1"/>
              <a:t>binary</a:t>
            </a:r>
            <a:r>
              <a:rPr lang="nl-NL" sz="1300" dirty="0"/>
              <a:t>. CM </a:t>
            </a:r>
            <a:r>
              <a:rPr lang="nl-NL" sz="1300" dirty="0" err="1"/>
              <a:t>can</a:t>
            </a:r>
            <a:r>
              <a:rPr lang="nl-NL" sz="1300" dirty="0"/>
              <a:t> </a:t>
            </a:r>
            <a:r>
              <a:rPr lang="nl-NL" sz="1300" dirty="0" err="1"/>
              <a:t>also</a:t>
            </a:r>
            <a:r>
              <a:rPr lang="nl-NL" sz="1300" dirty="0"/>
              <a:t> </a:t>
            </a:r>
            <a:r>
              <a:rPr lang="nl-NL" sz="1300" dirty="0" err="1"/>
              <a:t>receive</a:t>
            </a:r>
            <a:r>
              <a:rPr lang="nl-NL" sz="1300" dirty="0"/>
              <a:t> </a:t>
            </a:r>
            <a:r>
              <a:rPr lang="nl-NL" sz="1300" dirty="0" err="1"/>
              <a:t>instructions</a:t>
            </a:r>
            <a:r>
              <a:rPr lang="nl-NL" sz="1300" dirty="0"/>
              <a:t> </a:t>
            </a:r>
            <a:r>
              <a:rPr lang="nl-NL" sz="1300" dirty="0" err="1"/>
              <a:t>from</a:t>
            </a:r>
            <a:r>
              <a:rPr lang="nl-NL" sz="1300" dirty="0"/>
              <a:t> device management systems. </a:t>
            </a:r>
            <a:endParaRPr lang="en-NL" sz="1300" dirty="0" err="1"/>
          </a:p>
        </p:txBody>
      </p:sp>
      <p:sp>
        <p:nvSpPr>
          <p:cNvPr id="58" name="Speech Bubble: Rectangle 57">
            <a:extLst>
              <a:ext uri="{FF2B5EF4-FFF2-40B4-BE49-F238E27FC236}">
                <a16:creationId xmlns:a16="http://schemas.microsoft.com/office/drawing/2014/main" id="{1A72A0BE-C9DB-4DCB-B836-89105D3DE403}"/>
              </a:ext>
            </a:extLst>
          </p:cNvPr>
          <p:cNvSpPr/>
          <p:nvPr/>
        </p:nvSpPr>
        <p:spPr>
          <a:xfrm>
            <a:off x="203531" y="702736"/>
            <a:ext cx="4949773" cy="848004"/>
          </a:xfrm>
          <a:prstGeom prst="wedgeRectCallout">
            <a:avLst>
              <a:gd name="adj1" fmla="val 28718"/>
              <a:gd name="adj2" fmla="val 105563"/>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TextBox 58">
            <a:extLst>
              <a:ext uri="{FF2B5EF4-FFF2-40B4-BE49-F238E27FC236}">
                <a16:creationId xmlns:a16="http://schemas.microsoft.com/office/drawing/2014/main" id="{A7AD2799-0EE6-401B-899E-602831C8C56A}"/>
              </a:ext>
            </a:extLst>
          </p:cNvPr>
          <p:cNvSpPr txBox="1"/>
          <p:nvPr/>
        </p:nvSpPr>
        <p:spPr>
          <a:xfrm>
            <a:off x="279291" y="719260"/>
            <a:ext cx="4907805" cy="800219"/>
          </a:xfrm>
          <a:prstGeom prst="rect">
            <a:avLst/>
          </a:prstGeom>
          <a:noFill/>
        </p:spPr>
        <p:txBody>
          <a:bodyPr wrap="square" lIns="0" tIns="0" rIns="0" bIns="0" rtlCol="0">
            <a:spAutoFit/>
          </a:bodyPr>
          <a:lstStyle/>
          <a:p>
            <a:r>
              <a:rPr lang="nl-NL" sz="1300" dirty="0"/>
              <a:t>Communication Module </a:t>
            </a:r>
            <a:r>
              <a:rPr lang="nl-NL" sz="1300" dirty="0" err="1"/>
              <a:t>reads</a:t>
            </a:r>
            <a:r>
              <a:rPr lang="nl-NL" sz="1300" dirty="0"/>
              <a:t> </a:t>
            </a:r>
            <a:r>
              <a:rPr lang="nl-NL" sz="1300" dirty="0" err="1"/>
              <a:t>values</a:t>
            </a:r>
            <a:r>
              <a:rPr lang="nl-NL" sz="1300" dirty="0"/>
              <a:t> </a:t>
            </a:r>
            <a:r>
              <a:rPr lang="nl-NL" sz="1300" dirty="0" err="1"/>
              <a:t>from</a:t>
            </a:r>
            <a:r>
              <a:rPr lang="nl-NL" sz="1300" dirty="0"/>
              <a:t> </a:t>
            </a:r>
            <a:r>
              <a:rPr lang="nl-NL" sz="1300" dirty="0" err="1"/>
              <a:t>the</a:t>
            </a:r>
            <a:r>
              <a:rPr lang="nl-NL" sz="1300" dirty="0"/>
              <a:t> meter registers – </a:t>
            </a:r>
            <a:r>
              <a:rPr lang="nl-NL" sz="1300" dirty="0" err="1"/>
              <a:t>through</a:t>
            </a:r>
            <a:r>
              <a:rPr lang="nl-NL" sz="1300" dirty="0"/>
              <a:t> </a:t>
            </a:r>
            <a:r>
              <a:rPr lang="nl-NL" sz="1300" dirty="0" err="1"/>
              <a:t>industry</a:t>
            </a:r>
            <a:r>
              <a:rPr lang="nl-NL" sz="1300" dirty="0"/>
              <a:t> standard </a:t>
            </a:r>
            <a:r>
              <a:rPr lang="nl-NL" sz="1300" dirty="0" err="1"/>
              <a:t>protocols</a:t>
            </a:r>
            <a:r>
              <a:rPr lang="nl-NL" sz="1300" dirty="0"/>
              <a:t> like M-Bus </a:t>
            </a:r>
            <a:r>
              <a:rPr lang="nl-NL" sz="1300" dirty="0" err="1"/>
              <a:t>and</a:t>
            </a:r>
            <a:r>
              <a:rPr lang="nl-NL" sz="1300" dirty="0"/>
              <a:t> </a:t>
            </a:r>
            <a:r>
              <a:rPr lang="nl-NL" sz="1300" dirty="0" err="1"/>
              <a:t>OpenTherm</a:t>
            </a:r>
            <a:r>
              <a:rPr lang="nl-NL" sz="1300" dirty="0"/>
              <a:t>.  Communication Module </a:t>
            </a:r>
            <a:r>
              <a:rPr lang="nl-NL" sz="1300" dirty="0" err="1"/>
              <a:t>can</a:t>
            </a:r>
            <a:r>
              <a:rPr lang="nl-NL" sz="1300" dirty="0"/>
              <a:t> </a:t>
            </a:r>
            <a:r>
              <a:rPr lang="nl-NL" sz="1300" dirty="0" err="1"/>
              <a:t>read</a:t>
            </a:r>
            <a:r>
              <a:rPr lang="nl-NL" sz="1300" dirty="0"/>
              <a:t> </a:t>
            </a:r>
            <a:r>
              <a:rPr lang="nl-NL" sz="1300" dirty="0" err="1"/>
              <a:t>actual</a:t>
            </a:r>
            <a:r>
              <a:rPr lang="nl-NL" sz="1300" dirty="0"/>
              <a:t> </a:t>
            </a:r>
            <a:r>
              <a:rPr lang="nl-NL" sz="1300" dirty="0" err="1"/>
              <a:t>and</a:t>
            </a:r>
            <a:r>
              <a:rPr lang="nl-NL" sz="1300" dirty="0"/>
              <a:t> </a:t>
            </a:r>
            <a:r>
              <a:rPr lang="nl-NL" sz="1300" dirty="0" err="1"/>
              <a:t>historic</a:t>
            </a:r>
            <a:r>
              <a:rPr lang="nl-NL" sz="1300" dirty="0"/>
              <a:t> </a:t>
            </a:r>
            <a:r>
              <a:rPr lang="nl-NL" sz="1300" dirty="0" err="1"/>
              <a:t>values</a:t>
            </a:r>
            <a:r>
              <a:rPr lang="nl-NL" sz="1300" dirty="0"/>
              <a:t> (</a:t>
            </a:r>
            <a:r>
              <a:rPr lang="nl-NL" sz="1300" dirty="0" err="1"/>
              <a:t>from</a:t>
            </a:r>
            <a:r>
              <a:rPr lang="nl-NL" sz="1300" dirty="0"/>
              <a:t> Meter memory). CM </a:t>
            </a:r>
            <a:r>
              <a:rPr lang="nl-NL" sz="1300" dirty="0" err="1"/>
              <a:t>connects</a:t>
            </a:r>
            <a:r>
              <a:rPr lang="nl-NL" sz="1300" dirty="0"/>
              <a:t> </a:t>
            </a:r>
            <a:r>
              <a:rPr lang="nl-NL" sz="1300" dirty="0" err="1"/>
              <a:t>to</a:t>
            </a:r>
            <a:r>
              <a:rPr lang="nl-NL" sz="1300" dirty="0"/>
              <a:t> meters </a:t>
            </a:r>
            <a:r>
              <a:rPr lang="nl-NL" sz="1300" dirty="0" err="1"/>
              <a:t>through</a:t>
            </a:r>
            <a:r>
              <a:rPr lang="nl-NL" sz="1300" dirty="0"/>
              <a:t> </a:t>
            </a:r>
            <a:r>
              <a:rPr lang="nl-NL" sz="1300" dirty="0" err="1"/>
              <a:t>wires</a:t>
            </a:r>
            <a:r>
              <a:rPr lang="nl-NL" sz="1300" dirty="0"/>
              <a:t> or </a:t>
            </a:r>
            <a:r>
              <a:rPr lang="nl-NL" sz="1300" dirty="0" err="1"/>
              <a:t>wireless</a:t>
            </a:r>
            <a:endParaRPr lang="en-NL" sz="1300" dirty="0" err="1"/>
          </a:p>
        </p:txBody>
      </p:sp>
      <p:sp>
        <p:nvSpPr>
          <p:cNvPr id="60" name="Speech Bubble: Rectangle 59">
            <a:extLst>
              <a:ext uri="{FF2B5EF4-FFF2-40B4-BE49-F238E27FC236}">
                <a16:creationId xmlns:a16="http://schemas.microsoft.com/office/drawing/2014/main" id="{56E92C8F-6541-4E87-A139-1BF62F63485A}"/>
              </a:ext>
            </a:extLst>
          </p:cNvPr>
          <p:cNvSpPr/>
          <p:nvPr/>
        </p:nvSpPr>
        <p:spPr>
          <a:xfrm>
            <a:off x="5570567" y="695654"/>
            <a:ext cx="2765622" cy="848004"/>
          </a:xfrm>
          <a:prstGeom prst="wedgeRectCallout">
            <a:avLst>
              <a:gd name="adj1" fmla="val -107377"/>
              <a:gd name="adj2" fmla="val 146668"/>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TextBox 60">
            <a:extLst>
              <a:ext uri="{FF2B5EF4-FFF2-40B4-BE49-F238E27FC236}">
                <a16:creationId xmlns:a16="http://schemas.microsoft.com/office/drawing/2014/main" id="{C5E97720-A0A4-4921-A02A-F62769E1201E}"/>
              </a:ext>
            </a:extLst>
          </p:cNvPr>
          <p:cNvSpPr txBox="1"/>
          <p:nvPr/>
        </p:nvSpPr>
        <p:spPr>
          <a:xfrm>
            <a:off x="5614531" y="731940"/>
            <a:ext cx="2623398" cy="800219"/>
          </a:xfrm>
          <a:prstGeom prst="rect">
            <a:avLst/>
          </a:prstGeom>
          <a:noFill/>
        </p:spPr>
        <p:txBody>
          <a:bodyPr wrap="square" lIns="0" tIns="0" rIns="0" bIns="0" rtlCol="0">
            <a:spAutoFit/>
          </a:bodyPr>
          <a:lstStyle/>
          <a:p>
            <a:r>
              <a:rPr lang="nl-NL" sz="1300" dirty="0"/>
              <a:t>Communication Module </a:t>
            </a:r>
            <a:r>
              <a:rPr lang="nl-NL" sz="1300" dirty="0" err="1"/>
              <a:t>can</a:t>
            </a:r>
            <a:r>
              <a:rPr lang="nl-NL" sz="1300" dirty="0"/>
              <a:t> </a:t>
            </a:r>
            <a:r>
              <a:rPr lang="nl-NL" sz="1300" dirty="0" err="1"/>
              <a:t>send</a:t>
            </a:r>
            <a:r>
              <a:rPr lang="nl-NL" sz="1300" dirty="0"/>
              <a:t> </a:t>
            </a:r>
            <a:r>
              <a:rPr lang="nl-NL" sz="1300" dirty="0" err="1"/>
              <a:t>instructions</a:t>
            </a:r>
            <a:r>
              <a:rPr lang="nl-NL" sz="1300" dirty="0"/>
              <a:t> </a:t>
            </a:r>
            <a:r>
              <a:rPr lang="nl-NL" sz="1300" dirty="0" err="1"/>
              <a:t>to</a:t>
            </a:r>
            <a:r>
              <a:rPr lang="nl-NL" sz="1300" dirty="0"/>
              <a:t> </a:t>
            </a:r>
            <a:r>
              <a:rPr lang="nl-NL" sz="1300" dirty="0" err="1"/>
              <a:t>local</a:t>
            </a:r>
            <a:r>
              <a:rPr lang="nl-NL" sz="1300" dirty="0"/>
              <a:t> </a:t>
            </a:r>
            <a:r>
              <a:rPr lang="nl-NL" sz="1300" dirty="0" err="1"/>
              <a:t>actuators</a:t>
            </a:r>
            <a:r>
              <a:rPr lang="nl-NL" sz="1300" dirty="0"/>
              <a:t>, for </a:t>
            </a:r>
            <a:r>
              <a:rPr lang="nl-NL" sz="1300" dirty="0" err="1"/>
              <a:t>example</a:t>
            </a:r>
            <a:r>
              <a:rPr lang="nl-NL" sz="1300" dirty="0"/>
              <a:t> </a:t>
            </a:r>
            <a:r>
              <a:rPr lang="nl-NL" sz="1300" dirty="0" err="1"/>
              <a:t>to</a:t>
            </a:r>
            <a:r>
              <a:rPr lang="nl-NL" sz="1300" dirty="0"/>
              <a:t> set a </a:t>
            </a:r>
            <a:r>
              <a:rPr lang="nl-NL" sz="1300" dirty="0" err="1"/>
              <a:t>valve</a:t>
            </a:r>
            <a:r>
              <a:rPr lang="nl-NL" sz="1300" dirty="0"/>
              <a:t> </a:t>
            </a:r>
            <a:r>
              <a:rPr lang="nl-NL" sz="1300" dirty="0" err="1"/>
              <a:t>to</a:t>
            </a:r>
            <a:r>
              <a:rPr lang="nl-NL" sz="1300" dirty="0"/>
              <a:t> a </a:t>
            </a:r>
            <a:r>
              <a:rPr lang="nl-NL" sz="1300" dirty="0" err="1"/>
              <a:t>specific</a:t>
            </a:r>
            <a:r>
              <a:rPr lang="nl-NL" sz="1300" dirty="0"/>
              <a:t> </a:t>
            </a:r>
            <a:r>
              <a:rPr lang="nl-NL" sz="1300" dirty="0" err="1"/>
              <a:t>position</a:t>
            </a:r>
            <a:endParaRPr lang="en-NL" sz="1300" dirty="0" err="1"/>
          </a:p>
        </p:txBody>
      </p:sp>
      <p:pic>
        <p:nvPicPr>
          <p:cNvPr id="63" name="Picture 2" descr="https://shop.marcomweb.it/images/stories/virtuemart/product/elvaco-cmex50-1.jpg">
            <a:extLst>
              <a:ext uri="{FF2B5EF4-FFF2-40B4-BE49-F238E27FC236}">
                <a16:creationId xmlns:a16="http://schemas.microsoft.com/office/drawing/2014/main" id="{B352C8B3-7FAF-4A17-810F-85AA551E64C6}"/>
              </a:ext>
            </a:extLst>
          </p:cNvPr>
          <p:cNvPicPr>
            <a:picLocks noChangeAspect="1" noChangeArrowheads="1"/>
          </p:cNvPicPr>
          <p:nvPr/>
        </p:nvPicPr>
        <p:blipFill rotWithShape="1">
          <a:blip r:embed="rId7">
            <a:clrChange>
              <a:clrFrom>
                <a:srgbClr val="FFFFFF"/>
              </a:clrFrom>
              <a:clrTo>
                <a:srgbClr val="FFFFFF">
                  <a:alpha val="0"/>
                </a:srgbClr>
              </a:clrTo>
            </a:clrChange>
            <a:duotone>
              <a:prstClr val="black"/>
              <a:srgbClr val="B7B7B7">
                <a:tint val="45000"/>
                <a:satMod val="400000"/>
              </a:srgbClr>
            </a:duotone>
            <a:extLst>
              <a:ext uri="{28A0092B-C50C-407E-A947-70E740481C1C}">
                <a14:useLocalDpi xmlns:a14="http://schemas.microsoft.com/office/drawing/2010/main" val="0"/>
              </a:ext>
            </a:extLst>
          </a:blip>
          <a:srcRect/>
          <a:stretch/>
        </p:blipFill>
        <p:spPr bwMode="auto">
          <a:xfrm>
            <a:off x="3191475" y="1739443"/>
            <a:ext cx="874755" cy="779195"/>
          </a:xfrm>
          <a:prstGeom prst="rect">
            <a:avLst/>
          </a:prstGeom>
          <a:noFill/>
          <a:extLst>
            <a:ext uri="{909E8E84-426E-40DD-AFC4-6F175D3DCCD1}">
              <a14:hiddenFill xmlns:a14="http://schemas.microsoft.com/office/drawing/2010/main">
                <a:solidFill>
                  <a:srgbClr val="FFFFFF"/>
                </a:solidFill>
              </a14:hiddenFill>
            </a:ext>
          </a:extLst>
        </p:spPr>
      </p:pic>
      <p:pic>
        <p:nvPicPr>
          <p:cNvPr id="64" name="Snagit_SNG855">
            <a:extLst>
              <a:ext uri="{FF2B5EF4-FFF2-40B4-BE49-F238E27FC236}">
                <a16:creationId xmlns:a16="http://schemas.microsoft.com/office/drawing/2014/main" id="{BD567374-2F74-44F6-ABEE-23DC4649DFE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52640" y="1641911"/>
            <a:ext cx="466471" cy="624641"/>
          </a:xfrm>
          <a:prstGeom prst="rect">
            <a:avLst/>
          </a:prstGeom>
        </p:spPr>
      </p:pic>
    </p:spTree>
    <p:extLst>
      <p:ext uri="{BB962C8B-B14F-4D97-AF65-F5344CB8AC3E}">
        <p14:creationId xmlns:p14="http://schemas.microsoft.com/office/powerpoint/2010/main" val="321136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9"/>
                                        </p:tgtEl>
                                        <p:attrNameLst>
                                          <p:attrName>style.visibility</p:attrName>
                                        </p:attrNameLst>
                                      </p:cBhvr>
                                      <p:to>
                                        <p:strVal val="visible"/>
                                      </p:to>
                                    </p:set>
                                    <p:animEffect transition="in" filter="fade">
                                      <p:cBhvr>
                                        <p:cTn id="15" dur="500"/>
                                        <p:tgtEl>
                                          <p:spTgt spid="5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8"/>
                                        </p:tgtEl>
                                        <p:attrNameLst>
                                          <p:attrName>style.visibility</p:attrName>
                                        </p:attrNameLst>
                                      </p:cBhvr>
                                      <p:to>
                                        <p:strVal val="visible"/>
                                      </p:to>
                                    </p:set>
                                    <p:animEffect transition="in" filter="fade">
                                      <p:cBhvr>
                                        <p:cTn id="18" dur="500"/>
                                        <p:tgtEl>
                                          <p:spTgt spid="5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61"/>
                                        </p:tgtEl>
                                        <p:attrNameLst>
                                          <p:attrName>style.visibility</p:attrName>
                                        </p:attrNameLst>
                                      </p:cBhvr>
                                      <p:to>
                                        <p:strVal val="visible"/>
                                      </p:to>
                                    </p:set>
                                    <p:animEffect transition="in" filter="fade">
                                      <p:cBhvr>
                                        <p:cTn id="23" dur="500"/>
                                        <p:tgtEl>
                                          <p:spTgt spid="6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0"/>
                                        </p:tgtEl>
                                        <p:attrNameLst>
                                          <p:attrName>style.visibility</p:attrName>
                                        </p:attrNameLst>
                                      </p:cBhvr>
                                      <p:to>
                                        <p:strVal val="visible"/>
                                      </p:to>
                                    </p:set>
                                    <p:animEffect transition="in" filter="fade">
                                      <p:cBhvr>
                                        <p:cTn id="26"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58" grpId="0" animBg="1"/>
      <p:bldP spid="59" grpId="0"/>
      <p:bldP spid="60" grpId="0" animBg="1"/>
      <p:bldP spid="6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8983-8F55-4F7B-84A1-3BA5298BD799}"/>
              </a:ext>
            </a:extLst>
          </p:cNvPr>
          <p:cNvSpPr>
            <a:spLocks noGrp="1"/>
          </p:cNvSpPr>
          <p:nvPr>
            <p:ph type="title"/>
          </p:nvPr>
        </p:nvSpPr>
        <p:spPr/>
        <p:txBody>
          <a:bodyPr/>
          <a:lstStyle/>
          <a:p>
            <a:r>
              <a:rPr lang="nl-NL" dirty="0" err="1"/>
              <a:t>Ingest</a:t>
            </a:r>
            <a:r>
              <a:rPr lang="nl-NL" dirty="0"/>
              <a:t> </a:t>
            </a:r>
            <a:endParaRPr lang="en-NL" dirty="0"/>
          </a:p>
        </p:txBody>
      </p:sp>
      <p:sp>
        <p:nvSpPr>
          <p:cNvPr id="4" name="Footer Placeholder 3">
            <a:extLst>
              <a:ext uri="{FF2B5EF4-FFF2-40B4-BE49-F238E27FC236}">
                <a16:creationId xmlns:a16="http://schemas.microsoft.com/office/drawing/2014/main" id="{C1909B89-13F4-4575-A458-8134ABA98101}"/>
              </a:ext>
            </a:extLst>
          </p:cNvPr>
          <p:cNvSpPr>
            <a:spLocks noGrp="1"/>
          </p:cNvSpPr>
          <p:nvPr>
            <p:ph type="ftr" sz="quarter" idx="11"/>
          </p:nvPr>
        </p:nvSpPr>
        <p:spPr>
          <a:xfrm>
            <a:off x="4968000" y="5004000"/>
            <a:ext cx="3240000" cy="108000"/>
          </a:xfrm>
        </p:spPr>
        <p:txBody>
          <a:bodyPr/>
          <a:lstStyle/>
          <a:p>
            <a:r>
              <a:rPr lang="en-US"/>
              <a:t>Cloud IoT Platform for Energy Transition - DigitalXchange 2020</a:t>
            </a:r>
            <a:endParaRPr lang="nl-NL"/>
          </a:p>
        </p:txBody>
      </p:sp>
      <p:pic>
        <p:nvPicPr>
          <p:cNvPr id="7" name="Picture 2" descr="Related image">
            <a:extLst>
              <a:ext uri="{FF2B5EF4-FFF2-40B4-BE49-F238E27FC236}">
                <a16:creationId xmlns:a16="http://schemas.microsoft.com/office/drawing/2014/main" id="{68F2E177-CEF6-4E43-A79A-CC252C7A6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042" t="33740" r="6041" b="21415"/>
          <a:stretch/>
        </p:blipFill>
        <p:spPr bwMode="auto">
          <a:xfrm>
            <a:off x="-2790090" y="1828799"/>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787D-3F38-496F-A115-656223FFCD3C}"/>
              </a:ext>
            </a:extLst>
          </p:cNvPr>
          <p:cNvSpPr/>
          <p:nvPr/>
        </p:nvSpPr>
        <p:spPr>
          <a:xfrm>
            <a:off x="-2527787"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Content Placeholder 5" descr="House">
            <a:extLst>
              <a:ext uri="{FF2B5EF4-FFF2-40B4-BE49-F238E27FC236}">
                <a16:creationId xmlns:a16="http://schemas.microsoft.com/office/drawing/2014/main" id="{DCED3E27-3F0B-4D44-9636-7BBA8F8D2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99588" y="2544300"/>
            <a:ext cx="914400" cy="914400"/>
          </a:xfrm>
          <a:prstGeom prst="rect">
            <a:avLst/>
          </a:prstGeom>
        </p:spPr>
      </p:pic>
      <p:sp>
        <p:nvSpPr>
          <p:cNvPr id="12" name="Arrow: Right 11">
            <a:extLst>
              <a:ext uri="{FF2B5EF4-FFF2-40B4-BE49-F238E27FC236}">
                <a16:creationId xmlns:a16="http://schemas.microsoft.com/office/drawing/2014/main" id="{90012787-E235-44D7-823D-1B40207E6C0D}"/>
              </a:ext>
            </a:extLst>
          </p:cNvPr>
          <p:cNvSpPr/>
          <p:nvPr/>
        </p:nvSpPr>
        <p:spPr>
          <a:xfrm>
            <a:off x="-2758846" y="3583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HEAT</a:t>
            </a:r>
            <a:endParaRPr lang="en-NL" dirty="0"/>
          </a:p>
        </p:txBody>
      </p:sp>
      <p:sp>
        <p:nvSpPr>
          <p:cNvPr id="3" name="Rectangle: Rounded Corners 2">
            <a:extLst>
              <a:ext uri="{FF2B5EF4-FFF2-40B4-BE49-F238E27FC236}">
                <a16:creationId xmlns:a16="http://schemas.microsoft.com/office/drawing/2014/main" id="{8F501225-071E-442F-9A2D-E7C7CDA8C211}"/>
              </a:ext>
            </a:extLst>
          </p:cNvPr>
          <p:cNvSpPr/>
          <p:nvPr/>
        </p:nvSpPr>
        <p:spPr>
          <a:xfrm>
            <a:off x="-1447797" y="2131350"/>
            <a:ext cx="638405" cy="440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14" name="Rectangle: Rounded Corners 13">
            <a:extLst>
              <a:ext uri="{FF2B5EF4-FFF2-40B4-BE49-F238E27FC236}">
                <a16:creationId xmlns:a16="http://schemas.microsoft.com/office/drawing/2014/main" id="{5DB163FC-8A68-42C1-B7E2-7FAD18A4EBA4}"/>
              </a:ext>
            </a:extLst>
          </p:cNvPr>
          <p:cNvSpPr/>
          <p:nvPr/>
        </p:nvSpPr>
        <p:spPr>
          <a:xfrm>
            <a:off x="-746847" y="2672227"/>
            <a:ext cx="685801" cy="431797"/>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5" name="Rectangle: Rounded Corners 4">
            <a:extLst>
              <a:ext uri="{FF2B5EF4-FFF2-40B4-BE49-F238E27FC236}">
                <a16:creationId xmlns:a16="http://schemas.microsoft.com/office/drawing/2014/main" id="{675E9139-170A-4754-B1E0-5DEDC3FBF601}"/>
              </a:ext>
            </a:extLst>
          </p:cNvPr>
          <p:cNvSpPr/>
          <p:nvPr/>
        </p:nvSpPr>
        <p:spPr>
          <a:xfrm>
            <a:off x="1181988" y="1988678"/>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6" name="Cloud 5">
            <a:extLst>
              <a:ext uri="{FF2B5EF4-FFF2-40B4-BE49-F238E27FC236}">
                <a16:creationId xmlns:a16="http://schemas.microsoft.com/office/drawing/2014/main" id="{A2555019-053E-4FFB-B734-FFA289D9757E}"/>
              </a:ext>
            </a:extLst>
          </p:cNvPr>
          <p:cNvSpPr/>
          <p:nvPr/>
        </p:nvSpPr>
        <p:spPr>
          <a:xfrm>
            <a:off x="3379758" y="1038226"/>
            <a:ext cx="6623999" cy="2625816"/>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Freeform: Shape 7">
            <a:extLst>
              <a:ext uri="{FF2B5EF4-FFF2-40B4-BE49-F238E27FC236}">
                <a16:creationId xmlns:a16="http://schemas.microsoft.com/office/drawing/2014/main" id="{103AE64E-C1FD-42D3-B8A0-FAC109102FB8}"/>
              </a:ext>
            </a:extLst>
          </p:cNvPr>
          <p:cNvSpPr/>
          <p:nvPr/>
        </p:nvSpPr>
        <p:spPr>
          <a:xfrm>
            <a:off x="-2286668" y="3048757"/>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56258D5A-47CA-45D7-862A-3586B03FBA0B}"/>
              </a:ext>
            </a:extLst>
          </p:cNvPr>
          <p:cNvSpPr/>
          <p:nvPr/>
        </p:nvSpPr>
        <p:spPr>
          <a:xfrm>
            <a:off x="-2649159" y="2538796"/>
            <a:ext cx="294539"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C314CC13-832C-4127-9A47-D4ABE43B3160}"/>
              </a:ext>
            </a:extLst>
          </p:cNvPr>
          <p:cNvCxnSpPr>
            <a:cxnSpLocks/>
            <a:stCxn id="3" idx="3"/>
            <a:endCxn id="5" idx="1"/>
          </p:cNvCxnSpPr>
          <p:nvPr/>
        </p:nvCxnSpPr>
        <p:spPr>
          <a:xfrm flipV="1">
            <a:off x="-809392" y="2225678"/>
            <a:ext cx="1991380" cy="125872"/>
          </a:xfrm>
          <a:prstGeom prst="bentConnector3">
            <a:avLst/>
          </a:prstGeom>
          <a:ln>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A6A6804-1617-4E6B-A9F0-BD831DD65DB1}"/>
              </a:ext>
            </a:extLst>
          </p:cNvPr>
          <p:cNvCxnSpPr>
            <a:cxnSpLocks/>
            <a:stCxn id="14" idx="3"/>
            <a:endCxn id="5" idx="2"/>
          </p:cNvCxnSpPr>
          <p:nvPr/>
        </p:nvCxnSpPr>
        <p:spPr>
          <a:xfrm flipV="1">
            <a:off x="-61046" y="2462678"/>
            <a:ext cx="1866922" cy="425448"/>
          </a:xfrm>
          <a:prstGeom prst="bentConnector2">
            <a:avLst/>
          </a:prstGeom>
          <a:ln>
            <a:solidFill>
              <a:srgbClr val="F89346"/>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2562D0C-C026-4D6C-9380-1DC3AFF86666}"/>
              </a:ext>
            </a:extLst>
          </p:cNvPr>
          <p:cNvSpPr/>
          <p:nvPr/>
        </p:nvSpPr>
        <p:spPr>
          <a:xfrm>
            <a:off x="9497547" y="2432364"/>
            <a:ext cx="555001" cy="50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6" name="Cube 25">
            <a:extLst>
              <a:ext uri="{FF2B5EF4-FFF2-40B4-BE49-F238E27FC236}">
                <a16:creationId xmlns:a16="http://schemas.microsoft.com/office/drawing/2014/main" id="{A3F0333B-159A-4203-8FC5-BD9E14FFF370}"/>
              </a:ext>
            </a:extLst>
          </p:cNvPr>
          <p:cNvSpPr/>
          <p:nvPr/>
        </p:nvSpPr>
        <p:spPr>
          <a:xfrm>
            <a:off x="11735938" y="1717876"/>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Event Streaming Platform</a:t>
            </a:r>
            <a:endParaRPr lang="en-NL" sz="1050" dirty="0"/>
          </a:p>
        </p:txBody>
      </p:sp>
      <p:sp>
        <p:nvSpPr>
          <p:cNvPr id="27" name="Cylinder 26">
            <a:extLst>
              <a:ext uri="{FF2B5EF4-FFF2-40B4-BE49-F238E27FC236}">
                <a16:creationId xmlns:a16="http://schemas.microsoft.com/office/drawing/2014/main" id="{43DDAEE0-737D-4EFD-8F69-E65CDD2713F8}"/>
              </a:ext>
            </a:extLst>
          </p:cNvPr>
          <p:cNvSpPr/>
          <p:nvPr/>
        </p:nvSpPr>
        <p:spPr>
          <a:xfrm>
            <a:off x="8267543" y="2672227"/>
            <a:ext cx="1035006" cy="562197"/>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28" name="Freeform: Shape 27">
            <a:extLst>
              <a:ext uri="{FF2B5EF4-FFF2-40B4-BE49-F238E27FC236}">
                <a16:creationId xmlns:a16="http://schemas.microsoft.com/office/drawing/2014/main" id="{4B250084-8CA4-4E38-B4C8-EEC4419FE07D}"/>
              </a:ext>
            </a:extLst>
          </p:cNvPr>
          <p:cNvSpPr/>
          <p:nvPr/>
        </p:nvSpPr>
        <p:spPr>
          <a:xfrm>
            <a:off x="2473926" y="1988678"/>
            <a:ext cx="1797884" cy="246228"/>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lowchart: Sequential Access Storage 28">
            <a:extLst>
              <a:ext uri="{FF2B5EF4-FFF2-40B4-BE49-F238E27FC236}">
                <a16:creationId xmlns:a16="http://schemas.microsoft.com/office/drawing/2014/main" id="{EA4379B0-E28D-4AC4-BD66-1584ADB3FC98}"/>
              </a:ext>
            </a:extLst>
          </p:cNvPr>
          <p:cNvSpPr/>
          <p:nvPr/>
        </p:nvSpPr>
        <p:spPr>
          <a:xfrm>
            <a:off x="6050924" y="1552472"/>
            <a:ext cx="1123466" cy="950784"/>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0" name="Flowchart: Process 29">
            <a:extLst>
              <a:ext uri="{FF2B5EF4-FFF2-40B4-BE49-F238E27FC236}">
                <a16:creationId xmlns:a16="http://schemas.microsoft.com/office/drawing/2014/main" id="{FC1D296B-449A-4EC2-AD29-2574E921FF2E}"/>
              </a:ext>
            </a:extLst>
          </p:cNvPr>
          <p:cNvSpPr/>
          <p:nvPr/>
        </p:nvSpPr>
        <p:spPr>
          <a:xfrm>
            <a:off x="4271810" y="1038226"/>
            <a:ext cx="1685147" cy="1341075"/>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800" dirty="0" err="1"/>
              <a:t>Ingest</a:t>
            </a:r>
            <a:r>
              <a:rPr lang="nl-NL" sz="1800" dirty="0"/>
              <a:t>, </a:t>
            </a:r>
            <a:r>
              <a:rPr lang="nl-NL" sz="1800" dirty="0" err="1"/>
              <a:t>Authenticate</a:t>
            </a:r>
            <a:r>
              <a:rPr lang="nl-NL" sz="1800" dirty="0"/>
              <a:t> &amp; Check</a:t>
            </a:r>
            <a:endParaRPr lang="en-NL" sz="1800" dirty="0"/>
          </a:p>
        </p:txBody>
      </p:sp>
      <p:sp>
        <p:nvSpPr>
          <p:cNvPr id="33" name="Flowchart: Process 32">
            <a:extLst>
              <a:ext uri="{FF2B5EF4-FFF2-40B4-BE49-F238E27FC236}">
                <a16:creationId xmlns:a16="http://schemas.microsoft.com/office/drawing/2014/main" id="{489E4F16-C464-4175-BFFC-A6DCC3888FF5}"/>
              </a:ext>
            </a:extLst>
          </p:cNvPr>
          <p:cNvSpPr/>
          <p:nvPr/>
        </p:nvSpPr>
        <p:spPr>
          <a:xfrm>
            <a:off x="8391152" y="1811506"/>
            <a:ext cx="752477" cy="645361"/>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err="1"/>
              <a:t>Validate</a:t>
            </a:r>
            <a:r>
              <a:rPr lang="nl-NL" sz="800" dirty="0"/>
              <a:t>, </a:t>
            </a:r>
            <a:r>
              <a:rPr lang="nl-NL" sz="800" dirty="0" err="1"/>
              <a:t>Enrich</a:t>
            </a:r>
            <a:r>
              <a:rPr lang="nl-NL" sz="800" dirty="0"/>
              <a:t> </a:t>
            </a:r>
            <a:r>
              <a:rPr lang="nl-NL" sz="800" dirty="0" err="1"/>
              <a:t>Process</a:t>
            </a:r>
            <a:r>
              <a:rPr lang="nl-NL" sz="800" dirty="0"/>
              <a:t>, </a:t>
            </a:r>
            <a:r>
              <a:rPr lang="nl-NL" sz="800" dirty="0" err="1"/>
              <a:t>Convert</a:t>
            </a:r>
            <a:r>
              <a:rPr lang="nl-NL" sz="800" dirty="0"/>
              <a:t>, </a:t>
            </a:r>
            <a:r>
              <a:rPr lang="nl-NL" sz="800" dirty="0" err="1"/>
              <a:t>Publish</a:t>
            </a:r>
            <a:r>
              <a:rPr lang="nl-NL" sz="800" dirty="0"/>
              <a:t> </a:t>
            </a:r>
            <a:endParaRPr lang="en-NL" sz="800" dirty="0"/>
          </a:p>
        </p:txBody>
      </p:sp>
      <p:sp>
        <p:nvSpPr>
          <p:cNvPr id="36" name="Cylinder 35">
            <a:extLst>
              <a:ext uri="{FF2B5EF4-FFF2-40B4-BE49-F238E27FC236}">
                <a16:creationId xmlns:a16="http://schemas.microsoft.com/office/drawing/2014/main" id="{4CA89271-5663-4F22-92B1-BBCFD67DA4DD}"/>
              </a:ext>
            </a:extLst>
          </p:cNvPr>
          <p:cNvSpPr/>
          <p:nvPr/>
        </p:nvSpPr>
        <p:spPr>
          <a:xfrm>
            <a:off x="5062681" y="2700611"/>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sp>
        <p:nvSpPr>
          <p:cNvPr id="39" name="Flowchart: Process 38">
            <a:extLst>
              <a:ext uri="{FF2B5EF4-FFF2-40B4-BE49-F238E27FC236}">
                <a16:creationId xmlns:a16="http://schemas.microsoft.com/office/drawing/2014/main" id="{C5396C4B-7473-4D24-836D-11B8A4192384}"/>
              </a:ext>
            </a:extLst>
          </p:cNvPr>
          <p:cNvSpPr/>
          <p:nvPr/>
        </p:nvSpPr>
        <p:spPr>
          <a:xfrm>
            <a:off x="8073094" y="782989"/>
            <a:ext cx="752477" cy="591675"/>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800" dirty="0"/>
          </a:p>
          <a:p>
            <a:pPr algn="ctr"/>
            <a:endParaRPr lang="nl-NL" sz="800" dirty="0"/>
          </a:p>
          <a:p>
            <a:pPr algn="ctr"/>
            <a:r>
              <a:rPr lang="nl-NL" sz="800" dirty="0"/>
              <a:t>Monitoring</a:t>
            </a:r>
            <a:endParaRPr lang="en-NL" sz="800" dirty="0"/>
          </a:p>
        </p:txBody>
      </p:sp>
      <p:pic>
        <p:nvPicPr>
          <p:cNvPr id="38" name="Content Placeholder 37" descr="Gauge">
            <a:extLst>
              <a:ext uri="{FF2B5EF4-FFF2-40B4-BE49-F238E27FC236}">
                <a16:creationId xmlns:a16="http://schemas.microsoft.com/office/drawing/2014/main" id="{160C59B5-18B0-4488-9F76-77C5EB777243}"/>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8186365" y="684177"/>
            <a:ext cx="540001" cy="540001"/>
          </a:xfrm>
        </p:spPr>
      </p:pic>
      <p:sp>
        <p:nvSpPr>
          <p:cNvPr id="40" name="Arrow: Right 39">
            <a:extLst>
              <a:ext uri="{FF2B5EF4-FFF2-40B4-BE49-F238E27FC236}">
                <a16:creationId xmlns:a16="http://schemas.microsoft.com/office/drawing/2014/main" id="{DEFB0F5B-F982-45DF-B0EB-BC9D216BD830}"/>
              </a:ext>
            </a:extLst>
          </p:cNvPr>
          <p:cNvSpPr/>
          <p:nvPr/>
        </p:nvSpPr>
        <p:spPr>
          <a:xfrm>
            <a:off x="9187792" y="1988678"/>
            <a:ext cx="2499355" cy="15634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1" name="Arrow: Down 40">
            <a:extLst>
              <a:ext uri="{FF2B5EF4-FFF2-40B4-BE49-F238E27FC236}">
                <a16:creationId xmlns:a16="http://schemas.microsoft.com/office/drawing/2014/main" id="{DA7B724F-EDC1-4924-8325-0547BB63E4DF}"/>
              </a:ext>
            </a:extLst>
          </p:cNvPr>
          <p:cNvSpPr/>
          <p:nvPr/>
        </p:nvSpPr>
        <p:spPr>
          <a:xfrm>
            <a:off x="8832601" y="2456867"/>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2" name="Arrow: Curved Right 41">
            <a:extLst>
              <a:ext uri="{FF2B5EF4-FFF2-40B4-BE49-F238E27FC236}">
                <a16:creationId xmlns:a16="http://schemas.microsoft.com/office/drawing/2014/main" id="{447DDDB0-7F14-44D7-B82E-89ECB810DB18}"/>
              </a:ext>
            </a:extLst>
          </p:cNvPr>
          <p:cNvSpPr/>
          <p:nvPr/>
        </p:nvSpPr>
        <p:spPr>
          <a:xfrm rot="19721406">
            <a:off x="9257683" y="2635734"/>
            <a:ext cx="321296" cy="307435"/>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3" name="Arrow: Right 42">
            <a:extLst>
              <a:ext uri="{FF2B5EF4-FFF2-40B4-BE49-F238E27FC236}">
                <a16:creationId xmlns:a16="http://schemas.microsoft.com/office/drawing/2014/main" id="{0D4DB9C3-317A-49CE-80F8-131C2A55B3C6}"/>
              </a:ext>
            </a:extLst>
          </p:cNvPr>
          <p:cNvSpPr/>
          <p:nvPr/>
        </p:nvSpPr>
        <p:spPr>
          <a:xfrm>
            <a:off x="6581474" y="2351550"/>
            <a:ext cx="1897209" cy="170191"/>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4" name="Arrow: Right 43">
            <a:extLst>
              <a:ext uri="{FF2B5EF4-FFF2-40B4-BE49-F238E27FC236}">
                <a16:creationId xmlns:a16="http://schemas.microsoft.com/office/drawing/2014/main" id="{78F96D6A-2CF7-498A-A69A-006120C838F1}"/>
              </a:ext>
            </a:extLst>
          </p:cNvPr>
          <p:cNvSpPr/>
          <p:nvPr/>
        </p:nvSpPr>
        <p:spPr>
          <a:xfrm>
            <a:off x="5863177" y="2048642"/>
            <a:ext cx="612790" cy="242154"/>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5" name="Arrow: Right 44">
            <a:extLst>
              <a:ext uri="{FF2B5EF4-FFF2-40B4-BE49-F238E27FC236}">
                <a16:creationId xmlns:a16="http://schemas.microsoft.com/office/drawing/2014/main" id="{D52DA759-2B63-4C2C-A270-05D30176301D}"/>
              </a:ext>
            </a:extLst>
          </p:cNvPr>
          <p:cNvSpPr/>
          <p:nvPr/>
        </p:nvSpPr>
        <p:spPr>
          <a:xfrm>
            <a:off x="3863990" y="1803451"/>
            <a:ext cx="407819" cy="246228"/>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Arrow: Up 45">
            <a:extLst>
              <a:ext uri="{FF2B5EF4-FFF2-40B4-BE49-F238E27FC236}">
                <a16:creationId xmlns:a16="http://schemas.microsoft.com/office/drawing/2014/main" id="{7310E987-CCDF-4C71-91D1-96EA586179F6}"/>
              </a:ext>
            </a:extLst>
          </p:cNvPr>
          <p:cNvSpPr/>
          <p:nvPr/>
        </p:nvSpPr>
        <p:spPr>
          <a:xfrm>
            <a:off x="8565009" y="1314992"/>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7" name="Arrow: Up 46">
            <a:extLst>
              <a:ext uri="{FF2B5EF4-FFF2-40B4-BE49-F238E27FC236}">
                <a16:creationId xmlns:a16="http://schemas.microsoft.com/office/drawing/2014/main" id="{425D21C1-ED1F-4B99-B3D7-4489E172FE1D}"/>
              </a:ext>
            </a:extLst>
          </p:cNvPr>
          <p:cNvSpPr/>
          <p:nvPr/>
        </p:nvSpPr>
        <p:spPr>
          <a:xfrm rot="3800972" flipH="1">
            <a:off x="7232527" y="813790"/>
            <a:ext cx="253994" cy="1613601"/>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8" name="Arrow: Curved Right 47">
            <a:extLst>
              <a:ext uri="{FF2B5EF4-FFF2-40B4-BE49-F238E27FC236}">
                <a16:creationId xmlns:a16="http://schemas.microsoft.com/office/drawing/2014/main" id="{4635F515-B1BB-42B0-B77C-000088154BA1}"/>
              </a:ext>
            </a:extLst>
          </p:cNvPr>
          <p:cNvSpPr/>
          <p:nvPr/>
        </p:nvSpPr>
        <p:spPr>
          <a:xfrm rot="16007779">
            <a:off x="5438282" y="2431815"/>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9" name="Arrow: Right 48">
            <a:extLst>
              <a:ext uri="{FF2B5EF4-FFF2-40B4-BE49-F238E27FC236}">
                <a16:creationId xmlns:a16="http://schemas.microsoft.com/office/drawing/2014/main" id="{75A8330F-AD5B-4923-A6AD-46591303B705}"/>
              </a:ext>
            </a:extLst>
          </p:cNvPr>
          <p:cNvSpPr/>
          <p:nvPr/>
        </p:nvSpPr>
        <p:spPr>
          <a:xfrm rot="10800000">
            <a:off x="2364127" y="1759565"/>
            <a:ext cx="399207" cy="229113"/>
          </a:xfrm>
          <a:prstGeom prst="rightArrow">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50" name="Rectangle: Rounded Corners 49">
            <a:extLst>
              <a:ext uri="{FF2B5EF4-FFF2-40B4-BE49-F238E27FC236}">
                <a16:creationId xmlns:a16="http://schemas.microsoft.com/office/drawing/2014/main" id="{70015CB0-A90B-4307-B066-923C54745F7B}"/>
              </a:ext>
            </a:extLst>
          </p:cNvPr>
          <p:cNvSpPr/>
          <p:nvPr/>
        </p:nvSpPr>
        <p:spPr>
          <a:xfrm>
            <a:off x="-403201" y="3234424"/>
            <a:ext cx="671626" cy="440400"/>
          </a:xfrm>
          <a:prstGeom prst="roundRect">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Actuator</a:t>
            </a:r>
            <a:endParaRPr lang="en-NL" sz="900" dirty="0"/>
          </a:p>
        </p:txBody>
      </p:sp>
      <p:cxnSp>
        <p:nvCxnSpPr>
          <p:cNvPr id="52" name="Connector: Elbow 51">
            <a:extLst>
              <a:ext uri="{FF2B5EF4-FFF2-40B4-BE49-F238E27FC236}">
                <a16:creationId xmlns:a16="http://schemas.microsoft.com/office/drawing/2014/main" id="{D67810C5-4064-4746-90BE-BC4C88F706FF}"/>
              </a:ext>
            </a:extLst>
          </p:cNvPr>
          <p:cNvCxnSpPr>
            <a:cxnSpLocks/>
          </p:cNvCxnSpPr>
          <p:nvPr/>
        </p:nvCxnSpPr>
        <p:spPr>
          <a:xfrm rot="10800000" flipV="1">
            <a:off x="272787" y="2354704"/>
            <a:ext cx="913563" cy="1228946"/>
          </a:xfrm>
          <a:prstGeom prst="bentConnector3">
            <a:avLst>
              <a:gd name="adj1" fmla="val 50000"/>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D1ADB29-3F04-47F7-A57C-DAA3F5BF6132}"/>
              </a:ext>
            </a:extLst>
          </p:cNvPr>
          <p:cNvCxnSpPr>
            <a:cxnSpLocks/>
            <a:stCxn id="50" idx="1"/>
          </p:cNvCxnSpPr>
          <p:nvPr/>
        </p:nvCxnSpPr>
        <p:spPr>
          <a:xfrm rot="10800000">
            <a:off x="-1878279" y="3181350"/>
            <a:ext cx="1475078" cy="273274"/>
          </a:xfrm>
          <a:prstGeom prst="bentConnector3">
            <a:avLst>
              <a:gd name="adj1" fmla="val 50000"/>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9F88DAA-8EC5-43C2-BD4E-FD82B903F856}"/>
              </a:ext>
            </a:extLst>
          </p:cNvPr>
          <p:cNvSpPr/>
          <p:nvPr/>
        </p:nvSpPr>
        <p:spPr>
          <a:xfrm rot="19349859">
            <a:off x="12553245" y="149988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1" name="Arrow: Right 50">
            <a:extLst>
              <a:ext uri="{FF2B5EF4-FFF2-40B4-BE49-F238E27FC236}">
                <a16:creationId xmlns:a16="http://schemas.microsoft.com/office/drawing/2014/main" id="{15488381-2D69-4BE0-8B8E-426A55D50DDF}"/>
              </a:ext>
            </a:extLst>
          </p:cNvPr>
          <p:cNvSpPr/>
          <p:nvPr/>
        </p:nvSpPr>
        <p:spPr>
          <a:xfrm rot="21138360">
            <a:off x="12740135" y="1865785"/>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3" name="Arrow: Right 52">
            <a:extLst>
              <a:ext uri="{FF2B5EF4-FFF2-40B4-BE49-F238E27FC236}">
                <a16:creationId xmlns:a16="http://schemas.microsoft.com/office/drawing/2014/main" id="{8A6FD55E-CA33-4BC7-BC7A-13FF1DAD5BDE}"/>
              </a:ext>
            </a:extLst>
          </p:cNvPr>
          <p:cNvSpPr/>
          <p:nvPr/>
        </p:nvSpPr>
        <p:spPr>
          <a:xfrm rot="979507">
            <a:off x="12720205" y="2163698"/>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5" name="Arrow: Right 54">
            <a:extLst>
              <a:ext uri="{FF2B5EF4-FFF2-40B4-BE49-F238E27FC236}">
                <a16:creationId xmlns:a16="http://schemas.microsoft.com/office/drawing/2014/main" id="{6A1A571A-5A20-46A2-9FC0-64B9CCD452FC}"/>
              </a:ext>
            </a:extLst>
          </p:cNvPr>
          <p:cNvSpPr/>
          <p:nvPr/>
        </p:nvSpPr>
        <p:spPr>
          <a:xfrm rot="2739122">
            <a:off x="12607139" y="253223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17" name="Freeform: Shape 16">
            <a:extLst>
              <a:ext uri="{FF2B5EF4-FFF2-40B4-BE49-F238E27FC236}">
                <a16:creationId xmlns:a16="http://schemas.microsoft.com/office/drawing/2014/main" id="{537C05D2-7797-4209-A82C-46F571C00025}"/>
              </a:ext>
            </a:extLst>
          </p:cNvPr>
          <p:cNvSpPr/>
          <p:nvPr/>
        </p:nvSpPr>
        <p:spPr>
          <a:xfrm>
            <a:off x="-1329690" y="2721806"/>
            <a:ext cx="590550" cy="322384"/>
          </a:xfrm>
          <a:custGeom>
            <a:avLst/>
            <a:gdLst>
              <a:gd name="connsiteX0" fmla="*/ 0 w 590550"/>
              <a:gd name="connsiteY0" fmla="*/ 322384 h 322384"/>
              <a:gd name="connsiteX1" fmla="*/ 102870 w 590550"/>
              <a:gd name="connsiteY1" fmla="*/ 124264 h 322384"/>
              <a:gd name="connsiteX2" fmla="*/ 392430 w 590550"/>
              <a:gd name="connsiteY2" fmla="*/ 2344 h 322384"/>
              <a:gd name="connsiteX3" fmla="*/ 590550 w 590550"/>
              <a:gd name="connsiteY3" fmla="*/ 55684 h 322384"/>
            </a:gdLst>
            <a:ahLst/>
            <a:cxnLst>
              <a:cxn ang="0">
                <a:pos x="connsiteX0" y="connsiteY0"/>
              </a:cxn>
              <a:cxn ang="0">
                <a:pos x="connsiteX1" y="connsiteY1"/>
              </a:cxn>
              <a:cxn ang="0">
                <a:pos x="connsiteX2" y="connsiteY2"/>
              </a:cxn>
              <a:cxn ang="0">
                <a:pos x="connsiteX3" y="connsiteY3"/>
              </a:cxn>
            </a:cxnLst>
            <a:rect l="l" t="t" r="r" b="b"/>
            <a:pathLst>
              <a:path w="590550" h="322384">
                <a:moveTo>
                  <a:pt x="0" y="322384"/>
                </a:moveTo>
                <a:cubicBezTo>
                  <a:pt x="18732" y="249994"/>
                  <a:pt x="37465" y="177604"/>
                  <a:pt x="102870" y="124264"/>
                </a:cubicBezTo>
                <a:cubicBezTo>
                  <a:pt x="168275" y="70924"/>
                  <a:pt x="311150" y="13774"/>
                  <a:pt x="392430" y="2344"/>
                </a:cubicBezTo>
                <a:cubicBezTo>
                  <a:pt x="473710" y="-9086"/>
                  <a:pt x="532130" y="23299"/>
                  <a:pt x="590550" y="55684"/>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Freeform: Shape 18">
            <a:extLst>
              <a:ext uri="{FF2B5EF4-FFF2-40B4-BE49-F238E27FC236}">
                <a16:creationId xmlns:a16="http://schemas.microsoft.com/office/drawing/2014/main" id="{D51170DA-9AF5-4656-A3F6-061C312EC7D0}"/>
              </a:ext>
            </a:extLst>
          </p:cNvPr>
          <p:cNvSpPr/>
          <p:nvPr/>
        </p:nvSpPr>
        <p:spPr>
          <a:xfrm>
            <a:off x="-2404110" y="1987983"/>
            <a:ext cx="960120" cy="549477"/>
          </a:xfrm>
          <a:custGeom>
            <a:avLst/>
            <a:gdLst>
              <a:gd name="connsiteX0" fmla="*/ 0 w 960120"/>
              <a:gd name="connsiteY0" fmla="*/ 549477 h 549477"/>
              <a:gd name="connsiteX1" fmla="*/ 156210 w 960120"/>
              <a:gd name="connsiteY1" fmla="*/ 301827 h 549477"/>
              <a:gd name="connsiteX2" fmla="*/ 487680 w 960120"/>
              <a:gd name="connsiteY2" fmla="*/ 837 h 549477"/>
              <a:gd name="connsiteX3" fmla="*/ 960120 w 960120"/>
              <a:gd name="connsiteY3" fmla="*/ 229437 h 549477"/>
            </a:gdLst>
            <a:ahLst/>
            <a:cxnLst>
              <a:cxn ang="0">
                <a:pos x="connsiteX0" y="connsiteY0"/>
              </a:cxn>
              <a:cxn ang="0">
                <a:pos x="connsiteX1" y="connsiteY1"/>
              </a:cxn>
              <a:cxn ang="0">
                <a:pos x="connsiteX2" y="connsiteY2"/>
              </a:cxn>
              <a:cxn ang="0">
                <a:pos x="connsiteX3" y="connsiteY3"/>
              </a:cxn>
            </a:cxnLst>
            <a:rect l="l" t="t" r="r" b="b"/>
            <a:pathLst>
              <a:path w="960120" h="549477">
                <a:moveTo>
                  <a:pt x="0" y="549477"/>
                </a:moveTo>
                <a:cubicBezTo>
                  <a:pt x="37465" y="471372"/>
                  <a:pt x="74930" y="393267"/>
                  <a:pt x="156210" y="301827"/>
                </a:cubicBezTo>
                <a:cubicBezTo>
                  <a:pt x="237490" y="210387"/>
                  <a:pt x="353695" y="12902"/>
                  <a:pt x="487680" y="837"/>
                </a:cubicBezTo>
                <a:cubicBezTo>
                  <a:pt x="621665" y="-11228"/>
                  <a:pt x="790892" y="109104"/>
                  <a:pt x="960120" y="229437"/>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Speech Bubble: Rectangle 55">
            <a:extLst>
              <a:ext uri="{FF2B5EF4-FFF2-40B4-BE49-F238E27FC236}">
                <a16:creationId xmlns:a16="http://schemas.microsoft.com/office/drawing/2014/main" id="{B1AF5646-119B-4EED-9142-BADC5EC71525}"/>
              </a:ext>
            </a:extLst>
          </p:cNvPr>
          <p:cNvSpPr/>
          <p:nvPr/>
        </p:nvSpPr>
        <p:spPr>
          <a:xfrm>
            <a:off x="352601" y="3419842"/>
            <a:ext cx="5510575" cy="1104456"/>
          </a:xfrm>
          <a:prstGeom prst="wedgeRectCallout">
            <a:avLst>
              <a:gd name="adj1" fmla="val 25245"/>
              <a:gd name="adj2" fmla="val -160264"/>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TextBox 56">
            <a:extLst>
              <a:ext uri="{FF2B5EF4-FFF2-40B4-BE49-F238E27FC236}">
                <a16:creationId xmlns:a16="http://schemas.microsoft.com/office/drawing/2014/main" id="{52DE13EF-EB75-4E09-A977-2DEECDFEAE6F}"/>
              </a:ext>
            </a:extLst>
          </p:cNvPr>
          <p:cNvSpPr txBox="1"/>
          <p:nvPr/>
        </p:nvSpPr>
        <p:spPr>
          <a:xfrm>
            <a:off x="463044" y="3463245"/>
            <a:ext cx="5291635" cy="1000274"/>
          </a:xfrm>
          <a:prstGeom prst="rect">
            <a:avLst/>
          </a:prstGeom>
          <a:noFill/>
        </p:spPr>
        <p:txBody>
          <a:bodyPr wrap="square" lIns="0" tIns="0" rIns="0" bIns="0" rtlCol="0">
            <a:spAutoFit/>
          </a:bodyPr>
          <a:lstStyle/>
          <a:p>
            <a:r>
              <a:rPr lang="nl-NL" sz="1300" dirty="0" err="1"/>
              <a:t>Only</a:t>
            </a:r>
            <a:r>
              <a:rPr lang="nl-NL" sz="1300" dirty="0"/>
              <a:t> </a:t>
            </a:r>
            <a:r>
              <a:rPr lang="nl-NL" sz="1300" dirty="0" err="1"/>
              <a:t>messages</a:t>
            </a:r>
            <a:r>
              <a:rPr lang="nl-NL" sz="1300" dirty="0"/>
              <a:t> </a:t>
            </a:r>
            <a:r>
              <a:rPr lang="nl-NL" sz="1300" dirty="0" err="1"/>
              <a:t>from</a:t>
            </a:r>
            <a:r>
              <a:rPr lang="nl-NL" sz="1300" dirty="0"/>
              <a:t> </a:t>
            </a:r>
            <a:r>
              <a:rPr lang="nl-NL" sz="1300" dirty="0" err="1"/>
              <a:t>known</a:t>
            </a:r>
            <a:r>
              <a:rPr lang="nl-NL" sz="1300" dirty="0"/>
              <a:t>, </a:t>
            </a:r>
            <a:r>
              <a:rPr lang="nl-NL" sz="1300" dirty="0" err="1"/>
              <a:t>provisioned</a:t>
            </a:r>
            <a:r>
              <a:rPr lang="nl-NL" sz="1300" dirty="0"/>
              <a:t>, </a:t>
            </a:r>
            <a:r>
              <a:rPr lang="nl-NL" sz="1300" dirty="0" err="1"/>
              <a:t>authenticated</a:t>
            </a:r>
            <a:r>
              <a:rPr lang="nl-NL" sz="1300" dirty="0"/>
              <a:t> </a:t>
            </a:r>
            <a:r>
              <a:rPr lang="nl-NL" sz="1300" dirty="0" err="1"/>
              <a:t>devices</a:t>
            </a:r>
            <a:r>
              <a:rPr lang="nl-NL" sz="1300" dirty="0"/>
              <a:t> </a:t>
            </a:r>
            <a:r>
              <a:rPr lang="nl-NL" sz="1300" dirty="0" err="1"/>
              <a:t>should</a:t>
            </a:r>
            <a:r>
              <a:rPr lang="nl-NL" sz="1300" dirty="0"/>
              <a:t> </a:t>
            </a:r>
            <a:r>
              <a:rPr lang="nl-NL" sz="1300" dirty="0" err="1"/>
              <a:t>be</a:t>
            </a:r>
            <a:r>
              <a:rPr lang="nl-NL" sz="1300" dirty="0"/>
              <a:t> </a:t>
            </a:r>
            <a:r>
              <a:rPr lang="nl-NL" sz="1300" dirty="0" err="1"/>
              <a:t>received</a:t>
            </a:r>
            <a:r>
              <a:rPr lang="nl-NL" sz="1300" dirty="0"/>
              <a:t> </a:t>
            </a:r>
            <a:r>
              <a:rPr lang="nl-NL" sz="1300" dirty="0" err="1"/>
              <a:t>and</a:t>
            </a:r>
            <a:r>
              <a:rPr lang="nl-NL" sz="1300" dirty="0"/>
              <a:t> </a:t>
            </a:r>
            <a:r>
              <a:rPr lang="nl-NL" sz="1300" dirty="0" err="1"/>
              <a:t>processed</a:t>
            </a:r>
            <a:r>
              <a:rPr lang="nl-NL" sz="1300" dirty="0"/>
              <a:t>. The </a:t>
            </a:r>
            <a:r>
              <a:rPr lang="nl-NL" sz="1300" dirty="0" err="1"/>
              <a:t>message</a:t>
            </a:r>
            <a:r>
              <a:rPr lang="nl-NL" sz="1300" dirty="0"/>
              <a:t> </a:t>
            </a:r>
            <a:r>
              <a:rPr lang="nl-NL" sz="1300" dirty="0" err="1"/>
              <a:t>should</a:t>
            </a:r>
            <a:r>
              <a:rPr lang="nl-NL" sz="1300" dirty="0"/>
              <a:t> </a:t>
            </a:r>
            <a:r>
              <a:rPr lang="nl-NL" sz="1300" dirty="0" err="1"/>
              <a:t>satisfy</a:t>
            </a:r>
            <a:r>
              <a:rPr lang="nl-NL" sz="1300" dirty="0"/>
              <a:t> basic </a:t>
            </a:r>
            <a:r>
              <a:rPr lang="nl-NL" sz="1300" dirty="0" err="1"/>
              <a:t>requirements</a:t>
            </a:r>
            <a:r>
              <a:rPr lang="nl-NL" sz="1300" dirty="0"/>
              <a:t> (e.g. digital </a:t>
            </a:r>
            <a:r>
              <a:rPr lang="nl-NL" sz="1300" dirty="0" err="1"/>
              <a:t>signature</a:t>
            </a:r>
            <a:r>
              <a:rPr lang="nl-NL" sz="1300" dirty="0"/>
              <a:t>, </a:t>
            </a:r>
            <a:r>
              <a:rPr lang="nl-NL" sz="1300" dirty="0" err="1"/>
              <a:t>valid</a:t>
            </a:r>
            <a:r>
              <a:rPr lang="nl-NL" sz="1300" dirty="0"/>
              <a:t> JSON). </a:t>
            </a:r>
            <a:r>
              <a:rPr lang="nl-NL" sz="1300" dirty="0" err="1"/>
              <a:t>Messages</a:t>
            </a:r>
            <a:r>
              <a:rPr lang="nl-NL" sz="1300" dirty="0"/>
              <a:t> </a:t>
            </a:r>
            <a:r>
              <a:rPr lang="nl-NL" sz="1300" dirty="0" err="1"/>
              <a:t>can</a:t>
            </a:r>
            <a:r>
              <a:rPr lang="nl-NL" sz="1300" dirty="0"/>
              <a:t> </a:t>
            </a:r>
            <a:r>
              <a:rPr lang="nl-NL" sz="1300" dirty="0" err="1"/>
              <a:t>arrive</a:t>
            </a:r>
            <a:r>
              <a:rPr lang="nl-NL" sz="1300" dirty="0"/>
              <a:t> in high volumes. </a:t>
            </a:r>
            <a:r>
              <a:rPr lang="nl-NL" sz="1300" dirty="0" err="1"/>
              <a:t>Initial</a:t>
            </a:r>
            <a:r>
              <a:rPr lang="nl-NL" sz="1300" dirty="0"/>
              <a:t> processing is light </a:t>
            </a:r>
            <a:r>
              <a:rPr lang="nl-NL" sz="1300" dirty="0" err="1"/>
              <a:t>weight</a:t>
            </a:r>
            <a:r>
              <a:rPr lang="nl-NL" sz="1300" dirty="0"/>
              <a:t>, </a:t>
            </a:r>
            <a:r>
              <a:rPr lang="nl-NL" sz="1300" dirty="0" err="1"/>
              <a:t>messages</a:t>
            </a:r>
            <a:r>
              <a:rPr lang="nl-NL" sz="1300" dirty="0"/>
              <a:t> are </a:t>
            </a:r>
            <a:r>
              <a:rPr lang="nl-NL" sz="1300" dirty="0" err="1"/>
              <a:t>quickly</a:t>
            </a:r>
            <a:r>
              <a:rPr lang="nl-NL" sz="1300" dirty="0"/>
              <a:t> </a:t>
            </a:r>
            <a:r>
              <a:rPr lang="nl-NL" sz="1300" dirty="0" err="1"/>
              <a:t>saved</a:t>
            </a:r>
            <a:r>
              <a:rPr lang="nl-NL" sz="1300" dirty="0"/>
              <a:t> </a:t>
            </a:r>
            <a:r>
              <a:rPr lang="nl-NL" sz="1300" dirty="0" err="1"/>
              <a:t>to</a:t>
            </a:r>
            <a:r>
              <a:rPr lang="nl-NL" sz="1300" dirty="0"/>
              <a:t> queue for </a:t>
            </a:r>
            <a:r>
              <a:rPr lang="nl-NL" sz="1300" dirty="0" err="1"/>
              <a:t>further</a:t>
            </a:r>
            <a:r>
              <a:rPr lang="nl-NL" sz="1300" dirty="0"/>
              <a:t>, off-</a:t>
            </a:r>
            <a:r>
              <a:rPr lang="nl-NL" sz="1300" dirty="0" err="1"/>
              <a:t>loaded</a:t>
            </a:r>
            <a:r>
              <a:rPr lang="nl-NL" sz="1300" dirty="0"/>
              <a:t> processing</a:t>
            </a:r>
            <a:endParaRPr lang="en-NL" sz="1300" dirty="0" err="1"/>
          </a:p>
        </p:txBody>
      </p:sp>
    </p:spTree>
    <p:extLst>
      <p:ext uri="{BB962C8B-B14F-4D97-AF65-F5344CB8AC3E}">
        <p14:creationId xmlns:p14="http://schemas.microsoft.com/office/powerpoint/2010/main" val="22213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6"/>
                                        </p:tgtEl>
                                        <p:attrNameLst>
                                          <p:attrName>style.visibility</p:attrName>
                                        </p:attrNameLst>
                                      </p:cBhvr>
                                      <p:to>
                                        <p:strVal val="visible"/>
                                      </p:to>
                                    </p:set>
                                    <p:animEffect transition="in" filter="fade">
                                      <p:cBhvr>
                                        <p:cTn id="10" dur="500"/>
                                        <p:tgtEl>
                                          <p:spTgt spid="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95E907D-ABF1-487D-9BFA-D1E879590A23}"/>
              </a:ext>
            </a:extLst>
          </p:cNvPr>
          <p:cNvSpPr>
            <a:spLocks noGrp="1"/>
          </p:cNvSpPr>
          <p:nvPr>
            <p:ph type="title"/>
          </p:nvPr>
        </p:nvSpPr>
        <p:spPr/>
        <p:txBody>
          <a:bodyPr/>
          <a:lstStyle/>
          <a:p>
            <a:endParaRPr lang="en-NL"/>
          </a:p>
        </p:txBody>
      </p:sp>
      <p:pic>
        <p:nvPicPr>
          <p:cNvPr id="9" name="Content Placeholder 8" descr="Building">
            <a:extLst>
              <a:ext uri="{FF2B5EF4-FFF2-40B4-BE49-F238E27FC236}">
                <a16:creationId xmlns:a16="http://schemas.microsoft.com/office/drawing/2014/main" id="{1A36AD89-366B-47CA-A6D2-D164D66FA079}"/>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229600" y="3451510"/>
            <a:ext cx="914400" cy="1483519"/>
          </a:xfrm>
        </p:spPr>
      </p:pic>
      <p:pic>
        <p:nvPicPr>
          <p:cNvPr id="7" name="Content Placeholder 5" descr="House">
            <a:extLst>
              <a:ext uri="{FF2B5EF4-FFF2-40B4-BE49-F238E27FC236}">
                <a16:creationId xmlns:a16="http://schemas.microsoft.com/office/drawing/2014/main" id="{F00674C7-589C-4868-805E-12E1B48240D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509597" y="4020629"/>
            <a:ext cx="914400" cy="914400"/>
          </a:xfrm>
          <a:prstGeom prst="rect">
            <a:avLst/>
          </a:prstGeom>
        </p:spPr>
      </p:pic>
      <p:pic>
        <p:nvPicPr>
          <p:cNvPr id="1026" name="Picture 2">
            <a:extLst>
              <a:ext uri="{FF2B5EF4-FFF2-40B4-BE49-F238E27FC236}">
                <a16:creationId xmlns:a16="http://schemas.microsoft.com/office/drawing/2014/main" id="{E6357E49-4A51-4D2E-894F-71BAB3BB3AB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6612" y="393508"/>
            <a:ext cx="6572983" cy="4219575"/>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9013D918-BE76-4607-9DA5-4BEB9B887CF5}"/>
              </a:ext>
            </a:extLst>
          </p:cNvPr>
          <p:cNvSpPr/>
          <p:nvPr/>
        </p:nvSpPr>
        <p:spPr>
          <a:xfrm rot="2393227">
            <a:off x="6776404" y="2806569"/>
            <a:ext cx="984739" cy="695570"/>
          </a:xfrm>
          <a:prstGeom prst="rightArrow">
            <a:avLst/>
          </a:prstGeom>
          <a:solidFill>
            <a:srgbClr val="232F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4" name="Footer Placeholder 3">
            <a:extLst>
              <a:ext uri="{FF2B5EF4-FFF2-40B4-BE49-F238E27FC236}">
                <a16:creationId xmlns:a16="http://schemas.microsoft.com/office/drawing/2014/main" id="{FEC9259E-3318-4222-9609-B32606518807}"/>
              </a:ext>
            </a:extLst>
          </p:cNvPr>
          <p:cNvSpPr>
            <a:spLocks noGrp="1"/>
          </p:cNvSpPr>
          <p:nvPr>
            <p:ph type="ftr" sz="quarter" idx="11"/>
          </p:nvPr>
        </p:nvSpPr>
        <p:spPr/>
        <p:txBody>
          <a:bodyPr/>
          <a:lstStyle/>
          <a:p>
            <a:r>
              <a:rPr lang="en-US"/>
              <a:t>Cloud IoT Platform for Energy Transition - DigitalXchange 2020</a:t>
            </a:r>
            <a:endParaRPr lang="nl-NL"/>
          </a:p>
        </p:txBody>
      </p:sp>
    </p:spTree>
    <p:extLst>
      <p:ext uri="{BB962C8B-B14F-4D97-AF65-F5344CB8AC3E}">
        <p14:creationId xmlns:p14="http://schemas.microsoft.com/office/powerpoint/2010/main" val="38903691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8983-8F55-4F7B-84A1-3BA5298BD799}"/>
              </a:ext>
            </a:extLst>
          </p:cNvPr>
          <p:cNvSpPr>
            <a:spLocks noGrp="1"/>
          </p:cNvSpPr>
          <p:nvPr>
            <p:ph type="title"/>
          </p:nvPr>
        </p:nvSpPr>
        <p:spPr/>
        <p:txBody>
          <a:bodyPr/>
          <a:lstStyle/>
          <a:p>
            <a:r>
              <a:rPr lang="nl-NL" dirty="0" err="1"/>
              <a:t>Process</a:t>
            </a:r>
            <a:r>
              <a:rPr lang="nl-NL" dirty="0"/>
              <a:t>, </a:t>
            </a:r>
            <a:r>
              <a:rPr lang="nl-NL" dirty="0" err="1"/>
              <a:t>Persist</a:t>
            </a:r>
            <a:r>
              <a:rPr lang="nl-NL" dirty="0"/>
              <a:t> </a:t>
            </a:r>
            <a:r>
              <a:rPr lang="nl-NL" dirty="0" err="1"/>
              <a:t>and</a:t>
            </a:r>
            <a:r>
              <a:rPr lang="nl-NL" dirty="0"/>
              <a:t> </a:t>
            </a:r>
            <a:r>
              <a:rPr lang="nl-NL" dirty="0" err="1"/>
              <a:t>Publish</a:t>
            </a:r>
            <a:endParaRPr lang="en-NL" dirty="0"/>
          </a:p>
        </p:txBody>
      </p:sp>
      <p:sp>
        <p:nvSpPr>
          <p:cNvPr id="4" name="Footer Placeholder 3">
            <a:extLst>
              <a:ext uri="{FF2B5EF4-FFF2-40B4-BE49-F238E27FC236}">
                <a16:creationId xmlns:a16="http://schemas.microsoft.com/office/drawing/2014/main" id="{C1909B89-13F4-4575-A458-8134ABA98101}"/>
              </a:ext>
            </a:extLst>
          </p:cNvPr>
          <p:cNvSpPr>
            <a:spLocks noGrp="1"/>
          </p:cNvSpPr>
          <p:nvPr>
            <p:ph type="ftr" sz="quarter" idx="11"/>
          </p:nvPr>
        </p:nvSpPr>
        <p:spPr>
          <a:xfrm>
            <a:off x="4968000" y="5004000"/>
            <a:ext cx="3240000" cy="108000"/>
          </a:xfrm>
        </p:spPr>
        <p:txBody>
          <a:bodyPr/>
          <a:lstStyle/>
          <a:p>
            <a:r>
              <a:rPr lang="en-US"/>
              <a:t>Cloud IoT Platform for Energy Transition - DigitalXchange 2020</a:t>
            </a:r>
            <a:endParaRPr lang="nl-NL"/>
          </a:p>
        </p:txBody>
      </p:sp>
      <p:pic>
        <p:nvPicPr>
          <p:cNvPr id="7" name="Picture 2" descr="Related image">
            <a:extLst>
              <a:ext uri="{FF2B5EF4-FFF2-40B4-BE49-F238E27FC236}">
                <a16:creationId xmlns:a16="http://schemas.microsoft.com/office/drawing/2014/main" id="{68F2E177-CEF6-4E43-A79A-CC252C7A6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042" t="33740" r="6041" b="21415"/>
          <a:stretch/>
        </p:blipFill>
        <p:spPr bwMode="auto">
          <a:xfrm>
            <a:off x="-7179210" y="1828799"/>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787D-3F38-496F-A115-656223FFCD3C}"/>
              </a:ext>
            </a:extLst>
          </p:cNvPr>
          <p:cNvSpPr/>
          <p:nvPr/>
        </p:nvSpPr>
        <p:spPr>
          <a:xfrm>
            <a:off x="-6916907"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Content Placeholder 5" descr="House">
            <a:extLst>
              <a:ext uri="{FF2B5EF4-FFF2-40B4-BE49-F238E27FC236}">
                <a16:creationId xmlns:a16="http://schemas.microsoft.com/office/drawing/2014/main" id="{DCED3E27-3F0B-4D44-9636-7BBA8F8D2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988708" y="2544300"/>
            <a:ext cx="914400" cy="914400"/>
          </a:xfrm>
          <a:prstGeom prst="rect">
            <a:avLst/>
          </a:prstGeom>
        </p:spPr>
      </p:pic>
      <p:sp>
        <p:nvSpPr>
          <p:cNvPr id="12" name="Arrow: Right 11">
            <a:extLst>
              <a:ext uri="{FF2B5EF4-FFF2-40B4-BE49-F238E27FC236}">
                <a16:creationId xmlns:a16="http://schemas.microsoft.com/office/drawing/2014/main" id="{90012787-E235-44D7-823D-1B40207E6C0D}"/>
              </a:ext>
            </a:extLst>
          </p:cNvPr>
          <p:cNvSpPr/>
          <p:nvPr/>
        </p:nvSpPr>
        <p:spPr>
          <a:xfrm>
            <a:off x="-7147966" y="3583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HEAT</a:t>
            </a:r>
            <a:endParaRPr lang="en-NL" dirty="0"/>
          </a:p>
        </p:txBody>
      </p:sp>
      <p:sp>
        <p:nvSpPr>
          <p:cNvPr id="3" name="Rectangle: Rounded Corners 2">
            <a:extLst>
              <a:ext uri="{FF2B5EF4-FFF2-40B4-BE49-F238E27FC236}">
                <a16:creationId xmlns:a16="http://schemas.microsoft.com/office/drawing/2014/main" id="{8F501225-071E-442F-9A2D-E7C7CDA8C211}"/>
              </a:ext>
            </a:extLst>
          </p:cNvPr>
          <p:cNvSpPr/>
          <p:nvPr/>
        </p:nvSpPr>
        <p:spPr>
          <a:xfrm>
            <a:off x="-5836917" y="2131350"/>
            <a:ext cx="638405" cy="440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14" name="Rectangle: Rounded Corners 13">
            <a:extLst>
              <a:ext uri="{FF2B5EF4-FFF2-40B4-BE49-F238E27FC236}">
                <a16:creationId xmlns:a16="http://schemas.microsoft.com/office/drawing/2014/main" id="{5DB163FC-8A68-42C1-B7E2-7FAD18A4EBA4}"/>
              </a:ext>
            </a:extLst>
          </p:cNvPr>
          <p:cNvSpPr/>
          <p:nvPr/>
        </p:nvSpPr>
        <p:spPr>
          <a:xfrm>
            <a:off x="-5135967" y="2672227"/>
            <a:ext cx="685801" cy="431797"/>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5" name="Rectangle: Rounded Corners 4">
            <a:extLst>
              <a:ext uri="{FF2B5EF4-FFF2-40B4-BE49-F238E27FC236}">
                <a16:creationId xmlns:a16="http://schemas.microsoft.com/office/drawing/2014/main" id="{675E9139-170A-4754-B1E0-5DEDC3FBF601}"/>
              </a:ext>
            </a:extLst>
          </p:cNvPr>
          <p:cNvSpPr/>
          <p:nvPr/>
        </p:nvSpPr>
        <p:spPr>
          <a:xfrm>
            <a:off x="-3207132" y="1988678"/>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6" name="Cloud 5">
            <a:extLst>
              <a:ext uri="{FF2B5EF4-FFF2-40B4-BE49-F238E27FC236}">
                <a16:creationId xmlns:a16="http://schemas.microsoft.com/office/drawing/2014/main" id="{A2555019-053E-4FFB-B734-FFA289D9757E}"/>
              </a:ext>
            </a:extLst>
          </p:cNvPr>
          <p:cNvSpPr/>
          <p:nvPr/>
        </p:nvSpPr>
        <p:spPr>
          <a:xfrm>
            <a:off x="211948" y="1038226"/>
            <a:ext cx="5402689" cy="3208654"/>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Freeform: Shape 7">
            <a:extLst>
              <a:ext uri="{FF2B5EF4-FFF2-40B4-BE49-F238E27FC236}">
                <a16:creationId xmlns:a16="http://schemas.microsoft.com/office/drawing/2014/main" id="{103AE64E-C1FD-42D3-B8A0-FAC109102FB8}"/>
              </a:ext>
            </a:extLst>
          </p:cNvPr>
          <p:cNvSpPr/>
          <p:nvPr/>
        </p:nvSpPr>
        <p:spPr>
          <a:xfrm>
            <a:off x="-6675788" y="3048757"/>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56258D5A-47CA-45D7-862A-3586B03FBA0B}"/>
              </a:ext>
            </a:extLst>
          </p:cNvPr>
          <p:cNvSpPr/>
          <p:nvPr/>
        </p:nvSpPr>
        <p:spPr>
          <a:xfrm>
            <a:off x="-7038279" y="2538796"/>
            <a:ext cx="294539"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C314CC13-832C-4127-9A47-D4ABE43B3160}"/>
              </a:ext>
            </a:extLst>
          </p:cNvPr>
          <p:cNvCxnSpPr>
            <a:cxnSpLocks/>
            <a:stCxn id="3" idx="3"/>
            <a:endCxn id="5" idx="1"/>
          </p:cNvCxnSpPr>
          <p:nvPr/>
        </p:nvCxnSpPr>
        <p:spPr>
          <a:xfrm flipV="1">
            <a:off x="-5198512" y="2225678"/>
            <a:ext cx="1991380" cy="125872"/>
          </a:xfrm>
          <a:prstGeom prst="bentConnector3">
            <a:avLst/>
          </a:prstGeom>
          <a:ln>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A6A6804-1617-4E6B-A9F0-BD831DD65DB1}"/>
              </a:ext>
            </a:extLst>
          </p:cNvPr>
          <p:cNvCxnSpPr>
            <a:cxnSpLocks/>
            <a:stCxn id="14" idx="3"/>
            <a:endCxn id="5" idx="2"/>
          </p:cNvCxnSpPr>
          <p:nvPr/>
        </p:nvCxnSpPr>
        <p:spPr>
          <a:xfrm flipV="1">
            <a:off x="-4450166" y="2462678"/>
            <a:ext cx="1866922" cy="425448"/>
          </a:xfrm>
          <a:prstGeom prst="bentConnector2">
            <a:avLst/>
          </a:prstGeom>
          <a:ln>
            <a:solidFill>
              <a:srgbClr val="F89346"/>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2562D0C-C026-4D6C-9380-1DC3AFF86666}"/>
              </a:ext>
            </a:extLst>
          </p:cNvPr>
          <p:cNvSpPr/>
          <p:nvPr/>
        </p:nvSpPr>
        <p:spPr>
          <a:xfrm>
            <a:off x="5108427" y="2432364"/>
            <a:ext cx="1134684" cy="83044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7" name="Cylinder 26">
            <a:extLst>
              <a:ext uri="{FF2B5EF4-FFF2-40B4-BE49-F238E27FC236}">
                <a16:creationId xmlns:a16="http://schemas.microsoft.com/office/drawing/2014/main" id="{43DDAEE0-737D-4EFD-8F69-E65CDD2713F8}"/>
              </a:ext>
            </a:extLst>
          </p:cNvPr>
          <p:cNvSpPr/>
          <p:nvPr/>
        </p:nvSpPr>
        <p:spPr>
          <a:xfrm>
            <a:off x="2954879" y="2672228"/>
            <a:ext cx="1810541" cy="1089160"/>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28" name="Freeform: Shape 27">
            <a:extLst>
              <a:ext uri="{FF2B5EF4-FFF2-40B4-BE49-F238E27FC236}">
                <a16:creationId xmlns:a16="http://schemas.microsoft.com/office/drawing/2014/main" id="{4B250084-8CA4-4E38-B4C8-EEC4419FE07D}"/>
              </a:ext>
            </a:extLst>
          </p:cNvPr>
          <p:cNvSpPr/>
          <p:nvPr/>
        </p:nvSpPr>
        <p:spPr>
          <a:xfrm>
            <a:off x="-1915194" y="1988677"/>
            <a:ext cx="2623804" cy="321311"/>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lowchart: Sequential Access Storage 28">
            <a:extLst>
              <a:ext uri="{FF2B5EF4-FFF2-40B4-BE49-F238E27FC236}">
                <a16:creationId xmlns:a16="http://schemas.microsoft.com/office/drawing/2014/main" id="{EA4379B0-E28D-4AC4-BD66-1584ADB3FC98}"/>
              </a:ext>
            </a:extLst>
          </p:cNvPr>
          <p:cNvSpPr/>
          <p:nvPr/>
        </p:nvSpPr>
        <p:spPr>
          <a:xfrm>
            <a:off x="1681063" y="1846463"/>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0" name="Flowchart: Process 29">
            <a:extLst>
              <a:ext uri="{FF2B5EF4-FFF2-40B4-BE49-F238E27FC236}">
                <a16:creationId xmlns:a16="http://schemas.microsoft.com/office/drawing/2014/main" id="{FC1D296B-449A-4EC2-AD29-2574E921FF2E}"/>
              </a:ext>
            </a:extLst>
          </p:cNvPr>
          <p:cNvSpPr/>
          <p:nvPr/>
        </p:nvSpPr>
        <p:spPr>
          <a:xfrm>
            <a:off x="791210" y="1905301"/>
            <a:ext cx="776627" cy="4740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800" dirty="0" err="1"/>
              <a:t>Ingest</a:t>
            </a:r>
            <a:r>
              <a:rPr lang="nl-NL" sz="800" dirty="0"/>
              <a:t>, </a:t>
            </a:r>
            <a:r>
              <a:rPr lang="nl-NL" sz="800" dirty="0" err="1"/>
              <a:t>Authenticate</a:t>
            </a:r>
            <a:r>
              <a:rPr lang="nl-NL" sz="800" dirty="0"/>
              <a:t> &amp; Check</a:t>
            </a:r>
            <a:endParaRPr lang="en-NL" sz="800" dirty="0"/>
          </a:p>
        </p:txBody>
      </p:sp>
      <p:sp>
        <p:nvSpPr>
          <p:cNvPr id="36" name="Cylinder 35">
            <a:extLst>
              <a:ext uri="{FF2B5EF4-FFF2-40B4-BE49-F238E27FC236}">
                <a16:creationId xmlns:a16="http://schemas.microsoft.com/office/drawing/2014/main" id="{4CA89271-5663-4F22-92B1-BBCFD67DA4DD}"/>
              </a:ext>
            </a:extLst>
          </p:cNvPr>
          <p:cNvSpPr/>
          <p:nvPr/>
        </p:nvSpPr>
        <p:spPr>
          <a:xfrm>
            <a:off x="673561" y="2700611"/>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sp>
        <p:nvSpPr>
          <p:cNvPr id="39" name="Flowchart: Process 38">
            <a:extLst>
              <a:ext uri="{FF2B5EF4-FFF2-40B4-BE49-F238E27FC236}">
                <a16:creationId xmlns:a16="http://schemas.microsoft.com/office/drawing/2014/main" id="{C5396C4B-7473-4D24-836D-11B8A4192384}"/>
              </a:ext>
            </a:extLst>
          </p:cNvPr>
          <p:cNvSpPr/>
          <p:nvPr/>
        </p:nvSpPr>
        <p:spPr>
          <a:xfrm>
            <a:off x="3683974" y="782989"/>
            <a:ext cx="752477" cy="591675"/>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800" dirty="0"/>
          </a:p>
          <a:p>
            <a:pPr algn="ctr"/>
            <a:endParaRPr lang="nl-NL" sz="800" dirty="0"/>
          </a:p>
          <a:p>
            <a:pPr algn="ctr"/>
            <a:r>
              <a:rPr lang="nl-NL" sz="800" dirty="0"/>
              <a:t>Monitoring</a:t>
            </a:r>
            <a:endParaRPr lang="en-NL" sz="800" dirty="0"/>
          </a:p>
        </p:txBody>
      </p:sp>
      <p:pic>
        <p:nvPicPr>
          <p:cNvPr id="38" name="Content Placeholder 37" descr="Gauge">
            <a:extLst>
              <a:ext uri="{FF2B5EF4-FFF2-40B4-BE49-F238E27FC236}">
                <a16:creationId xmlns:a16="http://schemas.microsoft.com/office/drawing/2014/main" id="{160C59B5-18B0-4488-9F76-77C5EB777243}"/>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3797245" y="684177"/>
            <a:ext cx="540001" cy="540001"/>
          </a:xfrm>
        </p:spPr>
      </p:pic>
      <p:sp>
        <p:nvSpPr>
          <p:cNvPr id="40" name="Arrow: Right 39">
            <a:extLst>
              <a:ext uri="{FF2B5EF4-FFF2-40B4-BE49-F238E27FC236}">
                <a16:creationId xmlns:a16="http://schemas.microsoft.com/office/drawing/2014/main" id="{DEFB0F5B-F982-45DF-B0EB-BC9D216BD830}"/>
              </a:ext>
            </a:extLst>
          </p:cNvPr>
          <p:cNvSpPr/>
          <p:nvPr/>
        </p:nvSpPr>
        <p:spPr>
          <a:xfrm>
            <a:off x="4798673" y="1988678"/>
            <a:ext cx="1858062" cy="266914"/>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1" name="Arrow: Down 40">
            <a:extLst>
              <a:ext uri="{FF2B5EF4-FFF2-40B4-BE49-F238E27FC236}">
                <a16:creationId xmlns:a16="http://schemas.microsoft.com/office/drawing/2014/main" id="{DA7B724F-EDC1-4924-8325-0547BB63E4DF}"/>
              </a:ext>
            </a:extLst>
          </p:cNvPr>
          <p:cNvSpPr/>
          <p:nvPr/>
        </p:nvSpPr>
        <p:spPr>
          <a:xfrm>
            <a:off x="4443481" y="2456867"/>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2" name="Arrow: Curved Right 41">
            <a:extLst>
              <a:ext uri="{FF2B5EF4-FFF2-40B4-BE49-F238E27FC236}">
                <a16:creationId xmlns:a16="http://schemas.microsoft.com/office/drawing/2014/main" id="{447DDDB0-7F14-44D7-B82E-89ECB810DB18}"/>
              </a:ext>
            </a:extLst>
          </p:cNvPr>
          <p:cNvSpPr/>
          <p:nvPr/>
        </p:nvSpPr>
        <p:spPr>
          <a:xfrm rot="19721406">
            <a:off x="4627343" y="2703334"/>
            <a:ext cx="630568" cy="482670"/>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3" name="Arrow: Right 42">
            <a:extLst>
              <a:ext uri="{FF2B5EF4-FFF2-40B4-BE49-F238E27FC236}">
                <a16:creationId xmlns:a16="http://schemas.microsoft.com/office/drawing/2014/main" id="{0D4DB9C3-317A-49CE-80F8-131C2A55B3C6}"/>
              </a:ext>
            </a:extLst>
          </p:cNvPr>
          <p:cNvSpPr/>
          <p:nvPr/>
        </p:nvSpPr>
        <p:spPr>
          <a:xfrm>
            <a:off x="2192354" y="2351550"/>
            <a:ext cx="642321" cy="105317"/>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4" name="Arrow: Right 43">
            <a:extLst>
              <a:ext uri="{FF2B5EF4-FFF2-40B4-BE49-F238E27FC236}">
                <a16:creationId xmlns:a16="http://schemas.microsoft.com/office/drawing/2014/main" id="{78F96D6A-2CF7-498A-A69A-006120C838F1}"/>
              </a:ext>
            </a:extLst>
          </p:cNvPr>
          <p:cNvSpPr/>
          <p:nvPr/>
        </p:nvSpPr>
        <p:spPr>
          <a:xfrm>
            <a:off x="1493316" y="2074985"/>
            <a:ext cx="279308" cy="150693"/>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5" name="Arrow: Right 44">
            <a:extLst>
              <a:ext uri="{FF2B5EF4-FFF2-40B4-BE49-F238E27FC236}">
                <a16:creationId xmlns:a16="http://schemas.microsoft.com/office/drawing/2014/main" id="{D52DA759-2B63-4C2C-A270-05D30176301D}"/>
              </a:ext>
            </a:extLst>
          </p:cNvPr>
          <p:cNvSpPr/>
          <p:nvPr/>
        </p:nvSpPr>
        <p:spPr>
          <a:xfrm>
            <a:off x="600615" y="2104899"/>
            <a:ext cx="279308" cy="150693"/>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Arrow: Up 45">
            <a:extLst>
              <a:ext uri="{FF2B5EF4-FFF2-40B4-BE49-F238E27FC236}">
                <a16:creationId xmlns:a16="http://schemas.microsoft.com/office/drawing/2014/main" id="{7310E987-CCDF-4C71-91D1-96EA586179F6}"/>
              </a:ext>
            </a:extLst>
          </p:cNvPr>
          <p:cNvSpPr/>
          <p:nvPr/>
        </p:nvSpPr>
        <p:spPr>
          <a:xfrm>
            <a:off x="4175889" y="1314992"/>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7" name="Arrow: Up 46">
            <a:extLst>
              <a:ext uri="{FF2B5EF4-FFF2-40B4-BE49-F238E27FC236}">
                <a16:creationId xmlns:a16="http://schemas.microsoft.com/office/drawing/2014/main" id="{425D21C1-ED1F-4B99-B3D7-4489E172FE1D}"/>
              </a:ext>
            </a:extLst>
          </p:cNvPr>
          <p:cNvSpPr/>
          <p:nvPr/>
        </p:nvSpPr>
        <p:spPr>
          <a:xfrm rot="3800972" flipH="1">
            <a:off x="2723800" y="631747"/>
            <a:ext cx="296500" cy="1668070"/>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8" name="Arrow: Curved Right 47">
            <a:extLst>
              <a:ext uri="{FF2B5EF4-FFF2-40B4-BE49-F238E27FC236}">
                <a16:creationId xmlns:a16="http://schemas.microsoft.com/office/drawing/2014/main" id="{4635F515-B1BB-42B0-B77C-000088154BA1}"/>
              </a:ext>
            </a:extLst>
          </p:cNvPr>
          <p:cNvSpPr/>
          <p:nvPr/>
        </p:nvSpPr>
        <p:spPr>
          <a:xfrm rot="16007779">
            <a:off x="1049162" y="2431815"/>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9" name="Arrow: Right 48">
            <a:extLst>
              <a:ext uri="{FF2B5EF4-FFF2-40B4-BE49-F238E27FC236}">
                <a16:creationId xmlns:a16="http://schemas.microsoft.com/office/drawing/2014/main" id="{75A8330F-AD5B-4923-A6AD-46591303B705}"/>
              </a:ext>
            </a:extLst>
          </p:cNvPr>
          <p:cNvSpPr/>
          <p:nvPr/>
        </p:nvSpPr>
        <p:spPr>
          <a:xfrm rot="10800000">
            <a:off x="-2024993" y="1759565"/>
            <a:ext cx="399207" cy="229113"/>
          </a:xfrm>
          <a:prstGeom prst="rightArrow">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50" name="Rectangle: Rounded Corners 49">
            <a:extLst>
              <a:ext uri="{FF2B5EF4-FFF2-40B4-BE49-F238E27FC236}">
                <a16:creationId xmlns:a16="http://schemas.microsoft.com/office/drawing/2014/main" id="{70015CB0-A90B-4307-B066-923C54745F7B}"/>
              </a:ext>
            </a:extLst>
          </p:cNvPr>
          <p:cNvSpPr/>
          <p:nvPr/>
        </p:nvSpPr>
        <p:spPr>
          <a:xfrm>
            <a:off x="-4792321" y="3234424"/>
            <a:ext cx="671626" cy="440400"/>
          </a:xfrm>
          <a:prstGeom prst="roundRect">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Actuator</a:t>
            </a:r>
            <a:endParaRPr lang="en-NL" sz="900" dirty="0"/>
          </a:p>
        </p:txBody>
      </p:sp>
      <p:cxnSp>
        <p:nvCxnSpPr>
          <p:cNvPr id="52" name="Connector: Elbow 51">
            <a:extLst>
              <a:ext uri="{FF2B5EF4-FFF2-40B4-BE49-F238E27FC236}">
                <a16:creationId xmlns:a16="http://schemas.microsoft.com/office/drawing/2014/main" id="{D67810C5-4064-4746-90BE-BC4C88F706FF}"/>
              </a:ext>
            </a:extLst>
          </p:cNvPr>
          <p:cNvCxnSpPr>
            <a:cxnSpLocks/>
          </p:cNvCxnSpPr>
          <p:nvPr/>
        </p:nvCxnSpPr>
        <p:spPr>
          <a:xfrm rot="10800000" flipV="1">
            <a:off x="-4116333" y="2354704"/>
            <a:ext cx="913563" cy="1228946"/>
          </a:xfrm>
          <a:prstGeom prst="bentConnector3">
            <a:avLst>
              <a:gd name="adj1" fmla="val 50000"/>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D1ADB29-3F04-47F7-A57C-DAA3F5BF6132}"/>
              </a:ext>
            </a:extLst>
          </p:cNvPr>
          <p:cNvCxnSpPr>
            <a:cxnSpLocks/>
            <a:stCxn id="50" idx="1"/>
          </p:cNvCxnSpPr>
          <p:nvPr/>
        </p:nvCxnSpPr>
        <p:spPr>
          <a:xfrm rot="10800000">
            <a:off x="-6267399" y="3181350"/>
            <a:ext cx="1475078" cy="273274"/>
          </a:xfrm>
          <a:prstGeom prst="bentConnector3">
            <a:avLst>
              <a:gd name="adj1" fmla="val 50000"/>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419A44B6-D717-4ADA-8041-D72A46C2DAEE}"/>
              </a:ext>
            </a:extLst>
          </p:cNvPr>
          <p:cNvGrpSpPr/>
          <p:nvPr/>
        </p:nvGrpSpPr>
        <p:grpSpPr>
          <a:xfrm>
            <a:off x="6622076" y="1053324"/>
            <a:ext cx="2442530" cy="2110701"/>
            <a:chOff x="11735938" y="1499881"/>
            <a:chExt cx="1450451" cy="1294997"/>
          </a:xfrm>
        </p:grpSpPr>
        <p:sp>
          <p:nvSpPr>
            <p:cNvPr id="26" name="Cube 25">
              <a:extLst>
                <a:ext uri="{FF2B5EF4-FFF2-40B4-BE49-F238E27FC236}">
                  <a16:creationId xmlns:a16="http://schemas.microsoft.com/office/drawing/2014/main" id="{A3F0333B-159A-4203-8FC5-BD9E14FFF370}"/>
                </a:ext>
              </a:extLst>
            </p:cNvPr>
            <p:cNvSpPr/>
            <p:nvPr/>
          </p:nvSpPr>
          <p:spPr>
            <a:xfrm>
              <a:off x="11735938" y="1717876"/>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Event Streaming Platform</a:t>
              </a:r>
              <a:endParaRPr lang="en-NL" sz="1800" dirty="0"/>
            </a:p>
          </p:txBody>
        </p:sp>
        <p:sp>
          <p:nvSpPr>
            <p:cNvPr id="9" name="Arrow: Right 8">
              <a:extLst>
                <a:ext uri="{FF2B5EF4-FFF2-40B4-BE49-F238E27FC236}">
                  <a16:creationId xmlns:a16="http://schemas.microsoft.com/office/drawing/2014/main" id="{F9F88DAA-8EC5-43C2-BD4E-FD82B903F856}"/>
                </a:ext>
              </a:extLst>
            </p:cNvPr>
            <p:cNvSpPr/>
            <p:nvPr/>
          </p:nvSpPr>
          <p:spPr>
            <a:xfrm rot="19349859">
              <a:off x="12553245" y="149988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800"/>
            </a:p>
          </p:txBody>
        </p:sp>
        <p:sp>
          <p:nvSpPr>
            <p:cNvPr id="51" name="Arrow: Right 50">
              <a:extLst>
                <a:ext uri="{FF2B5EF4-FFF2-40B4-BE49-F238E27FC236}">
                  <a16:creationId xmlns:a16="http://schemas.microsoft.com/office/drawing/2014/main" id="{15488381-2D69-4BE0-8B8E-426A55D50DDF}"/>
                </a:ext>
              </a:extLst>
            </p:cNvPr>
            <p:cNvSpPr/>
            <p:nvPr/>
          </p:nvSpPr>
          <p:spPr>
            <a:xfrm rot="21138360">
              <a:off x="12740135" y="1865785"/>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800"/>
            </a:p>
          </p:txBody>
        </p:sp>
        <p:sp>
          <p:nvSpPr>
            <p:cNvPr id="53" name="Arrow: Right 52">
              <a:extLst>
                <a:ext uri="{FF2B5EF4-FFF2-40B4-BE49-F238E27FC236}">
                  <a16:creationId xmlns:a16="http://schemas.microsoft.com/office/drawing/2014/main" id="{8A6FD55E-CA33-4BC7-BC7A-13FF1DAD5BDE}"/>
                </a:ext>
              </a:extLst>
            </p:cNvPr>
            <p:cNvSpPr/>
            <p:nvPr/>
          </p:nvSpPr>
          <p:spPr>
            <a:xfrm rot="979507">
              <a:off x="12720205" y="2163698"/>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800"/>
            </a:p>
          </p:txBody>
        </p:sp>
        <p:sp>
          <p:nvSpPr>
            <p:cNvPr id="55" name="Arrow: Right 54">
              <a:extLst>
                <a:ext uri="{FF2B5EF4-FFF2-40B4-BE49-F238E27FC236}">
                  <a16:creationId xmlns:a16="http://schemas.microsoft.com/office/drawing/2014/main" id="{6A1A571A-5A20-46A2-9FC0-64B9CCD452FC}"/>
                </a:ext>
              </a:extLst>
            </p:cNvPr>
            <p:cNvSpPr/>
            <p:nvPr/>
          </p:nvSpPr>
          <p:spPr>
            <a:xfrm rot="2739122">
              <a:off x="12607139" y="253223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sz="1800"/>
            </a:p>
          </p:txBody>
        </p:sp>
      </p:grpSp>
      <p:sp>
        <p:nvSpPr>
          <p:cNvPr id="17" name="Freeform: Shape 16">
            <a:extLst>
              <a:ext uri="{FF2B5EF4-FFF2-40B4-BE49-F238E27FC236}">
                <a16:creationId xmlns:a16="http://schemas.microsoft.com/office/drawing/2014/main" id="{537C05D2-7797-4209-A82C-46F571C00025}"/>
              </a:ext>
            </a:extLst>
          </p:cNvPr>
          <p:cNvSpPr/>
          <p:nvPr/>
        </p:nvSpPr>
        <p:spPr>
          <a:xfrm>
            <a:off x="-5718810" y="2721806"/>
            <a:ext cx="590550" cy="322384"/>
          </a:xfrm>
          <a:custGeom>
            <a:avLst/>
            <a:gdLst>
              <a:gd name="connsiteX0" fmla="*/ 0 w 590550"/>
              <a:gd name="connsiteY0" fmla="*/ 322384 h 322384"/>
              <a:gd name="connsiteX1" fmla="*/ 102870 w 590550"/>
              <a:gd name="connsiteY1" fmla="*/ 124264 h 322384"/>
              <a:gd name="connsiteX2" fmla="*/ 392430 w 590550"/>
              <a:gd name="connsiteY2" fmla="*/ 2344 h 322384"/>
              <a:gd name="connsiteX3" fmla="*/ 590550 w 590550"/>
              <a:gd name="connsiteY3" fmla="*/ 55684 h 322384"/>
            </a:gdLst>
            <a:ahLst/>
            <a:cxnLst>
              <a:cxn ang="0">
                <a:pos x="connsiteX0" y="connsiteY0"/>
              </a:cxn>
              <a:cxn ang="0">
                <a:pos x="connsiteX1" y="connsiteY1"/>
              </a:cxn>
              <a:cxn ang="0">
                <a:pos x="connsiteX2" y="connsiteY2"/>
              </a:cxn>
              <a:cxn ang="0">
                <a:pos x="connsiteX3" y="connsiteY3"/>
              </a:cxn>
            </a:cxnLst>
            <a:rect l="l" t="t" r="r" b="b"/>
            <a:pathLst>
              <a:path w="590550" h="322384">
                <a:moveTo>
                  <a:pt x="0" y="322384"/>
                </a:moveTo>
                <a:cubicBezTo>
                  <a:pt x="18732" y="249994"/>
                  <a:pt x="37465" y="177604"/>
                  <a:pt x="102870" y="124264"/>
                </a:cubicBezTo>
                <a:cubicBezTo>
                  <a:pt x="168275" y="70924"/>
                  <a:pt x="311150" y="13774"/>
                  <a:pt x="392430" y="2344"/>
                </a:cubicBezTo>
                <a:cubicBezTo>
                  <a:pt x="473710" y="-9086"/>
                  <a:pt x="532130" y="23299"/>
                  <a:pt x="590550" y="55684"/>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Freeform: Shape 18">
            <a:extLst>
              <a:ext uri="{FF2B5EF4-FFF2-40B4-BE49-F238E27FC236}">
                <a16:creationId xmlns:a16="http://schemas.microsoft.com/office/drawing/2014/main" id="{D51170DA-9AF5-4656-A3F6-061C312EC7D0}"/>
              </a:ext>
            </a:extLst>
          </p:cNvPr>
          <p:cNvSpPr/>
          <p:nvPr/>
        </p:nvSpPr>
        <p:spPr>
          <a:xfrm>
            <a:off x="-6793230" y="1987983"/>
            <a:ext cx="960120" cy="549477"/>
          </a:xfrm>
          <a:custGeom>
            <a:avLst/>
            <a:gdLst>
              <a:gd name="connsiteX0" fmla="*/ 0 w 960120"/>
              <a:gd name="connsiteY0" fmla="*/ 549477 h 549477"/>
              <a:gd name="connsiteX1" fmla="*/ 156210 w 960120"/>
              <a:gd name="connsiteY1" fmla="*/ 301827 h 549477"/>
              <a:gd name="connsiteX2" fmla="*/ 487680 w 960120"/>
              <a:gd name="connsiteY2" fmla="*/ 837 h 549477"/>
              <a:gd name="connsiteX3" fmla="*/ 960120 w 960120"/>
              <a:gd name="connsiteY3" fmla="*/ 229437 h 549477"/>
            </a:gdLst>
            <a:ahLst/>
            <a:cxnLst>
              <a:cxn ang="0">
                <a:pos x="connsiteX0" y="connsiteY0"/>
              </a:cxn>
              <a:cxn ang="0">
                <a:pos x="connsiteX1" y="connsiteY1"/>
              </a:cxn>
              <a:cxn ang="0">
                <a:pos x="connsiteX2" y="connsiteY2"/>
              </a:cxn>
              <a:cxn ang="0">
                <a:pos x="connsiteX3" y="connsiteY3"/>
              </a:cxn>
            </a:cxnLst>
            <a:rect l="l" t="t" r="r" b="b"/>
            <a:pathLst>
              <a:path w="960120" h="549477">
                <a:moveTo>
                  <a:pt x="0" y="549477"/>
                </a:moveTo>
                <a:cubicBezTo>
                  <a:pt x="37465" y="471372"/>
                  <a:pt x="74930" y="393267"/>
                  <a:pt x="156210" y="301827"/>
                </a:cubicBezTo>
                <a:cubicBezTo>
                  <a:pt x="237490" y="210387"/>
                  <a:pt x="353695" y="12902"/>
                  <a:pt x="487680" y="837"/>
                </a:cubicBezTo>
                <a:cubicBezTo>
                  <a:pt x="621665" y="-11228"/>
                  <a:pt x="790892" y="109104"/>
                  <a:pt x="960120" y="229437"/>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Flowchart: Process 32">
            <a:extLst>
              <a:ext uri="{FF2B5EF4-FFF2-40B4-BE49-F238E27FC236}">
                <a16:creationId xmlns:a16="http://schemas.microsoft.com/office/drawing/2014/main" id="{489E4F16-C464-4175-BFFC-A6DCC3888FF5}"/>
              </a:ext>
            </a:extLst>
          </p:cNvPr>
          <p:cNvSpPr/>
          <p:nvPr/>
        </p:nvSpPr>
        <p:spPr>
          <a:xfrm>
            <a:off x="2834675" y="1525152"/>
            <a:ext cx="1919835" cy="931716"/>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a:t>Validate</a:t>
            </a:r>
            <a:r>
              <a:rPr lang="nl-NL" sz="1800" dirty="0"/>
              <a:t>, </a:t>
            </a:r>
            <a:r>
              <a:rPr lang="nl-NL" sz="1800" dirty="0" err="1"/>
              <a:t>Enrich</a:t>
            </a:r>
            <a:r>
              <a:rPr lang="nl-NL" sz="1800" dirty="0"/>
              <a:t> </a:t>
            </a:r>
            <a:r>
              <a:rPr lang="nl-NL" sz="1800" dirty="0" err="1"/>
              <a:t>Process</a:t>
            </a:r>
            <a:r>
              <a:rPr lang="nl-NL" sz="1800" dirty="0"/>
              <a:t>, </a:t>
            </a:r>
            <a:r>
              <a:rPr lang="nl-NL" sz="1800" dirty="0" err="1"/>
              <a:t>Convert</a:t>
            </a:r>
            <a:r>
              <a:rPr lang="nl-NL" sz="1800" dirty="0"/>
              <a:t>, </a:t>
            </a:r>
            <a:r>
              <a:rPr lang="nl-NL" sz="1800" dirty="0" err="1"/>
              <a:t>Publish</a:t>
            </a:r>
            <a:r>
              <a:rPr lang="nl-NL" sz="1800" dirty="0"/>
              <a:t> </a:t>
            </a:r>
            <a:endParaRPr lang="en-NL" sz="1800" dirty="0"/>
          </a:p>
        </p:txBody>
      </p:sp>
      <p:sp>
        <p:nvSpPr>
          <p:cNvPr id="56" name="Speech Bubble: Rectangle 55">
            <a:extLst>
              <a:ext uri="{FF2B5EF4-FFF2-40B4-BE49-F238E27FC236}">
                <a16:creationId xmlns:a16="http://schemas.microsoft.com/office/drawing/2014/main" id="{142EEAE4-7BE8-4E39-A6D8-3882A8649DCC}"/>
              </a:ext>
            </a:extLst>
          </p:cNvPr>
          <p:cNvSpPr/>
          <p:nvPr/>
        </p:nvSpPr>
        <p:spPr>
          <a:xfrm>
            <a:off x="4450517" y="87423"/>
            <a:ext cx="4547881" cy="1104456"/>
          </a:xfrm>
          <a:prstGeom prst="wedgeRectCallout">
            <a:avLst>
              <a:gd name="adj1" fmla="val 20166"/>
              <a:gd name="adj2" fmla="val 88111"/>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7" name="TextBox 56">
            <a:extLst>
              <a:ext uri="{FF2B5EF4-FFF2-40B4-BE49-F238E27FC236}">
                <a16:creationId xmlns:a16="http://schemas.microsoft.com/office/drawing/2014/main" id="{2DD75438-BE24-4118-BBDD-70E434347A19}"/>
              </a:ext>
            </a:extLst>
          </p:cNvPr>
          <p:cNvSpPr txBox="1"/>
          <p:nvPr/>
        </p:nvSpPr>
        <p:spPr>
          <a:xfrm>
            <a:off x="4572000" y="130826"/>
            <a:ext cx="4317901" cy="1000274"/>
          </a:xfrm>
          <a:prstGeom prst="rect">
            <a:avLst/>
          </a:prstGeom>
          <a:noFill/>
        </p:spPr>
        <p:txBody>
          <a:bodyPr wrap="square" lIns="0" tIns="0" rIns="0" bIns="0" rtlCol="0">
            <a:spAutoFit/>
          </a:bodyPr>
          <a:lstStyle/>
          <a:p>
            <a:r>
              <a:rPr lang="nl-NL" sz="1300" dirty="0" err="1"/>
              <a:t>All</a:t>
            </a:r>
            <a:r>
              <a:rPr lang="nl-NL" sz="1300" dirty="0"/>
              <a:t> business relevant </a:t>
            </a:r>
            <a:r>
              <a:rPr lang="nl-NL" sz="1300" dirty="0" err="1"/>
              <a:t>telemetry</a:t>
            </a:r>
            <a:r>
              <a:rPr lang="nl-NL" sz="1300" dirty="0"/>
              <a:t> </a:t>
            </a:r>
            <a:r>
              <a:rPr lang="nl-NL" sz="1300" dirty="0" err="1"/>
              <a:t>messages</a:t>
            </a:r>
            <a:r>
              <a:rPr lang="nl-NL" sz="1300" dirty="0"/>
              <a:t> are </a:t>
            </a:r>
            <a:r>
              <a:rPr lang="nl-NL" sz="1300" dirty="0" err="1"/>
              <a:t>published</a:t>
            </a:r>
            <a:r>
              <a:rPr lang="nl-NL" sz="1300" dirty="0"/>
              <a:t> </a:t>
            </a:r>
            <a:r>
              <a:rPr lang="nl-NL" sz="1300" dirty="0" err="1"/>
              <a:t>to</a:t>
            </a:r>
            <a:r>
              <a:rPr lang="nl-NL" sz="1300" dirty="0"/>
              <a:t> </a:t>
            </a:r>
            <a:r>
              <a:rPr lang="nl-NL" sz="1300" dirty="0" err="1"/>
              <a:t>an</a:t>
            </a:r>
            <a:r>
              <a:rPr lang="nl-NL" sz="1300" dirty="0"/>
              <a:t> Event Platform in </a:t>
            </a:r>
            <a:r>
              <a:rPr lang="nl-NL" sz="1300" dirty="0" err="1"/>
              <a:t>canonical</a:t>
            </a:r>
            <a:r>
              <a:rPr lang="nl-NL" sz="1300" dirty="0"/>
              <a:t> </a:t>
            </a:r>
            <a:r>
              <a:rPr lang="nl-NL" sz="1300" dirty="0" err="1"/>
              <a:t>enterprise</a:t>
            </a:r>
            <a:r>
              <a:rPr lang="nl-NL" sz="1300" dirty="0"/>
              <a:t> format. </a:t>
            </a:r>
            <a:r>
              <a:rPr lang="nl-NL" sz="1300" dirty="0" err="1"/>
              <a:t>This</a:t>
            </a:r>
            <a:r>
              <a:rPr lang="nl-NL" sz="1300" dirty="0"/>
              <a:t> platform is </a:t>
            </a:r>
            <a:r>
              <a:rPr lang="nl-NL" sz="1300" dirty="0" err="1"/>
              <a:t>the</a:t>
            </a:r>
            <a:r>
              <a:rPr lang="nl-NL" sz="1300" dirty="0"/>
              <a:t> corporate data exchange, high volume, </a:t>
            </a:r>
            <a:r>
              <a:rPr lang="nl-NL" sz="1300" dirty="0" err="1"/>
              <a:t>fully</a:t>
            </a:r>
            <a:r>
              <a:rPr lang="nl-NL" sz="1300" dirty="0"/>
              <a:t> </a:t>
            </a:r>
            <a:r>
              <a:rPr lang="nl-NL" sz="1300" dirty="0" err="1"/>
              <a:t>decoupled</a:t>
            </a:r>
            <a:r>
              <a:rPr lang="nl-NL" sz="1300" dirty="0"/>
              <a:t>. </a:t>
            </a:r>
            <a:r>
              <a:rPr lang="nl-NL" sz="1300" dirty="0" err="1"/>
              <a:t>Billing</a:t>
            </a:r>
            <a:r>
              <a:rPr lang="nl-NL" sz="1300" dirty="0"/>
              <a:t>/</a:t>
            </a:r>
            <a:r>
              <a:rPr lang="nl-NL" sz="1300" dirty="0" err="1"/>
              <a:t>invoicing</a:t>
            </a:r>
            <a:r>
              <a:rPr lang="nl-NL" sz="1300" dirty="0"/>
              <a:t>, </a:t>
            </a:r>
            <a:r>
              <a:rPr lang="nl-NL" sz="1300" dirty="0" err="1"/>
              <a:t>capacity</a:t>
            </a:r>
            <a:r>
              <a:rPr lang="nl-NL" sz="1300" dirty="0"/>
              <a:t> planning, data </a:t>
            </a:r>
            <a:r>
              <a:rPr lang="nl-NL" sz="1300" dirty="0" err="1"/>
              <a:t>science</a:t>
            </a:r>
            <a:r>
              <a:rPr lang="nl-NL" sz="1300" dirty="0"/>
              <a:t>, customer app are </a:t>
            </a:r>
            <a:r>
              <a:rPr lang="nl-NL" sz="1300" dirty="0" err="1"/>
              <a:t>all</a:t>
            </a:r>
            <a:r>
              <a:rPr lang="nl-NL" sz="1300" dirty="0"/>
              <a:t> </a:t>
            </a:r>
            <a:r>
              <a:rPr lang="nl-NL" sz="1300" dirty="0" err="1"/>
              <a:t>subscribed</a:t>
            </a:r>
            <a:r>
              <a:rPr lang="nl-NL" sz="1300" dirty="0"/>
              <a:t> </a:t>
            </a:r>
            <a:r>
              <a:rPr lang="nl-NL" sz="1300" dirty="0" err="1"/>
              <a:t>to</a:t>
            </a:r>
            <a:r>
              <a:rPr lang="nl-NL" sz="1300" dirty="0"/>
              <a:t> </a:t>
            </a:r>
            <a:r>
              <a:rPr lang="nl-NL" sz="1300" dirty="0" err="1"/>
              <a:t>the</a:t>
            </a:r>
            <a:r>
              <a:rPr lang="nl-NL" sz="1300" dirty="0"/>
              <a:t> platform. </a:t>
            </a:r>
            <a:endParaRPr lang="en-NL" sz="1300" dirty="0" err="1"/>
          </a:p>
        </p:txBody>
      </p:sp>
      <p:cxnSp>
        <p:nvCxnSpPr>
          <p:cNvPr id="18" name="Connector: Elbow 17">
            <a:extLst>
              <a:ext uri="{FF2B5EF4-FFF2-40B4-BE49-F238E27FC236}">
                <a16:creationId xmlns:a16="http://schemas.microsoft.com/office/drawing/2014/main" id="{3C5E52E1-D6A4-49DB-B0D7-164A1E695AC5}"/>
              </a:ext>
            </a:extLst>
          </p:cNvPr>
          <p:cNvCxnSpPr>
            <a:stCxn id="26" idx="3"/>
            <a:endCxn id="36" idx="3"/>
          </p:cNvCxnSpPr>
          <p:nvPr/>
        </p:nvCxnSpPr>
        <p:spPr>
          <a:xfrm rot="5400000">
            <a:off x="3953290" y="-189497"/>
            <a:ext cx="690080" cy="6214531"/>
          </a:xfrm>
          <a:prstGeom prst="bentConnector3">
            <a:avLst>
              <a:gd name="adj1" fmla="val 190546"/>
            </a:avLst>
          </a:prstGeom>
          <a:ln w="19050">
            <a:prstDash val="dash"/>
            <a:tailEnd type="triangle"/>
          </a:ln>
        </p:spPr>
        <p:style>
          <a:lnRef idx="1">
            <a:schemeClr val="accent1"/>
          </a:lnRef>
          <a:fillRef idx="0">
            <a:schemeClr val="accent1"/>
          </a:fillRef>
          <a:effectRef idx="0">
            <a:schemeClr val="accent1"/>
          </a:effectRef>
          <a:fontRef idx="minor">
            <a:schemeClr val="tx1"/>
          </a:fontRef>
        </p:style>
      </p:cxnSp>
      <p:sp>
        <p:nvSpPr>
          <p:cNvPr id="58" name="Speech Bubble: Rectangle 57">
            <a:extLst>
              <a:ext uri="{FF2B5EF4-FFF2-40B4-BE49-F238E27FC236}">
                <a16:creationId xmlns:a16="http://schemas.microsoft.com/office/drawing/2014/main" id="{C8C877E7-81BC-4964-A68B-249439DC9879}"/>
              </a:ext>
            </a:extLst>
          </p:cNvPr>
          <p:cNvSpPr/>
          <p:nvPr/>
        </p:nvSpPr>
        <p:spPr>
          <a:xfrm>
            <a:off x="359290" y="3703343"/>
            <a:ext cx="3633592" cy="1104456"/>
          </a:xfrm>
          <a:prstGeom prst="wedgeRectCallout">
            <a:avLst>
              <a:gd name="adj1" fmla="val 30839"/>
              <a:gd name="adj2" fmla="val -68273"/>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9" name="TextBox 58">
            <a:extLst>
              <a:ext uri="{FF2B5EF4-FFF2-40B4-BE49-F238E27FC236}">
                <a16:creationId xmlns:a16="http://schemas.microsoft.com/office/drawing/2014/main" id="{5F7FB64A-D088-4999-9612-27669995818E}"/>
              </a:ext>
            </a:extLst>
          </p:cNvPr>
          <p:cNvSpPr txBox="1"/>
          <p:nvPr/>
        </p:nvSpPr>
        <p:spPr>
          <a:xfrm>
            <a:off x="480773" y="3746746"/>
            <a:ext cx="3512108" cy="1000274"/>
          </a:xfrm>
          <a:prstGeom prst="rect">
            <a:avLst/>
          </a:prstGeom>
          <a:noFill/>
        </p:spPr>
        <p:txBody>
          <a:bodyPr wrap="square" lIns="0" tIns="0" rIns="0" bIns="0" rtlCol="0">
            <a:spAutoFit/>
          </a:bodyPr>
          <a:lstStyle/>
          <a:p>
            <a:r>
              <a:rPr lang="nl-NL" sz="1300" dirty="0" err="1"/>
              <a:t>Telemetry</a:t>
            </a:r>
            <a:r>
              <a:rPr lang="nl-NL" sz="1300" dirty="0"/>
              <a:t> data is </a:t>
            </a:r>
            <a:r>
              <a:rPr lang="nl-NL" sz="1300" dirty="0" err="1"/>
              <a:t>stored</a:t>
            </a:r>
            <a:r>
              <a:rPr lang="nl-NL" sz="1300" dirty="0"/>
              <a:t> in a Time Series database, </a:t>
            </a:r>
            <a:r>
              <a:rPr lang="nl-NL" sz="1300" dirty="0" err="1"/>
              <a:t>allowing</a:t>
            </a:r>
            <a:r>
              <a:rPr lang="nl-NL" sz="1300" dirty="0"/>
              <a:t> for </a:t>
            </a:r>
            <a:r>
              <a:rPr lang="nl-NL" sz="1300" dirty="0" err="1"/>
              <a:t>very</a:t>
            </a:r>
            <a:r>
              <a:rPr lang="nl-NL" sz="1300" dirty="0"/>
              <a:t> </a:t>
            </a:r>
            <a:r>
              <a:rPr lang="nl-NL" sz="1300" dirty="0" err="1"/>
              <a:t>rapid</a:t>
            </a:r>
            <a:r>
              <a:rPr lang="nl-NL" sz="1300" dirty="0"/>
              <a:t> (append </a:t>
            </a:r>
            <a:r>
              <a:rPr lang="nl-NL" sz="1300" dirty="0" err="1"/>
              <a:t>only</a:t>
            </a:r>
            <a:r>
              <a:rPr lang="nl-NL" sz="1300" dirty="0"/>
              <a:t>) </a:t>
            </a:r>
            <a:r>
              <a:rPr lang="nl-NL" sz="1300" dirty="0" err="1"/>
              <a:t>recording</a:t>
            </a:r>
            <a:r>
              <a:rPr lang="nl-NL" sz="1300" dirty="0"/>
              <a:t> of </a:t>
            </a:r>
            <a:r>
              <a:rPr lang="nl-NL" sz="1300" dirty="0" err="1"/>
              <a:t>timestamped</a:t>
            </a:r>
            <a:r>
              <a:rPr lang="nl-NL" sz="1300" dirty="0"/>
              <a:t> data, </a:t>
            </a:r>
            <a:r>
              <a:rPr lang="nl-NL" sz="1300" dirty="0" err="1"/>
              <a:t>quick</a:t>
            </a:r>
            <a:r>
              <a:rPr lang="nl-NL" sz="1300" dirty="0"/>
              <a:t> time-</a:t>
            </a:r>
            <a:r>
              <a:rPr lang="nl-NL" sz="1300" dirty="0" err="1"/>
              <a:t>based</a:t>
            </a:r>
            <a:r>
              <a:rPr lang="nl-NL" sz="1300" dirty="0"/>
              <a:t> </a:t>
            </a:r>
            <a:r>
              <a:rPr lang="nl-NL" sz="1300" dirty="0" err="1"/>
              <a:t>aggregations</a:t>
            </a:r>
            <a:r>
              <a:rPr lang="nl-NL" sz="1300" dirty="0"/>
              <a:t> </a:t>
            </a:r>
            <a:r>
              <a:rPr lang="nl-NL" sz="1300" dirty="0" err="1"/>
              <a:t>and</a:t>
            </a:r>
            <a:r>
              <a:rPr lang="nl-NL" sz="1300" dirty="0"/>
              <a:t> analysis </a:t>
            </a:r>
            <a:r>
              <a:rPr lang="nl-NL" sz="1300" dirty="0" err="1"/>
              <a:t>and</a:t>
            </a:r>
            <a:r>
              <a:rPr lang="nl-NL" sz="1300" dirty="0"/>
              <a:t> </a:t>
            </a:r>
            <a:r>
              <a:rPr lang="nl-NL" sz="1300" dirty="0" err="1"/>
              <a:t>period-based</a:t>
            </a:r>
            <a:r>
              <a:rPr lang="nl-NL" sz="1300" dirty="0"/>
              <a:t> data </a:t>
            </a:r>
            <a:r>
              <a:rPr lang="nl-NL" sz="1300" dirty="0" err="1"/>
              <a:t>consolidation</a:t>
            </a:r>
            <a:r>
              <a:rPr lang="nl-NL" sz="1300" dirty="0"/>
              <a:t> </a:t>
            </a:r>
            <a:r>
              <a:rPr lang="nl-NL" sz="1300" dirty="0" err="1"/>
              <a:t>and</a:t>
            </a:r>
            <a:r>
              <a:rPr lang="nl-NL" sz="1300" dirty="0"/>
              <a:t> data </a:t>
            </a:r>
            <a:r>
              <a:rPr lang="nl-NL" sz="1300" dirty="0" err="1"/>
              <a:t>pruning</a:t>
            </a:r>
            <a:r>
              <a:rPr lang="nl-NL" sz="1300" dirty="0"/>
              <a:t>, </a:t>
            </a:r>
            <a:endParaRPr lang="en-NL" sz="1300" dirty="0" err="1"/>
          </a:p>
        </p:txBody>
      </p:sp>
      <p:sp>
        <p:nvSpPr>
          <p:cNvPr id="60" name="Speech Bubble: Rectangle 59">
            <a:extLst>
              <a:ext uri="{FF2B5EF4-FFF2-40B4-BE49-F238E27FC236}">
                <a16:creationId xmlns:a16="http://schemas.microsoft.com/office/drawing/2014/main" id="{CB83BE0A-A660-4919-AB13-127D4D3DD8F8}"/>
              </a:ext>
            </a:extLst>
          </p:cNvPr>
          <p:cNvSpPr/>
          <p:nvPr/>
        </p:nvSpPr>
        <p:spPr>
          <a:xfrm>
            <a:off x="5239193" y="3476859"/>
            <a:ext cx="1893127" cy="1104456"/>
          </a:xfrm>
          <a:prstGeom prst="wedgeRectCallout">
            <a:avLst>
              <a:gd name="adj1" fmla="val -28732"/>
              <a:gd name="adj2" fmla="val -8115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TextBox 60">
            <a:extLst>
              <a:ext uri="{FF2B5EF4-FFF2-40B4-BE49-F238E27FC236}">
                <a16:creationId xmlns:a16="http://schemas.microsoft.com/office/drawing/2014/main" id="{29C82F39-777C-4F6B-BE09-3AE9BB1B8A09}"/>
              </a:ext>
            </a:extLst>
          </p:cNvPr>
          <p:cNvSpPr txBox="1"/>
          <p:nvPr/>
        </p:nvSpPr>
        <p:spPr>
          <a:xfrm>
            <a:off x="5360676" y="3520262"/>
            <a:ext cx="1843280" cy="1000274"/>
          </a:xfrm>
          <a:prstGeom prst="rect">
            <a:avLst/>
          </a:prstGeom>
          <a:noFill/>
        </p:spPr>
        <p:txBody>
          <a:bodyPr wrap="square" lIns="0" tIns="0" rIns="0" bIns="0" rtlCol="0">
            <a:spAutoFit/>
          </a:bodyPr>
          <a:lstStyle/>
          <a:p>
            <a:r>
              <a:rPr lang="nl-NL" sz="1300" dirty="0" err="1"/>
              <a:t>Telemetry</a:t>
            </a:r>
            <a:r>
              <a:rPr lang="nl-NL" sz="1300" dirty="0"/>
              <a:t> data </a:t>
            </a:r>
            <a:r>
              <a:rPr lang="nl-NL" sz="1300" dirty="0" err="1"/>
              <a:t>can</a:t>
            </a:r>
            <a:r>
              <a:rPr lang="nl-NL" sz="1300" dirty="0"/>
              <a:t> </a:t>
            </a:r>
            <a:r>
              <a:rPr lang="nl-NL" sz="1300" dirty="0" err="1"/>
              <a:t>be</a:t>
            </a:r>
            <a:r>
              <a:rPr lang="nl-NL" sz="1300" dirty="0"/>
              <a:t> </a:t>
            </a:r>
            <a:r>
              <a:rPr lang="nl-NL" sz="1300" dirty="0" err="1"/>
              <a:t>retrieved</a:t>
            </a:r>
            <a:r>
              <a:rPr lang="nl-NL" sz="1300" dirty="0"/>
              <a:t> </a:t>
            </a:r>
            <a:r>
              <a:rPr lang="nl-NL" sz="1300" dirty="0" err="1"/>
              <a:t>through</a:t>
            </a:r>
            <a:r>
              <a:rPr lang="nl-NL" sz="1300" dirty="0"/>
              <a:t> REST </a:t>
            </a:r>
            <a:r>
              <a:rPr lang="nl-NL" sz="1300" dirty="0" err="1"/>
              <a:t>APIs</a:t>
            </a:r>
            <a:r>
              <a:rPr lang="nl-NL" sz="1300" dirty="0"/>
              <a:t> – per device, per </a:t>
            </a:r>
            <a:r>
              <a:rPr lang="nl-NL" sz="1300" dirty="0" err="1"/>
              <a:t>day</a:t>
            </a:r>
            <a:r>
              <a:rPr lang="nl-NL" sz="1300" dirty="0"/>
              <a:t> (</a:t>
            </a:r>
            <a:r>
              <a:rPr lang="nl-NL" sz="1300" dirty="0" err="1"/>
              <a:t>primarily</a:t>
            </a:r>
            <a:r>
              <a:rPr lang="nl-NL" sz="1300" dirty="0"/>
              <a:t> for </a:t>
            </a:r>
            <a:r>
              <a:rPr lang="nl-NL" sz="1300" dirty="0" err="1"/>
              <a:t>monthly</a:t>
            </a:r>
            <a:r>
              <a:rPr lang="nl-NL" sz="1300" dirty="0"/>
              <a:t> </a:t>
            </a:r>
            <a:r>
              <a:rPr lang="nl-NL" sz="1300" dirty="0" err="1"/>
              <a:t>bill</a:t>
            </a:r>
            <a:r>
              <a:rPr lang="nl-NL" sz="1300" dirty="0"/>
              <a:t>)</a:t>
            </a:r>
            <a:endParaRPr lang="en-NL" sz="1300" dirty="0" err="1"/>
          </a:p>
        </p:txBody>
      </p:sp>
      <p:sp>
        <p:nvSpPr>
          <p:cNvPr id="62" name="Speech Bubble: Rectangle 61">
            <a:extLst>
              <a:ext uri="{FF2B5EF4-FFF2-40B4-BE49-F238E27FC236}">
                <a16:creationId xmlns:a16="http://schemas.microsoft.com/office/drawing/2014/main" id="{19612D90-FE84-4DDC-BF6A-CDEE5BF4EEB4}"/>
              </a:ext>
            </a:extLst>
          </p:cNvPr>
          <p:cNvSpPr/>
          <p:nvPr/>
        </p:nvSpPr>
        <p:spPr>
          <a:xfrm>
            <a:off x="182589" y="453293"/>
            <a:ext cx="3760938" cy="1104456"/>
          </a:xfrm>
          <a:prstGeom prst="wedgeRectCallout">
            <a:avLst>
              <a:gd name="adj1" fmla="val 27204"/>
              <a:gd name="adj2" fmla="val 84432"/>
            </a:avLst>
          </a:prstGeom>
          <a:solidFill>
            <a:schemeClr val="accent3">
              <a:lumMod val="20000"/>
              <a:lumOff val="80000"/>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3" name="TextBox 62">
            <a:extLst>
              <a:ext uri="{FF2B5EF4-FFF2-40B4-BE49-F238E27FC236}">
                <a16:creationId xmlns:a16="http://schemas.microsoft.com/office/drawing/2014/main" id="{34F0918C-488E-4699-9D72-0468BF777274}"/>
              </a:ext>
            </a:extLst>
          </p:cNvPr>
          <p:cNvSpPr txBox="1"/>
          <p:nvPr/>
        </p:nvSpPr>
        <p:spPr>
          <a:xfrm>
            <a:off x="304072" y="496696"/>
            <a:ext cx="3639454" cy="1000274"/>
          </a:xfrm>
          <a:prstGeom prst="rect">
            <a:avLst/>
          </a:prstGeom>
          <a:noFill/>
        </p:spPr>
        <p:txBody>
          <a:bodyPr wrap="square" lIns="0" tIns="0" rIns="0" bIns="0" rtlCol="0">
            <a:spAutoFit/>
          </a:bodyPr>
          <a:lstStyle/>
          <a:p>
            <a:r>
              <a:rPr lang="nl-NL" sz="1300" dirty="0" err="1"/>
              <a:t>Telemetry</a:t>
            </a:r>
            <a:r>
              <a:rPr lang="nl-NL" sz="1300" dirty="0"/>
              <a:t> </a:t>
            </a:r>
            <a:r>
              <a:rPr lang="nl-NL" sz="1300" dirty="0" err="1"/>
              <a:t>messages</a:t>
            </a:r>
            <a:r>
              <a:rPr lang="nl-NL" sz="1300" dirty="0"/>
              <a:t> </a:t>
            </a:r>
            <a:r>
              <a:rPr lang="nl-NL" sz="1300" dirty="0" err="1"/>
              <a:t>from</a:t>
            </a:r>
            <a:r>
              <a:rPr lang="nl-NL" sz="1300" dirty="0"/>
              <a:t> </a:t>
            </a:r>
            <a:r>
              <a:rPr lang="nl-NL" sz="1300" dirty="0" err="1"/>
              <a:t>various</a:t>
            </a:r>
            <a:r>
              <a:rPr lang="nl-NL" sz="1300" dirty="0"/>
              <a:t> types of meters </a:t>
            </a:r>
            <a:r>
              <a:rPr lang="nl-NL" sz="1300" dirty="0" err="1"/>
              <a:t>and</a:t>
            </a:r>
            <a:r>
              <a:rPr lang="nl-NL" sz="1300" dirty="0"/>
              <a:t> </a:t>
            </a:r>
            <a:r>
              <a:rPr lang="nl-NL" sz="1300" dirty="0" err="1"/>
              <a:t>communication</a:t>
            </a:r>
            <a:r>
              <a:rPr lang="nl-NL" sz="1300" dirty="0"/>
              <a:t> modules are </a:t>
            </a:r>
            <a:r>
              <a:rPr lang="nl-NL" sz="1300" dirty="0" err="1"/>
              <a:t>deduplicated</a:t>
            </a:r>
            <a:r>
              <a:rPr lang="nl-NL" sz="1300" dirty="0"/>
              <a:t>,  </a:t>
            </a:r>
            <a:r>
              <a:rPr lang="nl-NL" sz="1300" dirty="0" err="1"/>
              <a:t>converted</a:t>
            </a:r>
            <a:r>
              <a:rPr lang="nl-NL" sz="1300" dirty="0"/>
              <a:t> </a:t>
            </a:r>
            <a:r>
              <a:rPr lang="nl-NL" sz="1300" dirty="0" err="1"/>
              <a:t>into</a:t>
            </a:r>
            <a:r>
              <a:rPr lang="nl-NL" sz="1300" dirty="0"/>
              <a:t> standard units </a:t>
            </a:r>
            <a:r>
              <a:rPr lang="nl-NL" sz="1300" dirty="0" err="1"/>
              <a:t>and</a:t>
            </a:r>
            <a:r>
              <a:rPr lang="nl-NL" sz="1300" dirty="0"/>
              <a:t> </a:t>
            </a:r>
            <a:r>
              <a:rPr lang="nl-NL" sz="1300" dirty="0" err="1"/>
              <a:t>canonical</a:t>
            </a:r>
            <a:r>
              <a:rPr lang="nl-NL" sz="1300" dirty="0"/>
              <a:t> </a:t>
            </a:r>
            <a:r>
              <a:rPr lang="nl-NL" sz="1300" dirty="0" err="1"/>
              <a:t>value</a:t>
            </a:r>
            <a:r>
              <a:rPr lang="nl-NL" sz="1300" dirty="0"/>
              <a:t> labels. </a:t>
            </a:r>
            <a:r>
              <a:rPr lang="nl-NL" sz="1300" dirty="0" err="1"/>
              <a:t>Administrative</a:t>
            </a:r>
            <a:r>
              <a:rPr lang="nl-NL" sz="1300" dirty="0"/>
              <a:t> </a:t>
            </a:r>
            <a:r>
              <a:rPr lang="nl-NL" sz="1300" dirty="0" err="1"/>
              <a:t>connection</a:t>
            </a:r>
            <a:r>
              <a:rPr lang="nl-NL" sz="1300" dirty="0"/>
              <a:t> details are </a:t>
            </a:r>
            <a:r>
              <a:rPr lang="nl-NL" sz="1300" dirty="0" err="1"/>
              <a:t>added</a:t>
            </a:r>
            <a:r>
              <a:rPr lang="nl-NL" sz="1300" dirty="0"/>
              <a:t> </a:t>
            </a:r>
            <a:r>
              <a:rPr lang="nl-NL" sz="1300" dirty="0" err="1"/>
              <a:t>to</a:t>
            </a:r>
            <a:r>
              <a:rPr lang="nl-NL" sz="1300" dirty="0"/>
              <a:t> </a:t>
            </a:r>
            <a:r>
              <a:rPr lang="nl-NL" sz="1300" dirty="0" err="1"/>
              <a:t>the</a:t>
            </a:r>
            <a:r>
              <a:rPr lang="nl-NL" sz="1300" dirty="0"/>
              <a:t> </a:t>
            </a:r>
            <a:r>
              <a:rPr lang="nl-NL" sz="1300" dirty="0" err="1"/>
              <a:t>published</a:t>
            </a:r>
            <a:r>
              <a:rPr lang="nl-NL" sz="1300" dirty="0"/>
              <a:t> </a:t>
            </a:r>
            <a:r>
              <a:rPr lang="nl-NL" sz="1300" dirty="0" err="1"/>
              <a:t>messages</a:t>
            </a:r>
            <a:endParaRPr lang="en-NL" sz="1300" dirty="0" err="1"/>
          </a:p>
        </p:txBody>
      </p:sp>
      <p:sp>
        <p:nvSpPr>
          <p:cNvPr id="21" name="Freeform: Shape 20">
            <a:extLst>
              <a:ext uri="{FF2B5EF4-FFF2-40B4-BE49-F238E27FC236}">
                <a16:creationId xmlns:a16="http://schemas.microsoft.com/office/drawing/2014/main" id="{1C9C6757-E6B8-41C1-B52F-F7D6B9A271D8}"/>
              </a:ext>
            </a:extLst>
          </p:cNvPr>
          <p:cNvSpPr/>
          <p:nvPr/>
        </p:nvSpPr>
        <p:spPr>
          <a:xfrm>
            <a:off x="1704795" y="2468880"/>
            <a:ext cx="1211125" cy="442091"/>
          </a:xfrm>
          <a:custGeom>
            <a:avLst/>
            <a:gdLst>
              <a:gd name="connsiteX0" fmla="*/ 1140005 w 1211125"/>
              <a:gd name="connsiteY0" fmla="*/ 0 h 442091"/>
              <a:gd name="connsiteX1" fmla="*/ 12245 w 1211125"/>
              <a:gd name="connsiteY1" fmla="*/ 284480 h 442091"/>
              <a:gd name="connsiteX2" fmla="*/ 581205 w 1211125"/>
              <a:gd name="connsiteY2" fmla="*/ 436880 h 442091"/>
              <a:gd name="connsiteX3" fmla="*/ 1211125 w 1211125"/>
              <a:gd name="connsiteY3" fmla="*/ 101600 h 442091"/>
            </a:gdLst>
            <a:ahLst/>
            <a:cxnLst>
              <a:cxn ang="0">
                <a:pos x="connsiteX0" y="connsiteY0"/>
              </a:cxn>
              <a:cxn ang="0">
                <a:pos x="connsiteX1" y="connsiteY1"/>
              </a:cxn>
              <a:cxn ang="0">
                <a:pos x="connsiteX2" y="connsiteY2"/>
              </a:cxn>
              <a:cxn ang="0">
                <a:pos x="connsiteX3" y="connsiteY3"/>
              </a:cxn>
            </a:cxnLst>
            <a:rect l="l" t="t" r="r" b="b"/>
            <a:pathLst>
              <a:path w="1211125" h="442091">
                <a:moveTo>
                  <a:pt x="1140005" y="0"/>
                </a:moveTo>
                <a:cubicBezTo>
                  <a:pt x="622691" y="105833"/>
                  <a:pt x="105378" y="211667"/>
                  <a:pt x="12245" y="284480"/>
                </a:cubicBezTo>
                <a:cubicBezTo>
                  <a:pt x="-80888" y="357293"/>
                  <a:pt x="381392" y="467360"/>
                  <a:pt x="581205" y="436880"/>
                </a:cubicBezTo>
                <a:cubicBezTo>
                  <a:pt x="781018" y="406400"/>
                  <a:pt x="996071" y="254000"/>
                  <a:pt x="1211125" y="101600"/>
                </a:cubicBezTo>
              </a:path>
            </a:pathLst>
          </a:custGeom>
          <a:noFill/>
          <a:ln>
            <a:solidFill>
              <a:srgbClr val="FF0000"/>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6577269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2"/>
                                        </p:tgtEl>
                                        <p:attrNameLst>
                                          <p:attrName>style.visibility</p:attrName>
                                        </p:attrNameLst>
                                      </p:cBhvr>
                                      <p:to>
                                        <p:strVal val="visible"/>
                                      </p:to>
                                    </p:set>
                                    <p:animEffect transition="in" filter="fade">
                                      <p:cBhvr>
                                        <p:cTn id="10" dur="500"/>
                                        <p:tgtEl>
                                          <p:spTgt spid="62"/>
                                        </p:tgtEl>
                                      </p:cBhvr>
                                    </p:animEffect>
                                  </p:childTnLst>
                                </p:cTn>
                              </p:par>
                            </p:childTnLst>
                          </p:cTn>
                        </p:par>
                        <p:par>
                          <p:cTn id="11" fill="hold">
                            <p:stCondLst>
                              <p:cond delay="500"/>
                            </p:stCondLst>
                            <p:childTnLst>
                              <p:par>
                                <p:cTn id="12" presetID="1"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6"/>
                                        </p:tgtEl>
                                        <p:attrNameLst>
                                          <p:attrName>style.visibility</p:attrName>
                                        </p:attrNameLst>
                                      </p:cBhvr>
                                      <p:to>
                                        <p:strVal val="visible"/>
                                      </p:to>
                                    </p:set>
                                    <p:animEffect transition="in" filter="fade">
                                      <p:cBhvr>
                                        <p:cTn id="21" dur="500"/>
                                        <p:tgtEl>
                                          <p:spTgt spid="5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fade">
                                      <p:cBhvr>
                                        <p:cTn id="26" dur="500"/>
                                        <p:tgtEl>
                                          <p:spTgt spid="5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500"/>
                                        <p:tgtEl>
                                          <p:spTgt spid="58"/>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61"/>
                                        </p:tgtEl>
                                        <p:attrNameLst>
                                          <p:attrName>style.visibility</p:attrName>
                                        </p:attrNameLst>
                                      </p:cBhvr>
                                      <p:to>
                                        <p:strVal val="visible"/>
                                      </p:to>
                                    </p:set>
                                    <p:animEffect transition="in" filter="fade">
                                      <p:cBhvr>
                                        <p:cTn id="34" dur="500"/>
                                        <p:tgtEl>
                                          <p:spTgt spid="6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fade">
                                      <p:cBhvr>
                                        <p:cTn id="37"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P spid="57" grpId="0"/>
      <p:bldP spid="58" grpId="0" animBg="1"/>
      <p:bldP spid="59" grpId="0"/>
      <p:bldP spid="60" grpId="0" animBg="1"/>
      <p:bldP spid="61" grpId="0"/>
      <p:bldP spid="62" grpId="0" animBg="1"/>
      <p:bldP spid="63" grpId="0"/>
      <p:bldP spid="2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A58983-8F55-4F7B-84A1-3BA5298BD799}"/>
              </a:ext>
            </a:extLst>
          </p:cNvPr>
          <p:cNvSpPr>
            <a:spLocks noGrp="1"/>
          </p:cNvSpPr>
          <p:nvPr>
            <p:ph type="title"/>
          </p:nvPr>
        </p:nvSpPr>
        <p:spPr/>
        <p:txBody>
          <a:bodyPr/>
          <a:lstStyle/>
          <a:p>
            <a:r>
              <a:rPr lang="nl-NL" dirty="0"/>
              <a:t>Monitor &amp; </a:t>
            </a:r>
            <a:r>
              <a:rPr lang="nl-NL" dirty="0" err="1"/>
              <a:t>Operate</a:t>
            </a:r>
            <a:endParaRPr lang="en-NL" dirty="0"/>
          </a:p>
        </p:txBody>
      </p:sp>
      <p:sp>
        <p:nvSpPr>
          <p:cNvPr id="4" name="Footer Placeholder 3">
            <a:extLst>
              <a:ext uri="{FF2B5EF4-FFF2-40B4-BE49-F238E27FC236}">
                <a16:creationId xmlns:a16="http://schemas.microsoft.com/office/drawing/2014/main" id="{C1909B89-13F4-4575-A458-8134ABA98101}"/>
              </a:ext>
            </a:extLst>
          </p:cNvPr>
          <p:cNvSpPr>
            <a:spLocks noGrp="1"/>
          </p:cNvSpPr>
          <p:nvPr>
            <p:ph type="ftr" sz="quarter" idx="11"/>
          </p:nvPr>
        </p:nvSpPr>
        <p:spPr>
          <a:xfrm>
            <a:off x="4968000" y="5004000"/>
            <a:ext cx="3240000" cy="108000"/>
          </a:xfrm>
        </p:spPr>
        <p:txBody>
          <a:bodyPr/>
          <a:lstStyle/>
          <a:p>
            <a:r>
              <a:rPr lang="en-US"/>
              <a:t>Cloud IoT Platform for Energy Transition - DigitalXchange 2020</a:t>
            </a:r>
            <a:endParaRPr lang="nl-NL"/>
          </a:p>
        </p:txBody>
      </p:sp>
      <p:pic>
        <p:nvPicPr>
          <p:cNvPr id="7" name="Picture 2" descr="Related image">
            <a:extLst>
              <a:ext uri="{FF2B5EF4-FFF2-40B4-BE49-F238E27FC236}">
                <a16:creationId xmlns:a16="http://schemas.microsoft.com/office/drawing/2014/main" id="{68F2E177-CEF6-4E43-A79A-CC252C7A676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6042" t="33740" r="6041" b="21415"/>
          <a:stretch/>
        </p:blipFill>
        <p:spPr bwMode="auto">
          <a:xfrm>
            <a:off x="-3868616" y="2579074"/>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787D-3F38-496F-A115-656223FFCD3C}"/>
              </a:ext>
            </a:extLst>
          </p:cNvPr>
          <p:cNvSpPr/>
          <p:nvPr/>
        </p:nvSpPr>
        <p:spPr>
          <a:xfrm>
            <a:off x="-3606313" y="3169625"/>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Content Placeholder 5" descr="House">
            <a:extLst>
              <a:ext uri="{FF2B5EF4-FFF2-40B4-BE49-F238E27FC236}">
                <a16:creationId xmlns:a16="http://schemas.microsoft.com/office/drawing/2014/main" id="{DCED3E27-3F0B-4D44-9636-7BBA8F8D2F6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678114" y="3294575"/>
            <a:ext cx="914400" cy="914400"/>
          </a:xfrm>
          <a:prstGeom prst="rect">
            <a:avLst/>
          </a:prstGeom>
        </p:spPr>
      </p:pic>
      <p:sp>
        <p:nvSpPr>
          <p:cNvPr id="12" name="Arrow: Right 11">
            <a:extLst>
              <a:ext uri="{FF2B5EF4-FFF2-40B4-BE49-F238E27FC236}">
                <a16:creationId xmlns:a16="http://schemas.microsoft.com/office/drawing/2014/main" id="{90012787-E235-44D7-823D-1B40207E6C0D}"/>
              </a:ext>
            </a:extLst>
          </p:cNvPr>
          <p:cNvSpPr/>
          <p:nvPr/>
        </p:nvSpPr>
        <p:spPr>
          <a:xfrm>
            <a:off x="-3837372" y="4333925"/>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HEAT</a:t>
            </a:r>
            <a:endParaRPr lang="en-NL" dirty="0"/>
          </a:p>
        </p:txBody>
      </p:sp>
      <p:sp>
        <p:nvSpPr>
          <p:cNvPr id="3" name="Rectangle: Rounded Corners 2">
            <a:extLst>
              <a:ext uri="{FF2B5EF4-FFF2-40B4-BE49-F238E27FC236}">
                <a16:creationId xmlns:a16="http://schemas.microsoft.com/office/drawing/2014/main" id="{8F501225-071E-442F-9A2D-E7C7CDA8C211}"/>
              </a:ext>
            </a:extLst>
          </p:cNvPr>
          <p:cNvSpPr/>
          <p:nvPr/>
        </p:nvSpPr>
        <p:spPr>
          <a:xfrm>
            <a:off x="-2526323" y="2881625"/>
            <a:ext cx="638405" cy="440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14" name="Rectangle: Rounded Corners 13">
            <a:extLst>
              <a:ext uri="{FF2B5EF4-FFF2-40B4-BE49-F238E27FC236}">
                <a16:creationId xmlns:a16="http://schemas.microsoft.com/office/drawing/2014/main" id="{5DB163FC-8A68-42C1-B7E2-7FAD18A4EBA4}"/>
              </a:ext>
            </a:extLst>
          </p:cNvPr>
          <p:cNvSpPr/>
          <p:nvPr/>
        </p:nvSpPr>
        <p:spPr>
          <a:xfrm>
            <a:off x="-1825373" y="3422502"/>
            <a:ext cx="685801" cy="431797"/>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5" name="Rectangle: Rounded Corners 4">
            <a:extLst>
              <a:ext uri="{FF2B5EF4-FFF2-40B4-BE49-F238E27FC236}">
                <a16:creationId xmlns:a16="http://schemas.microsoft.com/office/drawing/2014/main" id="{675E9139-170A-4754-B1E0-5DEDC3FBF601}"/>
              </a:ext>
            </a:extLst>
          </p:cNvPr>
          <p:cNvSpPr/>
          <p:nvPr/>
        </p:nvSpPr>
        <p:spPr>
          <a:xfrm>
            <a:off x="103462" y="2738953"/>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6" name="Cloud 5">
            <a:extLst>
              <a:ext uri="{FF2B5EF4-FFF2-40B4-BE49-F238E27FC236}">
                <a16:creationId xmlns:a16="http://schemas.microsoft.com/office/drawing/2014/main" id="{A2555019-053E-4FFB-B734-FFA289D9757E}"/>
              </a:ext>
            </a:extLst>
          </p:cNvPr>
          <p:cNvSpPr/>
          <p:nvPr/>
        </p:nvSpPr>
        <p:spPr>
          <a:xfrm>
            <a:off x="3522542" y="1788501"/>
            <a:ext cx="5402689" cy="2625816"/>
          </a:xfrm>
          <a:prstGeom prst="cloud">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Freeform: Shape 7">
            <a:extLst>
              <a:ext uri="{FF2B5EF4-FFF2-40B4-BE49-F238E27FC236}">
                <a16:creationId xmlns:a16="http://schemas.microsoft.com/office/drawing/2014/main" id="{103AE64E-C1FD-42D3-B8A0-FAC109102FB8}"/>
              </a:ext>
            </a:extLst>
          </p:cNvPr>
          <p:cNvSpPr/>
          <p:nvPr/>
        </p:nvSpPr>
        <p:spPr>
          <a:xfrm>
            <a:off x="-3365194" y="3799032"/>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56258D5A-47CA-45D7-862A-3586B03FBA0B}"/>
              </a:ext>
            </a:extLst>
          </p:cNvPr>
          <p:cNvSpPr/>
          <p:nvPr/>
        </p:nvSpPr>
        <p:spPr>
          <a:xfrm>
            <a:off x="-3727685" y="3289071"/>
            <a:ext cx="294539"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C314CC13-832C-4127-9A47-D4ABE43B3160}"/>
              </a:ext>
            </a:extLst>
          </p:cNvPr>
          <p:cNvCxnSpPr>
            <a:cxnSpLocks/>
            <a:stCxn id="3" idx="3"/>
            <a:endCxn id="5" idx="1"/>
          </p:cNvCxnSpPr>
          <p:nvPr/>
        </p:nvCxnSpPr>
        <p:spPr>
          <a:xfrm flipV="1">
            <a:off x="-1887918" y="2975953"/>
            <a:ext cx="1991380" cy="125872"/>
          </a:xfrm>
          <a:prstGeom prst="bentConnector3">
            <a:avLst/>
          </a:prstGeom>
          <a:ln>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A6A6804-1617-4E6B-A9F0-BD831DD65DB1}"/>
              </a:ext>
            </a:extLst>
          </p:cNvPr>
          <p:cNvCxnSpPr>
            <a:cxnSpLocks/>
            <a:stCxn id="14" idx="3"/>
            <a:endCxn id="5" idx="2"/>
          </p:cNvCxnSpPr>
          <p:nvPr/>
        </p:nvCxnSpPr>
        <p:spPr>
          <a:xfrm flipV="1">
            <a:off x="-1139572" y="3212953"/>
            <a:ext cx="1866922" cy="425448"/>
          </a:xfrm>
          <a:prstGeom prst="bentConnector2">
            <a:avLst/>
          </a:prstGeom>
          <a:ln>
            <a:solidFill>
              <a:srgbClr val="F89346"/>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2562D0C-C026-4D6C-9380-1DC3AFF86666}"/>
              </a:ext>
            </a:extLst>
          </p:cNvPr>
          <p:cNvSpPr/>
          <p:nvPr/>
        </p:nvSpPr>
        <p:spPr>
          <a:xfrm>
            <a:off x="8419021" y="3182639"/>
            <a:ext cx="555001" cy="50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6" name="Cube 25">
            <a:extLst>
              <a:ext uri="{FF2B5EF4-FFF2-40B4-BE49-F238E27FC236}">
                <a16:creationId xmlns:a16="http://schemas.microsoft.com/office/drawing/2014/main" id="{A3F0333B-159A-4203-8FC5-BD9E14FFF370}"/>
              </a:ext>
            </a:extLst>
          </p:cNvPr>
          <p:cNvSpPr/>
          <p:nvPr/>
        </p:nvSpPr>
        <p:spPr>
          <a:xfrm>
            <a:off x="10657412" y="2468151"/>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Event Streaming Platform</a:t>
            </a:r>
            <a:endParaRPr lang="en-NL" sz="1050" dirty="0"/>
          </a:p>
        </p:txBody>
      </p:sp>
      <p:sp>
        <p:nvSpPr>
          <p:cNvPr id="27" name="Cylinder 26">
            <a:extLst>
              <a:ext uri="{FF2B5EF4-FFF2-40B4-BE49-F238E27FC236}">
                <a16:creationId xmlns:a16="http://schemas.microsoft.com/office/drawing/2014/main" id="{43DDAEE0-737D-4EFD-8F69-E65CDD2713F8}"/>
              </a:ext>
            </a:extLst>
          </p:cNvPr>
          <p:cNvSpPr/>
          <p:nvPr/>
        </p:nvSpPr>
        <p:spPr>
          <a:xfrm>
            <a:off x="7189017" y="3422502"/>
            <a:ext cx="1035006" cy="562197"/>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28" name="Freeform: Shape 27">
            <a:extLst>
              <a:ext uri="{FF2B5EF4-FFF2-40B4-BE49-F238E27FC236}">
                <a16:creationId xmlns:a16="http://schemas.microsoft.com/office/drawing/2014/main" id="{4B250084-8CA4-4E38-B4C8-EEC4419FE07D}"/>
              </a:ext>
            </a:extLst>
          </p:cNvPr>
          <p:cNvSpPr/>
          <p:nvPr/>
        </p:nvSpPr>
        <p:spPr>
          <a:xfrm>
            <a:off x="1395400" y="2738952"/>
            <a:ext cx="2623804" cy="321311"/>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lowchart: Sequential Access Storage 28">
            <a:extLst>
              <a:ext uri="{FF2B5EF4-FFF2-40B4-BE49-F238E27FC236}">
                <a16:creationId xmlns:a16="http://schemas.microsoft.com/office/drawing/2014/main" id="{EA4379B0-E28D-4AC4-BD66-1584ADB3FC98}"/>
              </a:ext>
            </a:extLst>
          </p:cNvPr>
          <p:cNvSpPr/>
          <p:nvPr/>
        </p:nvSpPr>
        <p:spPr>
          <a:xfrm>
            <a:off x="4991657" y="2596738"/>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0" name="Flowchart: Process 29">
            <a:extLst>
              <a:ext uri="{FF2B5EF4-FFF2-40B4-BE49-F238E27FC236}">
                <a16:creationId xmlns:a16="http://schemas.microsoft.com/office/drawing/2014/main" id="{FC1D296B-449A-4EC2-AD29-2574E921FF2E}"/>
              </a:ext>
            </a:extLst>
          </p:cNvPr>
          <p:cNvSpPr/>
          <p:nvPr/>
        </p:nvSpPr>
        <p:spPr>
          <a:xfrm>
            <a:off x="4101804" y="2655576"/>
            <a:ext cx="776627" cy="4740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800" dirty="0" err="1"/>
              <a:t>Ingest</a:t>
            </a:r>
            <a:r>
              <a:rPr lang="nl-NL" sz="800" dirty="0"/>
              <a:t>, </a:t>
            </a:r>
            <a:r>
              <a:rPr lang="nl-NL" sz="800" dirty="0" err="1"/>
              <a:t>Authenticate</a:t>
            </a:r>
            <a:r>
              <a:rPr lang="nl-NL" sz="800" dirty="0"/>
              <a:t> &amp; Check</a:t>
            </a:r>
            <a:endParaRPr lang="en-NL" sz="800" dirty="0"/>
          </a:p>
        </p:txBody>
      </p:sp>
      <p:sp>
        <p:nvSpPr>
          <p:cNvPr id="33" name="Flowchart: Process 32">
            <a:extLst>
              <a:ext uri="{FF2B5EF4-FFF2-40B4-BE49-F238E27FC236}">
                <a16:creationId xmlns:a16="http://schemas.microsoft.com/office/drawing/2014/main" id="{489E4F16-C464-4175-BFFC-A6DCC3888FF5}"/>
              </a:ext>
            </a:extLst>
          </p:cNvPr>
          <p:cNvSpPr/>
          <p:nvPr/>
        </p:nvSpPr>
        <p:spPr>
          <a:xfrm>
            <a:off x="7312626" y="2561781"/>
            <a:ext cx="752477" cy="645361"/>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err="1"/>
              <a:t>Validate</a:t>
            </a:r>
            <a:r>
              <a:rPr lang="nl-NL" sz="800" dirty="0"/>
              <a:t>, </a:t>
            </a:r>
            <a:r>
              <a:rPr lang="nl-NL" sz="800" dirty="0" err="1"/>
              <a:t>Enrich</a:t>
            </a:r>
            <a:r>
              <a:rPr lang="nl-NL" sz="800" dirty="0"/>
              <a:t> </a:t>
            </a:r>
            <a:r>
              <a:rPr lang="nl-NL" sz="800" dirty="0" err="1"/>
              <a:t>Process</a:t>
            </a:r>
            <a:r>
              <a:rPr lang="nl-NL" sz="800" dirty="0"/>
              <a:t>, </a:t>
            </a:r>
            <a:r>
              <a:rPr lang="nl-NL" sz="800" dirty="0" err="1"/>
              <a:t>Convert</a:t>
            </a:r>
            <a:r>
              <a:rPr lang="nl-NL" sz="800" dirty="0"/>
              <a:t>, </a:t>
            </a:r>
            <a:r>
              <a:rPr lang="nl-NL" sz="800" dirty="0" err="1"/>
              <a:t>Publish</a:t>
            </a:r>
            <a:r>
              <a:rPr lang="nl-NL" sz="800" dirty="0"/>
              <a:t> </a:t>
            </a:r>
            <a:endParaRPr lang="en-NL" sz="800" dirty="0"/>
          </a:p>
        </p:txBody>
      </p:sp>
      <p:sp>
        <p:nvSpPr>
          <p:cNvPr id="36" name="Cylinder 35">
            <a:extLst>
              <a:ext uri="{FF2B5EF4-FFF2-40B4-BE49-F238E27FC236}">
                <a16:creationId xmlns:a16="http://schemas.microsoft.com/office/drawing/2014/main" id="{4CA89271-5663-4F22-92B1-BBCFD67DA4DD}"/>
              </a:ext>
            </a:extLst>
          </p:cNvPr>
          <p:cNvSpPr/>
          <p:nvPr/>
        </p:nvSpPr>
        <p:spPr>
          <a:xfrm>
            <a:off x="3774300" y="3450886"/>
            <a:ext cx="2002439" cy="1404614"/>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a:t>Devices</a:t>
            </a:r>
            <a:endParaRPr lang="en-NL" sz="1800" dirty="0"/>
          </a:p>
        </p:txBody>
      </p:sp>
      <p:sp>
        <p:nvSpPr>
          <p:cNvPr id="39" name="Flowchart: Process 38">
            <a:extLst>
              <a:ext uri="{FF2B5EF4-FFF2-40B4-BE49-F238E27FC236}">
                <a16:creationId xmlns:a16="http://schemas.microsoft.com/office/drawing/2014/main" id="{C5396C4B-7473-4D24-836D-11B8A4192384}"/>
              </a:ext>
            </a:extLst>
          </p:cNvPr>
          <p:cNvSpPr/>
          <p:nvPr/>
        </p:nvSpPr>
        <p:spPr>
          <a:xfrm>
            <a:off x="6288397" y="603355"/>
            <a:ext cx="1935625" cy="1497746"/>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1800" dirty="0"/>
          </a:p>
          <a:p>
            <a:pPr algn="ctr"/>
            <a:endParaRPr lang="nl-NL" sz="1800" dirty="0"/>
          </a:p>
          <a:p>
            <a:pPr algn="ctr"/>
            <a:r>
              <a:rPr lang="nl-NL" sz="1800" dirty="0"/>
              <a:t>Monitoring</a:t>
            </a:r>
            <a:endParaRPr lang="en-NL" sz="1800" dirty="0"/>
          </a:p>
        </p:txBody>
      </p:sp>
      <p:pic>
        <p:nvPicPr>
          <p:cNvPr id="38" name="Content Placeholder 37" descr="Gauge">
            <a:extLst>
              <a:ext uri="{FF2B5EF4-FFF2-40B4-BE49-F238E27FC236}">
                <a16:creationId xmlns:a16="http://schemas.microsoft.com/office/drawing/2014/main" id="{160C59B5-18B0-4488-9F76-77C5EB777243}"/>
              </a:ext>
            </a:extLst>
          </p:cNvPr>
          <p:cNvPicPr>
            <a:picLocks noGrp="1" noChangeAspect="1"/>
          </p:cNvPicPr>
          <p:nvPr>
            <p:ph idx="1"/>
          </p:nvPr>
        </p:nvPicPr>
        <p:blipFill>
          <a:blip r:embed="rId5">
            <a:extLst>
              <a:ext uri="{96DAC541-7B7A-43D3-8B79-37D633B846F1}">
                <asvg:svgBlip xmlns:asvg="http://schemas.microsoft.com/office/drawing/2016/SVG/main" r:embed="rId6"/>
              </a:ext>
            </a:extLst>
          </a:blip>
          <a:stretch>
            <a:fillRect/>
          </a:stretch>
        </p:blipFill>
        <p:spPr>
          <a:xfrm>
            <a:off x="6531135" y="288000"/>
            <a:ext cx="1686454" cy="1686454"/>
          </a:xfrm>
        </p:spPr>
      </p:pic>
      <p:sp>
        <p:nvSpPr>
          <p:cNvPr id="40" name="Arrow: Right 39">
            <a:extLst>
              <a:ext uri="{FF2B5EF4-FFF2-40B4-BE49-F238E27FC236}">
                <a16:creationId xmlns:a16="http://schemas.microsoft.com/office/drawing/2014/main" id="{DEFB0F5B-F982-45DF-B0EB-BC9D216BD830}"/>
              </a:ext>
            </a:extLst>
          </p:cNvPr>
          <p:cNvSpPr/>
          <p:nvPr/>
        </p:nvSpPr>
        <p:spPr>
          <a:xfrm>
            <a:off x="8109266" y="2738953"/>
            <a:ext cx="2499355" cy="15634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1" name="Arrow: Down 40">
            <a:extLst>
              <a:ext uri="{FF2B5EF4-FFF2-40B4-BE49-F238E27FC236}">
                <a16:creationId xmlns:a16="http://schemas.microsoft.com/office/drawing/2014/main" id="{DA7B724F-EDC1-4924-8325-0547BB63E4DF}"/>
              </a:ext>
            </a:extLst>
          </p:cNvPr>
          <p:cNvSpPr/>
          <p:nvPr/>
        </p:nvSpPr>
        <p:spPr>
          <a:xfrm>
            <a:off x="7754075" y="3207142"/>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2" name="Arrow: Curved Right 41">
            <a:extLst>
              <a:ext uri="{FF2B5EF4-FFF2-40B4-BE49-F238E27FC236}">
                <a16:creationId xmlns:a16="http://schemas.microsoft.com/office/drawing/2014/main" id="{447DDDB0-7F14-44D7-B82E-89ECB810DB18}"/>
              </a:ext>
            </a:extLst>
          </p:cNvPr>
          <p:cNvSpPr/>
          <p:nvPr/>
        </p:nvSpPr>
        <p:spPr>
          <a:xfrm rot="19721406">
            <a:off x="8179157" y="3386009"/>
            <a:ext cx="321296" cy="307435"/>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3" name="Arrow: Right 42">
            <a:extLst>
              <a:ext uri="{FF2B5EF4-FFF2-40B4-BE49-F238E27FC236}">
                <a16:creationId xmlns:a16="http://schemas.microsoft.com/office/drawing/2014/main" id="{0D4DB9C3-317A-49CE-80F8-131C2A55B3C6}"/>
              </a:ext>
            </a:extLst>
          </p:cNvPr>
          <p:cNvSpPr/>
          <p:nvPr/>
        </p:nvSpPr>
        <p:spPr>
          <a:xfrm>
            <a:off x="5502948" y="3101825"/>
            <a:ext cx="1897209" cy="170191"/>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4" name="Arrow: Right 43">
            <a:extLst>
              <a:ext uri="{FF2B5EF4-FFF2-40B4-BE49-F238E27FC236}">
                <a16:creationId xmlns:a16="http://schemas.microsoft.com/office/drawing/2014/main" id="{78F96D6A-2CF7-498A-A69A-006120C838F1}"/>
              </a:ext>
            </a:extLst>
          </p:cNvPr>
          <p:cNvSpPr/>
          <p:nvPr/>
        </p:nvSpPr>
        <p:spPr>
          <a:xfrm>
            <a:off x="4803910" y="2825260"/>
            <a:ext cx="279308" cy="150693"/>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5" name="Arrow: Right 44">
            <a:extLst>
              <a:ext uri="{FF2B5EF4-FFF2-40B4-BE49-F238E27FC236}">
                <a16:creationId xmlns:a16="http://schemas.microsoft.com/office/drawing/2014/main" id="{D52DA759-2B63-4C2C-A270-05D30176301D}"/>
              </a:ext>
            </a:extLst>
          </p:cNvPr>
          <p:cNvSpPr/>
          <p:nvPr/>
        </p:nvSpPr>
        <p:spPr>
          <a:xfrm>
            <a:off x="3911209" y="2855174"/>
            <a:ext cx="279308" cy="150693"/>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Arrow: Up 45">
            <a:extLst>
              <a:ext uri="{FF2B5EF4-FFF2-40B4-BE49-F238E27FC236}">
                <a16:creationId xmlns:a16="http://schemas.microsoft.com/office/drawing/2014/main" id="{7310E987-CCDF-4C71-91D1-96EA586179F6}"/>
              </a:ext>
            </a:extLst>
          </p:cNvPr>
          <p:cNvSpPr/>
          <p:nvPr/>
        </p:nvSpPr>
        <p:spPr>
          <a:xfrm>
            <a:off x="7486483" y="2065267"/>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7" name="Arrow: Up 46">
            <a:extLst>
              <a:ext uri="{FF2B5EF4-FFF2-40B4-BE49-F238E27FC236}">
                <a16:creationId xmlns:a16="http://schemas.microsoft.com/office/drawing/2014/main" id="{425D21C1-ED1F-4B99-B3D7-4489E172FE1D}"/>
              </a:ext>
            </a:extLst>
          </p:cNvPr>
          <p:cNvSpPr/>
          <p:nvPr/>
        </p:nvSpPr>
        <p:spPr>
          <a:xfrm rot="2908367" flipH="1">
            <a:off x="5868912" y="1615597"/>
            <a:ext cx="235775" cy="1295543"/>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8" name="Arrow: Curved Right 47">
            <a:extLst>
              <a:ext uri="{FF2B5EF4-FFF2-40B4-BE49-F238E27FC236}">
                <a16:creationId xmlns:a16="http://schemas.microsoft.com/office/drawing/2014/main" id="{4635F515-B1BB-42B0-B77C-000088154BA1}"/>
              </a:ext>
            </a:extLst>
          </p:cNvPr>
          <p:cNvSpPr/>
          <p:nvPr/>
        </p:nvSpPr>
        <p:spPr>
          <a:xfrm rot="16007779">
            <a:off x="4359756" y="3182090"/>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9" name="Arrow: Right 48">
            <a:extLst>
              <a:ext uri="{FF2B5EF4-FFF2-40B4-BE49-F238E27FC236}">
                <a16:creationId xmlns:a16="http://schemas.microsoft.com/office/drawing/2014/main" id="{75A8330F-AD5B-4923-A6AD-46591303B705}"/>
              </a:ext>
            </a:extLst>
          </p:cNvPr>
          <p:cNvSpPr/>
          <p:nvPr/>
        </p:nvSpPr>
        <p:spPr>
          <a:xfrm rot="10800000">
            <a:off x="1285601" y="2509840"/>
            <a:ext cx="399207" cy="229113"/>
          </a:xfrm>
          <a:prstGeom prst="rightArrow">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50" name="Rectangle: Rounded Corners 49">
            <a:extLst>
              <a:ext uri="{FF2B5EF4-FFF2-40B4-BE49-F238E27FC236}">
                <a16:creationId xmlns:a16="http://schemas.microsoft.com/office/drawing/2014/main" id="{70015CB0-A90B-4307-B066-923C54745F7B}"/>
              </a:ext>
            </a:extLst>
          </p:cNvPr>
          <p:cNvSpPr/>
          <p:nvPr/>
        </p:nvSpPr>
        <p:spPr>
          <a:xfrm>
            <a:off x="-1481727" y="3984699"/>
            <a:ext cx="671626" cy="440400"/>
          </a:xfrm>
          <a:prstGeom prst="roundRect">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Actuator</a:t>
            </a:r>
            <a:endParaRPr lang="en-NL" sz="900" dirty="0"/>
          </a:p>
        </p:txBody>
      </p:sp>
      <p:cxnSp>
        <p:nvCxnSpPr>
          <p:cNvPr id="52" name="Connector: Elbow 51">
            <a:extLst>
              <a:ext uri="{FF2B5EF4-FFF2-40B4-BE49-F238E27FC236}">
                <a16:creationId xmlns:a16="http://schemas.microsoft.com/office/drawing/2014/main" id="{D67810C5-4064-4746-90BE-BC4C88F706FF}"/>
              </a:ext>
            </a:extLst>
          </p:cNvPr>
          <p:cNvCxnSpPr>
            <a:cxnSpLocks/>
          </p:cNvCxnSpPr>
          <p:nvPr/>
        </p:nvCxnSpPr>
        <p:spPr>
          <a:xfrm rot="10800000" flipV="1">
            <a:off x="-805739" y="3104979"/>
            <a:ext cx="913563" cy="1228946"/>
          </a:xfrm>
          <a:prstGeom prst="bentConnector3">
            <a:avLst>
              <a:gd name="adj1" fmla="val 50000"/>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D1ADB29-3F04-47F7-A57C-DAA3F5BF6132}"/>
              </a:ext>
            </a:extLst>
          </p:cNvPr>
          <p:cNvCxnSpPr>
            <a:cxnSpLocks/>
            <a:stCxn id="50" idx="1"/>
          </p:cNvCxnSpPr>
          <p:nvPr/>
        </p:nvCxnSpPr>
        <p:spPr>
          <a:xfrm rot="10800000">
            <a:off x="-2956805" y="3931625"/>
            <a:ext cx="1475078" cy="273274"/>
          </a:xfrm>
          <a:prstGeom prst="bentConnector3">
            <a:avLst>
              <a:gd name="adj1" fmla="val 50000"/>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9F88DAA-8EC5-43C2-BD4E-FD82B903F856}"/>
              </a:ext>
            </a:extLst>
          </p:cNvPr>
          <p:cNvSpPr/>
          <p:nvPr/>
        </p:nvSpPr>
        <p:spPr>
          <a:xfrm rot="19349859">
            <a:off x="11474719" y="225015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1" name="Arrow: Right 50">
            <a:extLst>
              <a:ext uri="{FF2B5EF4-FFF2-40B4-BE49-F238E27FC236}">
                <a16:creationId xmlns:a16="http://schemas.microsoft.com/office/drawing/2014/main" id="{15488381-2D69-4BE0-8B8E-426A55D50DDF}"/>
              </a:ext>
            </a:extLst>
          </p:cNvPr>
          <p:cNvSpPr/>
          <p:nvPr/>
        </p:nvSpPr>
        <p:spPr>
          <a:xfrm rot="21138360">
            <a:off x="11661609" y="2616060"/>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3" name="Arrow: Right 52">
            <a:extLst>
              <a:ext uri="{FF2B5EF4-FFF2-40B4-BE49-F238E27FC236}">
                <a16:creationId xmlns:a16="http://schemas.microsoft.com/office/drawing/2014/main" id="{8A6FD55E-CA33-4BC7-BC7A-13FF1DAD5BDE}"/>
              </a:ext>
            </a:extLst>
          </p:cNvPr>
          <p:cNvSpPr/>
          <p:nvPr/>
        </p:nvSpPr>
        <p:spPr>
          <a:xfrm rot="979507">
            <a:off x="11641679" y="2913973"/>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5" name="Arrow: Right 54">
            <a:extLst>
              <a:ext uri="{FF2B5EF4-FFF2-40B4-BE49-F238E27FC236}">
                <a16:creationId xmlns:a16="http://schemas.microsoft.com/office/drawing/2014/main" id="{6A1A571A-5A20-46A2-9FC0-64B9CCD452FC}"/>
              </a:ext>
            </a:extLst>
          </p:cNvPr>
          <p:cNvSpPr/>
          <p:nvPr/>
        </p:nvSpPr>
        <p:spPr>
          <a:xfrm rot="2739122">
            <a:off x="11528613" y="328251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17" name="Freeform: Shape 16">
            <a:extLst>
              <a:ext uri="{FF2B5EF4-FFF2-40B4-BE49-F238E27FC236}">
                <a16:creationId xmlns:a16="http://schemas.microsoft.com/office/drawing/2014/main" id="{537C05D2-7797-4209-A82C-46F571C00025}"/>
              </a:ext>
            </a:extLst>
          </p:cNvPr>
          <p:cNvSpPr/>
          <p:nvPr/>
        </p:nvSpPr>
        <p:spPr>
          <a:xfrm>
            <a:off x="-2408216" y="3472081"/>
            <a:ext cx="590550" cy="322384"/>
          </a:xfrm>
          <a:custGeom>
            <a:avLst/>
            <a:gdLst>
              <a:gd name="connsiteX0" fmla="*/ 0 w 590550"/>
              <a:gd name="connsiteY0" fmla="*/ 322384 h 322384"/>
              <a:gd name="connsiteX1" fmla="*/ 102870 w 590550"/>
              <a:gd name="connsiteY1" fmla="*/ 124264 h 322384"/>
              <a:gd name="connsiteX2" fmla="*/ 392430 w 590550"/>
              <a:gd name="connsiteY2" fmla="*/ 2344 h 322384"/>
              <a:gd name="connsiteX3" fmla="*/ 590550 w 590550"/>
              <a:gd name="connsiteY3" fmla="*/ 55684 h 322384"/>
            </a:gdLst>
            <a:ahLst/>
            <a:cxnLst>
              <a:cxn ang="0">
                <a:pos x="connsiteX0" y="connsiteY0"/>
              </a:cxn>
              <a:cxn ang="0">
                <a:pos x="connsiteX1" y="connsiteY1"/>
              </a:cxn>
              <a:cxn ang="0">
                <a:pos x="connsiteX2" y="connsiteY2"/>
              </a:cxn>
              <a:cxn ang="0">
                <a:pos x="connsiteX3" y="connsiteY3"/>
              </a:cxn>
            </a:cxnLst>
            <a:rect l="l" t="t" r="r" b="b"/>
            <a:pathLst>
              <a:path w="590550" h="322384">
                <a:moveTo>
                  <a:pt x="0" y="322384"/>
                </a:moveTo>
                <a:cubicBezTo>
                  <a:pt x="18732" y="249994"/>
                  <a:pt x="37465" y="177604"/>
                  <a:pt x="102870" y="124264"/>
                </a:cubicBezTo>
                <a:cubicBezTo>
                  <a:pt x="168275" y="70924"/>
                  <a:pt x="311150" y="13774"/>
                  <a:pt x="392430" y="2344"/>
                </a:cubicBezTo>
                <a:cubicBezTo>
                  <a:pt x="473710" y="-9086"/>
                  <a:pt x="532130" y="23299"/>
                  <a:pt x="590550" y="55684"/>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Freeform: Shape 18">
            <a:extLst>
              <a:ext uri="{FF2B5EF4-FFF2-40B4-BE49-F238E27FC236}">
                <a16:creationId xmlns:a16="http://schemas.microsoft.com/office/drawing/2014/main" id="{D51170DA-9AF5-4656-A3F6-061C312EC7D0}"/>
              </a:ext>
            </a:extLst>
          </p:cNvPr>
          <p:cNvSpPr/>
          <p:nvPr/>
        </p:nvSpPr>
        <p:spPr>
          <a:xfrm>
            <a:off x="-3482636" y="2738258"/>
            <a:ext cx="960120" cy="549477"/>
          </a:xfrm>
          <a:custGeom>
            <a:avLst/>
            <a:gdLst>
              <a:gd name="connsiteX0" fmla="*/ 0 w 960120"/>
              <a:gd name="connsiteY0" fmla="*/ 549477 h 549477"/>
              <a:gd name="connsiteX1" fmla="*/ 156210 w 960120"/>
              <a:gd name="connsiteY1" fmla="*/ 301827 h 549477"/>
              <a:gd name="connsiteX2" fmla="*/ 487680 w 960120"/>
              <a:gd name="connsiteY2" fmla="*/ 837 h 549477"/>
              <a:gd name="connsiteX3" fmla="*/ 960120 w 960120"/>
              <a:gd name="connsiteY3" fmla="*/ 229437 h 549477"/>
            </a:gdLst>
            <a:ahLst/>
            <a:cxnLst>
              <a:cxn ang="0">
                <a:pos x="connsiteX0" y="connsiteY0"/>
              </a:cxn>
              <a:cxn ang="0">
                <a:pos x="connsiteX1" y="connsiteY1"/>
              </a:cxn>
              <a:cxn ang="0">
                <a:pos x="connsiteX2" y="connsiteY2"/>
              </a:cxn>
              <a:cxn ang="0">
                <a:pos x="connsiteX3" y="connsiteY3"/>
              </a:cxn>
            </a:cxnLst>
            <a:rect l="l" t="t" r="r" b="b"/>
            <a:pathLst>
              <a:path w="960120" h="549477">
                <a:moveTo>
                  <a:pt x="0" y="549477"/>
                </a:moveTo>
                <a:cubicBezTo>
                  <a:pt x="37465" y="471372"/>
                  <a:pt x="74930" y="393267"/>
                  <a:pt x="156210" y="301827"/>
                </a:cubicBezTo>
                <a:cubicBezTo>
                  <a:pt x="237490" y="210387"/>
                  <a:pt x="353695" y="12902"/>
                  <a:pt x="487680" y="837"/>
                </a:cubicBezTo>
                <a:cubicBezTo>
                  <a:pt x="621665" y="-11228"/>
                  <a:pt x="790892" y="109104"/>
                  <a:pt x="960120" y="229437"/>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6" name="Arrow: Right 55">
            <a:extLst>
              <a:ext uri="{FF2B5EF4-FFF2-40B4-BE49-F238E27FC236}">
                <a16:creationId xmlns:a16="http://schemas.microsoft.com/office/drawing/2014/main" id="{ACC9F69F-201E-4AEB-9542-91893AEE6BBE}"/>
              </a:ext>
            </a:extLst>
          </p:cNvPr>
          <p:cNvSpPr/>
          <p:nvPr/>
        </p:nvSpPr>
        <p:spPr>
          <a:xfrm flipH="1">
            <a:off x="1263706" y="2998083"/>
            <a:ext cx="1897209" cy="473998"/>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t>Provision</a:t>
            </a:r>
            <a:endParaRPr lang="en-NL" dirty="0"/>
          </a:p>
        </p:txBody>
      </p:sp>
      <p:sp>
        <p:nvSpPr>
          <p:cNvPr id="57" name="Speech Bubble: Rectangle 56">
            <a:extLst>
              <a:ext uri="{FF2B5EF4-FFF2-40B4-BE49-F238E27FC236}">
                <a16:creationId xmlns:a16="http://schemas.microsoft.com/office/drawing/2014/main" id="{5BF7E57D-91C2-40F5-945F-2580C377C5A1}"/>
              </a:ext>
            </a:extLst>
          </p:cNvPr>
          <p:cNvSpPr/>
          <p:nvPr/>
        </p:nvSpPr>
        <p:spPr>
          <a:xfrm>
            <a:off x="270546" y="3609355"/>
            <a:ext cx="3454963" cy="1104456"/>
          </a:xfrm>
          <a:prstGeom prst="wedgeRectCallout">
            <a:avLst>
              <a:gd name="adj1" fmla="val 24128"/>
              <a:gd name="adj2" fmla="val -78392"/>
            </a:avLst>
          </a:prstGeom>
          <a:solidFill>
            <a:schemeClr val="accent3">
              <a:lumMod val="20000"/>
              <a:lumOff val="80000"/>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58" name="TextBox 57">
            <a:extLst>
              <a:ext uri="{FF2B5EF4-FFF2-40B4-BE49-F238E27FC236}">
                <a16:creationId xmlns:a16="http://schemas.microsoft.com/office/drawing/2014/main" id="{9FB69F26-B7E7-4848-8B05-20F827A6A057}"/>
              </a:ext>
            </a:extLst>
          </p:cNvPr>
          <p:cNvSpPr txBox="1"/>
          <p:nvPr/>
        </p:nvSpPr>
        <p:spPr>
          <a:xfrm>
            <a:off x="322293" y="3652758"/>
            <a:ext cx="3403216" cy="1000274"/>
          </a:xfrm>
          <a:prstGeom prst="rect">
            <a:avLst/>
          </a:prstGeom>
          <a:noFill/>
        </p:spPr>
        <p:txBody>
          <a:bodyPr wrap="square" lIns="0" tIns="0" rIns="0" bIns="0" rtlCol="0">
            <a:spAutoFit/>
          </a:bodyPr>
          <a:lstStyle/>
          <a:p>
            <a:r>
              <a:rPr lang="nl-NL" sz="1300" dirty="0" err="1"/>
              <a:t>Provisioning</a:t>
            </a:r>
            <a:r>
              <a:rPr lang="nl-NL" sz="1300" dirty="0"/>
              <a:t> is a time-</a:t>
            </a:r>
            <a:r>
              <a:rPr lang="nl-NL" sz="1300" dirty="0" err="1"/>
              <a:t>consuming</a:t>
            </a:r>
            <a:r>
              <a:rPr lang="nl-NL" sz="1300" dirty="0"/>
              <a:t>, hard-</a:t>
            </a:r>
            <a:r>
              <a:rPr lang="nl-NL" sz="1300" dirty="0" err="1"/>
              <a:t>to</a:t>
            </a:r>
            <a:r>
              <a:rPr lang="nl-NL" sz="1300" dirty="0"/>
              <a:t>-</a:t>
            </a:r>
            <a:r>
              <a:rPr lang="nl-NL" sz="1300" dirty="0" err="1"/>
              <a:t>scale</a:t>
            </a:r>
            <a:r>
              <a:rPr lang="nl-NL" sz="1300" dirty="0"/>
              <a:t>, manual </a:t>
            </a:r>
            <a:r>
              <a:rPr lang="nl-NL" sz="1300" dirty="0" err="1"/>
              <a:t>process</a:t>
            </a:r>
            <a:r>
              <a:rPr lang="nl-NL" sz="1300" dirty="0"/>
              <a:t>: </a:t>
            </a:r>
            <a:r>
              <a:rPr lang="nl-NL" sz="1300" dirty="0" err="1"/>
              <a:t>hooking</a:t>
            </a:r>
            <a:r>
              <a:rPr lang="nl-NL" sz="1300" dirty="0"/>
              <a:t> up a new Communication Module </a:t>
            </a:r>
            <a:r>
              <a:rPr lang="nl-NL" sz="1300" dirty="0" err="1"/>
              <a:t>to</a:t>
            </a:r>
            <a:r>
              <a:rPr lang="nl-NL" sz="1300" dirty="0"/>
              <a:t> </a:t>
            </a:r>
            <a:r>
              <a:rPr lang="nl-NL" sz="1300" dirty="0" err="1"/>
              <a:t>the</a:t>
            </a:r>
            <a:r>
              <a:rPr lang="nl-NL" sz="1300" dirty="0"/>
              <a:t> </a:t>
            </a:r>
            <a:r>
              <a:rPr lang="nl-NL" sz="1300" dirty="0" err="1"/>
              <a:t>enterprise</a:t>
            </a:r>
            <a:r>
              <a:rPr lang="nl-NL" sz="1300" dirty="0"/>
              <a:t> backend, </a:t>
            </a:r>
            <a:r>
              <a:rPr lang="nl-NL" sz="1300" dirty="0" err="1"/>
              <a:t>connecting</a:t>
            </a:r>
            <a:r>
              <a:rPr lang="nl-NL" sz="1300" dirty="0"/>
              <a:t> </a:t>
            </a:r>
            <a:r>
              <a:rPr lang="nl-NL" sz="1300" dirty="0" err="1"/>
              <a:t>it</a:t>
            </a:r>
            <a:r>
              <a:rPr lang="nl-NL" sz="1300" dirty="0"/>
              <a:t> </a:t>
            </a:r>
            <a:r>
              <a:rPr lang="nl-NL" sz="1300" dirty="0" err="1"/>
              <a:t>to</a:t>
            </a:r>
            <a:r>
              <a:rPr lang="nl-NL" sz="1300" dirty="0"/>
              <a:t> smart meters, </a:t>
            </a:r>
            <a:r>
              <a:rPr lang="nl-NL" sz="1300" dirty="0" err="1"/>
              <a:t>configuring</a:t>
            </a:r>
            <a:r>
              <a:rPr lang="nl-NL" sz="1300" dirty="0"/>
              <a:t> </a:t>
            </a:r>
            <a:r>
              <a:rPr lang="nl-NL" sz="1300" dirty="0" err="1"/>
              <a:t>the</a:t>
            </a:r>
            <a:r>
              <a:rPr lang="nl-NL" sz="1300" dirty="0"/>
              <a:t> </a:t>
            </a:r>
            <a:r>
              <a:rPr lang="nl-NL" sz="1300" dirty="0" err="1"/>
              <a:t>measuring</a:t>
            </a:r>
            <a:r>
              <a:rPr lang="nl-NL" sz="1300" dirty="0"/>
              <a:t> &amp; </a:t>
            </a:r>
            <a:r>
              <a:rPr lang="nl-NL" sz="1300" dirty="0" err="1"/>
              <a:t>reporting</a:t>
            </a:r>
            <a:r>
              <a:rPr lang="nl-NL" sz="1300" dirty="0"/>
              <a:t> regime    </a:t>
            </a:r>
            <a:endParaRPr lang="en-NL" sz="1300" dirty="0" err="1"/>
          </a:p>
        </p:txBody>
      </p:sp>
      <p:sp>
        <p:nvSpPr>
          <p:cNvPr id="59" name="Speech Bubble: Rectangle 58">
            <a:extLst>
              <a:ext uri="{FF2B5EF4-FFF2-40B4-BE49-F238E27FC236}">
                <a16:creationId xmlns:a16="http://schemas.microsoft.com/office/drawing/2014/main" id="{7AEEC8A4-45DE-4FC7-A8E4-31E03A49A92E}"/>
              </a:ext>
            </a:extLst>
          </p:cNvPr>
          <p:cNvSpPr/>
          <p:nvPr/>
        </p:nvSpPr>
        <p:spPr>
          <a:xfrm>
            <a:off x="1989099" y="572353"/>
            <a:ext cx="3879524" cy="1304357"/>
          </a:xfrm>
          <a:prstGeom prst="wedgeRectCallout">
            <a:avLst>
              <a:gd name="adj1" fmla="val 66638"/>
              <a:gd name="adj2" fmla="val 586"/>
            </a:avLst>
          </a:prstGeom>
          <a:solidFill>
            <a:schemeClr val="accent3">
              <a:lumMod val="20000"/>
              <a:lumOff val="80000"/>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60" name="TextBox 59">
            <a:extLst>
              <a:ext uri="{FF2B5EF4-FFF2-40B4-BE49-F238E27FC236}">
                <a16:creationId xmlns:a16="http://schemas.microsoft.com/office/drawing/2014/main" id="{7DA7CC10-467F-479C-9165-CC34D1FD9DB9}"/>
              </a:ext>
            </a:extLst>
          </p:cNvPr>
          <p:cNvSpPr txBox="1"/>
          <p:nvPr/>
        </p:nvSpPr>
        <p:spPr>
          <a:xfrm>
            <a:off x="2037388" y="628660"/>
            <a:ext cx="3731025" cy="1200329"/>
          </a:xfrm>
          <a:prstGeom prst="rect">
            <a:avLst/>
          </a:prstGeom>
          <a:noFill/>
        </p:spPr>
        <p:txBody>
          <a:bodyPr wrap="square" lIns="0" tIns="0" rIns="0" bIns="0" rtlCol="0">
            <a:spAutoFit/>
          </a:bodyPr>
          <a:lstStyle/>
          <a:p>
            <a:r>
              <a:rPr lang="nl-NL" sz="1300" dirty="0"/>
              <a:t>The health of smart meters, </a:t>
            </a:r>
            <a:r>
              <a:rPr lang="nl-NL" sz="1300" dirty="0" err="1"/>
              <a:t>communication</a:t>
            </a:r>
            <a:r>
              <a:rPr lang="nl-NL" sz="1300" dirty="0"/>
              <a:t> modules </a:t>
            </a:r>
            <a:r>
              <a:rPr lang="nl-NL" sz="1300" dirty="0" err="1"/>
              <a:t>and</a:t>
            </a:r>
            <a:r>
              <a:rPr lang="nl-NL" sz="1300" dirty="0"/>
              <a:t> </a:t>
            </a:r>
            <a:r>
              <a:rPr lang="nl-NL" sz="1300" dirty="0" err="1"/>
              <a:t>communication</a:t>
            </a:r>
            <a:r>
              <a:rPr lang="nl-NL" sz="1300" dirty="0"/>
              <a:t> </a:t>
            </a:r>
            <a:r>
              <a:rPr lang="nl-NL" sz="1300" dirty="0" err="1"/>
              <a:t>networks</a:t>
            </a:r>
            <a:r>
              <a:rPr lang="nl-NL" sz="1300" dirty="0"/>
              <a:t> </a:t>
            </a:r>
            <a:r>
              <a:rPr lang="nl-NL" sz="1300" dirty="0" err="1"/>
              <a:t>need</a:t>
            </a:r>
            <a:r>
              <a:rPr lang="nl-NL" sz="1300" dirty="0"/>
              <a:t> </a:t>
            </a:r>
            <a:r>
              <a:rPr lang="nl-NL" sz="1300" dirty="0" err="1"/>
              <a:t>to</a:t>
            </a:r>
            <a:r>
              <a:rPr lang="nl-NL" sz="1300" dirty="0"/>
              <a:t> </a:t>
            </a:r>
            <a:r>
              <a:rPr lang="nl-NL" sz="1300" dirty="0" err="1"/>
              <a:t>be</a:t>
            </a:r>
            <a:r>
              <a:rPr lang="nl-NL" sz="1300" dirty="0"/>
              <a:t> </a:t>
            </a:r>
            <a:r>
              <a:rPr lang="nl-NL" sz="1300" dirty="0" err="1"/>
              <a:t>monitored</a:t>
            </a:r>
            <a:r>
              <a:rPr lang="nl-NL" sz="1300" dirty="0"/>
              <a:t> in real-time – </a:t>
            </a:r>
            <a:r>
              <a:rPr lang="nl-NL" sz="1300" dirty="0" err="1"/>
              <a:t>and</a:t>
            </a:r>
            <a:r>
              <a:rPr lang="nl-NL" sz="1300" dirty="0"/>
              <a:t> in case of </a:t>
            </a:r>
            <a:r>
              <a:rPr lang="nl-NL" sz="1300" dirty="0" err="1"/>
              <a:t>deviations</a:t>
            </a:r>
            <a:r>
              <a:rPr lang="nl-NL" sz="1300" dirty="0"/>
              <a:t> of </a:t>
            </a:r>
            <a:r>
              <a:rPr lang="nl-NL" sz="1300" dirty="0" err="1"/>
              <a:t>expected</a:t>
            </a:r>
            <a:r>
              <a:rPr lang="nl-NL" sz="1300" dirty="0"/>
              <a:t> &amp; </a:t>
            </a:r>
            <a:r>
              <a:rPr lang="nl-NL" sz="1300" dirty="0" err="1"/>
              <a:t>desired</a:t>
            </a:r>
            <a:r>
              <a:rPr lang="nl-NL" sz="1300" dirty="0"/>
              <a:t> </a:t>
            </a:r>
            <a:r>
              <a:rPr lang="nl-NL" sz="1300" dirty="0" err="1"/>
              <a:t>behavior</a:t>
            </a:r>
            <a:r>
              <a:rPr lang="nl-NL" sz="1300" dirty="0"/>
              <a:t>, alerts </a:t>
            </a:r>
            <a:r>
              <a:rPr lang="nl-NL" sz="1300" dirty="0" err="1"/>
              <a:t>should</a:t>
            </a:r>
            <a:r>
              <a:rPr lang="nl-NL" sz="1300" dirty="0"/>
              <a:t> trigger </a:t>
            </a:r>
            <a:r>
              <a:rPr lang="nl-NL" sz="1300" dirty="0" err="1"/>
              <a:t>correcting</a:t>
            </a:r>
            <a:r>
              <a:rPr lang="nl-NL" sz="1300" dirty="0"/>
              <a:t> actions. </a:t>
            </a:r>
            <a:r>
              <a:rPr lang="nl-NL" sz="1300" dirty="0" err="1"/>
              <a:t>Note</a:t>
            </a:r>
            <a:r>
              <a:rPr lang="nl-NL" sz="1300" dirty="0"/>
              <a:t>: </a:t>
            </a:r>
            <a:r>
              <a:rPr lang="nl-NL" sz="1300" dirty="0" err="1"/>
              <a:t>this</a:t>
            </a:r>
            <a:r>
              <a:rPr lang="nl-NL" sz="1300" dirty="0"/>
              <a:t> monitoring is </a:t>
            </a:r>
            <a:r>
              <a:rPr lang="nl-NL" sz="1300" dirty="0" err="1"/>
              <a:t>not</a:t>
            </a:r>
            <a:r>
              <a:rPr lang="nl-NL" sz="1300" dirty="0"/>
              <a:t> </a:t>
            </a:r>
            <a:r>
              <a:rPr lang="nl-NL" sz="1300" dirty="0" err="1"/>
              <a:t>about</a:t>
            </a:r>
            <a:r>
              <a:rPr lang="nl-NL" sz="1300" dirty="0"/>
              <a:t> </a:t>
            </a:r>
            <a:r>
              <a:rPr lang="nl-NL" sz="1300" dirty="0" err="1"/>
              <a:t>the</a:t>
            </a:r>
            <a:r>
              <a:rPr lang="nl-NL" sz="1300" dirty="0"/>
              <a:t> business </a:t>
            </a:r>
            <a:r>
              <a:rPr lang="nl-NL" sz="1300" dirty="0" err="1"/>
              <a:t>meaning</a:t>
            </a:r>
            <a:r>
              <a:rPr lang="nl-NL" sz="1300" dirty="0"/>
              <a:t> of </a:t>
            </a:r>
            <a:r>
              <a:rPr lang="nl-NL" sz="1300" dirty="0" err="1"/>
              <a:t>telemetry</a:t>
            </a:r>
            <a:r>
              <a:rPr lang="nl-NL" sz="1300" dirty="0"/>
              <a:t>.</a:t>
            </a:r>
            <a:endParaRPr lang="en-NL" sz="1300" dirty="0" err="1"/>
          </a:p>
        </p:txBody>
      </p:sp>
    </p:spTree>
    <p:extLst>
      <p:ext uri="{BB962C8B-B14F-4D97-AF65-F5344CB8AC3E}">
        <p14:creationId xmlns:p14="http://schemas.microsoft.com/office/powerpoint/2010/main" val="2063516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500"/>
                                        <p:tgtEl>
                                          <p:spTgt spid="6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9"/>
                                        </p:tgtEl>
                                        <p:attrNameLst>
                                          <p:attrName>style.visibility</p:attrName>
                                        </p:attrNameLst>
                                      </p:cBhvr>
                                      <p:to>
                                        <p:strVal val="visible"/>
                                      </p:to>
                                    </p:set>
                                    <p:animEffect transition="in" filter="fade">
                                      <p:cBhvr>
                                        <p:cTn id="10" dur="500"/>
                                        <p:tgtEl>
                                          <p:spTgt spid="5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8"/>
                                        </p:tgtEl>
                                        <p:attrNameLst>
                                          <p:attrName>style.visibility</p:attrName>
                                        </p:attrNameLst>
                                      </p:cBhvr>
                                      <p:to>
                                        <p:strVal val="visible"/>
                                      </p:to>
                                    </p:set>
                                    <p:animEffect transition="in" filter="fade">
                                      <p:cBhvr>
                                        <p:cTn id="15" dur="500"/>
                                        <p:tgtEl>
                                          <p:spTgt spid="5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fade">
                                      <p:cBhvr>
                                        <p:cTn id="18"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p:bldP spid="59" grpId="0" animBg="1"/>
      <p:bldP spid="6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7" name="Picture 56">
            <a:extLst>
              <a:ext uri="{FF2B5EF4-FFF2-40B4-BE49-F238E27FC236}">
                <a16:creationId xmlns:a16="http://schemas.microsoft.com/office/drawing/2014/main" id="{FD1E8897-FD9E-4867-8AFB-19B1B641A5F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Layer>
                </a14:imgProps>
              </a:ext>
            </a:extLst>
          </a:blip>
          <a:srcRect l="30604" r="28188"/>
          <a:stretch/>
        </p:blipFill>
        <p:spPr>
          <a:xfrm rot="16200000">
            <a:off x="2919855" y="-2676283"/>
            <a:ext cx="3442536" cy="10191265"/>
          </a:xfrm>
          <a:prstGeom prst="rect">
            <a:avLst/>
          </a:prstGeom>
        </p:spPr>
      </p:pic>
      <p:sp>
        <p:nvSpPr>
          <p:cNvPr id="2" name="Title 1">
            <a:extLst>
              <a:ext uri="{FF2B5EF4-FFF2-40B4-BE49-F238E27FC236}">
                <a16:creationId xmlns:a16="http://schemas.microsoft.com/office/drawing/2014/main" id="{45A58983-8F55-4F7B-84A1-3BA5298BD799}"/>
              </a:ext>
            </a:extLst>
          </p:cNvPr>
          <p:cNvSpPr>
            <a:spLocks noGrp="1"/>
          </p:cNvSpPr>
          <p:nvPr>
            <p:ph type="title"/>
          </p:nvPr>
        </p:nvSpPr>
        <p:spPr/>
        <p:txBody>
          <a:bodyPr/>
          <a:lstStyle/>
          <a:p>
            <a:r>
              <a:rPr lang="nl-NL" dirty="0" err="1"/>
              <a:t>So</a:t>
            </a:r>
            <a:r>
              <a:rPr lang="nl-NL" dirty="0"/>
              <a:t> far </a:t>
            </a:r>
            <a:r>
              <a:rPr lang="nl-NL" dirty="0" err="1"/>
              <a:t>the</a:t>
            </a:r>
            <a:r>
              <a:rPr lang="nl-NL" dirty="0"/>
              <a:t> </a:t>
            </a:r>
            <a:r>
              <a:rPr lang="nl-NL" i="1" dirty="0" err="1"/>
              <a:t>What</a:t>
            </a:r>
            <a:r>
              <a:rPr lang="nl-NL" dirty="0"/>
              <a:t>. Next is: </a:t>
            </a:r>
            <a:r>
              <a:rPr lang="nl-NL" i="1" dirty="0"/>
              <a:t>How</a:t>
            </a:r>
            <a:r>
              <a:rPr lang="nl-NL" dirty="0"/>
              <a:t>?</a:t>
            </a:r>
            <a:endParaRPr lang="en-NL" dirty="0"/>
          </a:p>
        </p:txBody>
      </p:sp>
      <p:sp>
        <p:nvSpPr>
          <p:cNvPr id="4" name="Footer Placeholder 3">
            <a:extLst>
              <a:ext uri="{FF2B5EF4-FFF2-40B4-BE49-F238E27FC236}">
                <a16:creationId xmlns:a16="http://schemas.microsoft.com/office/drawing/2014/main" id="{C1909B89-13F4-4575-A458-8134ABA98101}"/>
              </a:ext>
            </a:extLst>
          </p:cNvPr>
          <p:cNvSpPr>
            <a:spLocks noGrp="1"/>
          </p:cNvSpPr>
          <p:nvPr>
            <p:ph type="ftr" sz="quarter" idx="11"/>
          </p:nvPr>
        </p:nvSpPr>
        <p:spPr/>
        <p:txBody>
          <a:bodyPr/>
          <a:lstStyle/>
          <a:p>
            <a:r>
              <a:rPr lang="en-US"/>
              <a:t>Cloud IoT Platform for Energy Transition - DigitalXchange 2020</a:t>
            </a:r>
            <a:endParaRPr lang="nl-NL"/>
          </a:p>
        </p:txBody>
      </p:sp>
      <p:pic>
        <p:nvPicPr>
          <p:cNvPr id="7" name="Picture 2" descr="Related image">
            <a:extLst>
              <a:ext uri="{FF2B5EF4-FFF2-40B4-BE49-F238E27FC236}">
                <a16:creationId xmlns:a16="http://schemas.microsoft.com/office/drawing/2014/main" id="{68F2E177-CEF6-4E43-A79A-CC252C7A676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6042" t="33740" r="6041" b="21415"/>
          <a:stretch/>
        </p:blipFill>
        <p:spPr bwMode="auto">
          <a:xfrm>
            <a:off x="-2" y="1828799"/>
            <a:ext cx="723901" cy="1810413"/>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14F787D-3F38-496F-A115-656223FFCD3C}"/>
              </a:ext>
            </a:extLst>
          </p:cNvPr>
          <p:cNvSpPr/>
          <p:nvPr/>
        </p:nvSpPr>
        <p:spPr>
          <a:xfrm>
            <a:off x="285750" y="2419350"/>
            <a:ext cx="723900" cy="8953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0" name="Content Placeholder 5" descr="House">
            <a:extLst>
              <a:ext uri="{FF2B5EF4-FFF2-40B4-BE49-F238E27FC236}">
                <a16:creationId xmlns:a16="http://schemas.microsoft.com/office/drawing/2014/main" id="{DCED3E27-3F0B-4D44-9636-7BBA8F8D2F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90500" y="2544300"/>
            <a:ext cx="914400" cy="914400"/>
          </a:xfrm>
          <a:prstGeom prst="rect">
            <a:avLst/>
          </a:prstGeom>
        </p:spPr>
      </p:pic>
      <p:sp>
        <p:nvSpPr>
          <p:cNvPr id="12" name="Arrow: Right 11">
            <a:extLst>
              <a:ext uri="{FF2B5EF4-FFF2-40B4-BE49-F238E27FC236}">
                <a16:creationId xmlns:a16="http://schemas.microsoft.com/office/drawing/2014/main" id="{90012787-E235-44D7-823D-1B40207E6C0D}"/>
              </a:ext>
            </a:extLst>
          </p:cNvPr>
          <p:cNvSpPr/>
          <p:nvPr/>
        </p:nvSpPr>
        <p:spPr>
          <a:xfrm>
            <a:off x="31242" y="358365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HEAT</a:t>
            </a:r>
            <a:endParaRPr lang="en-NL" dirty="0"/>
          </a:p>
        </p:txBody>
      </p:sp>
      <p:sp>
        <p:nvSpPr>
          <p:cNvPr id="3" name="Rectangle: Rounded Corners 2">
            <a:extLst>
              <a:ext uri="{FF2B5EF4-FFF2-40B4-BE49-F238E27FC236}">
                <a16:creationId xmlns:a16="http://schemas.microsoft.com/office/drawing/2014/main" id="{8F501225-071E-442F-9A2D-E7C7CDA8C211}"/>
              </a:ext>
            </a:extLst>
          </p:cNvPr>
          <p:cNvSpPr/>
          <p:nvPr/>
        </p:nvSpPr>
        <p:spPr>
          <a:xfrm>
            <a:off x="381002" y="2131350"/>
            <a:ext cx="638405" cy="440400"/>
          </a:xfrm>
          <a:prstGeom prst="roundRect">
            <a:avLst/>
          </a:prstGeom>
          <a:solidFill>
            <a:srgbClr val="ED5025"/>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14" name="Rectangle: Rounded Corners 13">
            <a:extLst>
              <a:ext uri="{FF2B5EF4-FFF2-40B4-BE49-F238E27FC236}">
                <a16:creationId xmlns:a16="http://schemas.microsoft.com/office/drawing/2014/main" id="{5DB163FC-8A68-42C1-B7E2-7FAD18A4EBA4}"/>
              </a:ext>
            </a:extLst>
          </p:cNvPr>
          <p:cNvSpPr/>
          <p:nvPr/>
        </p:nvSpPr>
        <p:spPr>
          <a:xfrm>
            <a:off x="1081952" y="2672227"/>
            <a:ext cx="685801" cy="431797"/>
          </a:xfrm>
          <a:prstGeom prst="roundRect">
            <a:avLst/>
          </a:prstGeom>
          <a:solidFill>
            <a:srgbClr val="F89346"/>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dirty="0"/>
              <a:t>Smart Meter</a:t>
            </a:r>
            <a:endParaRPr lang="en-NL" sz="1100" dirty="0"/>
          </a:p>
        </p:txBody>
      </p:sp>
      <p:sp>
        <p:nvSpPr>
          <p:cNvPr id="5" name="Rectangle: Rounded Corners 4">
            <a:extLst>
              <a:ext uri="{FF2B5EF4-FFF2-40B4-BE49-F238E27FC236}">
                <a16:creationId xmlns:a16="http://schemas.microsoft.com/office/drawing/2014/main" id="{675E9139-170A-4754-B1E0-5DEDC3FBF601}"/>
              </a:ext>
            </a:extLst>
          </p:cNvPr>
          <p:cNvSpPr/>
          <p:nvPr/>
        </p:nvSpPr>
        <p:spPr>
          <a:xfrm>
            <a:off x="1346111" y="1988678"/>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6" name="Cloud 5">
            <a:extLst>
              <a:ext uri="{FF2B5EF4-FFF2-40B4-BE49-F238E27FC236}">
                <a16:creationId xmlns:a16="http://schemas.microsoft.com/office/drawing/2014/main" id="{A2555019-053E-4FFB-B734-FFA289D9757E}"/>
              </a:ext>
            </a:extLst>
          </p:cNvPr>
          <p:cNvSpPr/>
          <p:nvPr/>
        </p:nvSpPr>
        <p:spPr>
          <a:xfrm>
            <a:off x="3733800" y="1038226"/>
            <a:ext cx="3714328" cy="2625816"/>
          </a:xfrm>
          <a:prstGeom prst="cloud">
            <a:avLst/>
          </a:prstGeom>
          <a:solidFill>
            <a:schemeClr val="bg1">
              <a:lumMod val="95000"/>
              <a:alpha val="79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Freeform: Shape 7">
            <a:extLst>
              <a:ext uri="{FF2B5EF4-FFF2-40B4-BE49-F238E27FC236}">
                <a16:creationId xmlns:a16="http://schemas.microsoft.com/office/drawing/2014/main" id="{103AE64E-C1FD-42D3-B8A0-FAC109102FB8}"/>
              </a:ext>
            </a:extLst>
          </p:cNvPr>
          <p:cNvSpPr/>
          <p:nvPr/>
        </p:nvSpPr>
        <p:spPr>
          <a:xfrm>
            <a:off x="533400" y="3095625"/>
            <a:ext cx="952500" cy="428102"/>
          </a:xfrm>
          <a:custGeom>
            <a:avLst/>
            <a:gdLst>
              <a:gd name="connsiteX0" fmla="*/ 952500 w 952500"/>
              <a:gd name="connsiteY0" fmla="*/ 0 h 428102"/>
              <a:gd name="connsiteX1" fmla="*/ 628650 w 952500"/>
              <a:gd name="connsiteY1" fmla="*/ 390525 h 428102"/>
              <a:gd name="connsiteX2" fmla="*/ 0 w 952500"/>
              <a:gd name="connsiteY2" fmla="*/ 390525 h 428102"/>
            </a:gdLst>
            <a:ahLst/>
            <a:cxnLst>
              <a:cxn ang="0">
                <a:pos x="connsiteX0" y="connsiteY0"/>
              </a:cxn>
              <a:cxn ang="0">
                <a:pos x="connsiteX1" y="connsiteY1"/>
              </a:cxn>
              <a:cxn ang="0">
                <a:pos x="connsiteX2" y="connsiteY2"/>
              </a:cxn>
            </a:cxnLst>
            <a:rect l="l" t="t" r="r" b="b"/>
            <a:pathLst>
              <a:path w="952500" h="428102">
                <a:moveTo>
                  <a:pt x="952500" y="0"/>
                </a:moveTo>
                <a:cubicBezTo>
                  <a:pt x="869950" y="162719"/>
                  <a:pt x="787400" y="325438"/>
                  <a:pt x="628650" y="390525"/>
                </a:cubicBezTo>
                <a:cubicBezTo>
                  <a:pt x="469900" y="455612"/>
                  <a:pt x="234950" y="423068"/>
                  <a:pt x="0" y="390525"/>
                </a:cubicBezTo>
              </a:path>
            </a:pathLst>
          </a:custGeom>
          <a:no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56258D5A-47CA-45D7-862A-3586B03FBA0B}"/>
              </a:ext>
            </a:extLst>
          </p:cNvPr>
          <p:cNvSpPr/>
          <p:nvPr/>
        </p:nvSpPr>
        <p:spPr>
          <a:xfrm>
            <a:off x="275993" y="2543175"/>
            <a:ext cx="162157" cy="885825"/>
          </a:xfrm>
          <a:custGeom>
            <a:avLst/>
            <a:gdLst>
              <a:gd name="connsiteX0" fmla="*/ 133582 w 162157"/>
              <a:gd name="connsiteY0" fmla="*/ 0 h 885825"/>
              <a:gd name="connsiteX1" fmla="*/ 232 w 162157"/>
              <a:gd name="connsiteY1" fmla="*/ 590550 h 885825"/>
              <a:gd name="connsiteX2" fmla="*/ 162157 w 162157"/>
              <a:gd name="connsiteY2" fmla="*/ 885825 h 885825"/>
            </a:gdLst>
            <a:ahLst/>
            <a:cxnLst>
              <a:cxn ang="0">
                <a:pos x="connsiteX0" y="connsiteY0"/>
              </a:cxn>
              <a:cxn ang="0">
                <a:pos x="connsiteX1" y="connsiteY1"/>
              </a:cxn>
              <a:cxn ang="0">
                <a:pos x="connsiteX2" y="connsiteY2"/>
              </a:cxn>
            </a:cxnLst>
            <a:rect l="l" t="t" r="r" b="b"/>
            <a:pathLst>
              <a:path w="162157" h="885825">
                <a:moveTo>
                  <a:pt x="133582" y="0"/>
                </a:moveTo>
                <a:cubicBezTo>
                  <a:pt x="64526" y="221456"/>
                  <a:pt x="-4530" y="442913"/>
                  <a:pt x="232" y="590550"/>
                </a:cubicBezTo>
                <a:cubicBezTo>
                  <a:pt x="4994" y="738187"/>
                  <a:pt x="83575" y="812006"/>
                  <a:pt x="162157" y="885825"/>
                </a:cubicBezTo>
              </a:path>
            </a:pathLst>
          </a:custGeom>
          <a:noFill/>
          <a:ln>
            <a:solidFill>
              <a:srgbClr val="ED502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22" name="Connector: Elbow 21">
            <a:extLst>
              <a:ext uri="{FF2B5EF4-FFF2-40B4-BE49-F238E27FC236}">
                <a16:creationId xmlns:a16="http://schemas.microsoft.com/office/drawing/2014/main" id="{C314CC13-832C-4127-9A47-D4ABE43B3160}"/>
              </a:ext>
            </a:extLst>
          </p:cNvPr>
          <p:cNvCxnSpPr>
            <a:cxnSpLocks/>
            <a:stCxn id="3" idx="3"/>
            <a:endCxn id="5" idx="1"/>
          </p:cNvCxnSpPr>
          <p:nvPr/>
        </p:nvCxnSpPr>
        <p:spPr>
          <a:xfrm flipV="1">
            <a:off x="1019407" y="2225678"/>
            <a:ext cx="326704" cy="125872"/>
          </a:xfrm>
          <a:prstGeom prst="bentConnector3">
            <a:avLst/>
          </a:prstGeom>
          <a:ln>
            <a:solidFill>
              <a:srgbClr val="ED5025"/>
            </a:solidFill>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FA6A6804-1617-4E6B-A9F0-BD831DD65DB1}"/>
              </a:ext>
            </a:extLst>
          </p:cNvPr>
          <p:cNvCxnSpPr>
            <a:cxnSpLocks/>
            <a:stCxn id="14" idx="3"/>
            <a:endCxn id="5" idx="2"/>
          </p:cNvCxnSpPr>
          <p:nvPr/>
        </p:nvCxnSpPr>
        <p:spPr>
          <a:xfrm flipV="1">
            <a:off x="1767753" y="2462678"/>
            <a:ext cx="202246" cy="425448"/>
          </a:xfrm>
          <a:prstGeom prst="bentConnector2">
            <a:avLst/>
          </a:prstGeom>
          <a:ln>
            <a:solidFill>
              <a:srgbClr val="F89346"/>
            </a:solidFill>
          </a:ln>
        </p:spPr>
        <p:style>
          <a:lnRef idx="1">
            <a:schemeClr val="accent1"/>
          </a:lnRef>
          <a:fillRef idx="0">
            <a:schemeClr val="accent1"/>
          </a:fillRef>
          <a:effectRef idx="0">
            <a:schemeClr val="accent1"/>
          </a:effectRef>
          <a:fontRef idx="minor">
            <a:schemeClr val="tx1"/>
          </a:fontRef>
        </p:style>
      </p:cxnSp>
      <p:sp>
        <p:nvSpPr>
          <p:cNvPr id="25" name="Rectangle: Rounded Corners 24">
            <a:extLst>
              <a:ext uri="{FF2B5EF4-FFF2-40B4-BE49-F238E27FC236}">
                <a16:creationId xmlns:a16="http://schemas.microsoft.com/office/drawing/2014/main" id="{D2562D0C-C026-4D6C-9380-1DC3AFF86666}"/>
              </a:ext>
            </a:extLst>
          </p:cNvPr>
          <p:cNvSpPr/>
          <p:nvPr/>
        </p:nvSpPr>
        <p:spPr>
          <a:xfrm>
            <a:off x="6941918" y="2432364"/>
            <a:ext cx="555001" cy="50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6" name="Cube 25">
            <a:extLst>
              <a:ext uri="{FF2B5EF4-FFF2-40B4-BE49-F238E27FC236}">
                <a16:creationId xmlns:a16="http://schemas.microsoft.com/office/drawing/2014/main" id="{A3F0333B-159A-4203-8FC5-BD9E14FFF370}"/>
              </a:ext>
            </a:extLst>
          </p:cNvPr>
          <p:cNvSpPr/>
          <p:nvPr/>
        </p:nvSpPr>
        <p:spPr>
          <a:xfrm>
            <a:off x="7656312" y="1717876"/>
            <a:ext cx="1103375" cy="714218"/>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Event Streaming Platform</a:t>
            </a:r>
            <a:endParaRPr lang="en-NL" sz="1050" dirty="0"/>
          </a:p>
        </p:txBody>
      </p:sp>
      <p:sp>
        <p:nvSpPr>
          <p:cNvPr id="27" name="Cylinder 26">
            <a:extLst>
              <a:ext uri="{FF2B5EF4-FFF2-40B4-BE49-F238E27FC236}">
                <a16:creationId xmlns:a16="http://schemas.microsoft.com/office/drawing/2014/main" id="{43DDAEE0-737D-4EFD-8F69-E65CDD2713F8}"/>
              </a:ext>
            </a:extLst>
          </p:cNvPr>
          <p:cNvSpPr/>
          <p:nvPr/>
        </p:nvSpPr>
        <p:spPr>
          <a:xfrm>
            <a:off x="5711914" y="2672227"/>
            <a:ext cx="1035006" cy="562197"/>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28" name="Freeform: Shape 27">
            <a:extLst>
              <a:ext uri="{FF2B5EF4-FFF2-40B4-BE49-F238E27FC236}">
                <a16:creationId xmlns:a16="http://schemas.microsoft.com/office/drawing/2014/main" id="{4B250084-8CA4-4E38-B4C8-EEC4419FE07D}"/>
              </a:ext>
            </a:extLst>
          </p:cNvPr>
          <p:cNvSpPr/>
          <p:nvPr/>
        </p:nvSpPr>
        <p:spPr>
          <a:xfrm>
            <a:off x="2590800" y="1988678"/>
            <a:ext cx="1628775" cy="383136"/>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9" name="Flowchart: Sequential Access Storage 28">
            <a:extLst>
              <a:ext uri="{FF2B5EF4-FFF2-40B4-BE49-F238E27FC236}">
                <a16:creationId xmlns:a16="http://schemas.microsoft.com/office/drawing/2014/main" id="{EA4379B0-E28D-4AC4-BD66-1584ADB3FC98}"/>
              </a:ext>
            </a:extLst>
          </p:cNvPr>
          <p:cNvSpPr/>
          <p:nvPr/>
        </p:nvSpPr>
        <p:spPr>
          <a:xfrm>
            <a:off x="5061999" y="1846463"/>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sp>
        <p:nvSpPr>
          <p:cNvPr id="30" name="Flowchart: Process 29">
            <a:extLst>
              <a:ext uri="{FF2B5EF4-FFF2-40B4-BE49-F238E27FC236}">
                <a16:creationId xmlns:a16="http://schemas.microsoft.com/office/drawing/2014/main" id="{FC1D296B-449A-4EC2-AD29-2574E921FF2E}"/>
              </a:ext>
            </a:extLst>
          </p:cNvPr>
          <p:cNvSpPr/>
          <p:nvPr/>
        </p:nvSpPr>
        <p:spPr>
          <a:xfrm>
            <a:off x="4172146" y="1905301"/>
            <a:ext cx="776627" cy="474000"/>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800" dirty="0" err="1"/>
              <a:t>Ingest</a:t>
            </a:r>
            <a:r>
              <a:rPr lang="nl-NL" sz="800" dirty="0"/>
              <a:t>, </a:t>
            </a:r>
            <a:r>
              <a:rPr lang="nl-NL" sz="800" dirty="0" err="1"/>
              <a:t>Authenticate</a:t>
            </a:r>
            <a:r>
              <a:rPr lang="nl-NL" sz="800" dirty="0"/>
              <a:t> &amp; Check</a:t>
            </a:r>
            <a:endParaRPr lang="en-NL" sz="800" dirty="0"/>
          </a:p>
        </p:txBody>
      </p:sp>
      <p:sp>
        <p:nvSpPr>
          <p:cNvPr id="33" name="Flowchart: Process 32">
            <a:extLst>
              <a:ext uri="{FF2B5EF4-FFF2-40B4-BE49-F238E27FC236}">
                <a16:creationId xmlns:a16="http://schemas.microsoft.com/office/drawing/2014/main" id="{489E4F16-C464-4175-BFFC-A6DCC3888FF5}"/>
              </a:ext>
            </a:extLst>
          </p:cNvPr>
          <p:cNvSpPr/>
          <p:nvPr/>
        </p:nvSpPr>
        <p:spPr>
          <a:xfrm>
            <a:off x="5835523" y="1811506"/>
            <a:ext cx="752477" cy="645361"/>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800" dirty="0" err="1"/>
              <a:t>Validate</a:t>
            </a:r>
            <a:r>
              <a:rPr lang="nl-NL" sz="800" dirty="0"/>
              <a:t>, </a:t>
            </a:r>
            <a:r>
              <a:rPr lang="nl-NL" sz="800" dirty="0" err="1"/>
              <a:t>Enrich</a:t>
            </a:r>
            <a:r>
              <a:rPr lang="nl-NL" sz="800" dirty="0"/>
              <a:t> </a:t>
            </a:r>
            <a:r>
              <a:rPr lang="nl-NL" sz="800" dirty="0" err="1"/>
              <a:t>Process</a:t>
            </a:r>
            <a:r>
              <a:rPr lang="nl-NL" sz="800" dirty="0"/>
              <a:t>, </a:t>
            </a:r>
            <a:r>
              <a:rPr lang="nl-NL" sz="800" dirty="0" err="1"/>
              <a:t>Convert</a:t>
            </a:r>
            <a:r>
              <a:rPr lang="nl-NL" sz="800" dirty="0"/>
              <a:t>, </a:t>
            </a:r>
            <a:r>
              <a:rPr lang="nl-NL" sz="800" dirty="0" err="1"/>
              <a:t>Publish</a:t>
            </a:r>
            <a:r>
              <a:rPr lang="nl-NL" sz="800" dirty="0"/>
              <a:t> </a:t>
            </a:r>
            <a:endParaRPr lang="en-NL" sz="800" dirty="0"/>
          </a:p>
        </p:txBody>
      </p:sp>
      <p:sp>
        <p:nvSpPr>
          <p:cNvPr id="36" name="Cylinder 35">
            <a:extLst>
              <a:ext uri="{FF2B5EF4-FFF2-40B4-BE49-F238E27FC236}">
                <a16:creationId xmlns:a16="http://schemas.microsoft.com/office/drawing/2014/main" id="{4CA89271-5663-4F22-92B1-BBCFD67DA4DD}"/>
              </a:ext>
            </a:extLst>
          </p:cNvPr>
          <p:cNvSpPr/>
          <p:nvPr/>
        </p:nvSpPr>
        <p:spPr>
          <a:xfrm>
            <a:off x="4054497" y="2700611"/>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sp>
        <p:nvSpPr>
          <p:cNvPr id="39" name="Flowchart: Process 38">
            <a:extLst>
              <a:ext uri="{FF2B5EF4-FFF2-40B4-BE49-F238E27FC236}">
                <a16:creationId xmlns:a16="http://schemas.microsoft.com/office/drawing/2014/main" id="{C5396C4B-7473-4D24-836D-11B8A4192384}"/>
              </a:ext>
            </a:extLst>
          </p:cNvPr>
          <p:cNvSpPr/>
          <p:nvPr/>
        </p:nvSpPr>
        <p:spPr>
          <a:xfrm>
            <a:off x="5517465" y="782989"/>
            <a:ext cx="752477" cy="591675"/>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800" dirty="0"/>
          </a:p>
          <a:p>
            <a:pPr algn="ctr"/>
            <a:endParaRPr lang="nl-NL" sz="800" dirty="0"/>
          </a:p>
          <a:p>
            <a:pPr algn="ctr"/>
            <a:r>
              <a:rPr lang="nl-NL" sz="800" dirty="0"/>
              <a:t>Monitoring</a:t>
            </a:r>
            <a:endParaRPr lang="en-NL" sz="800" dirty="0"/>
          </a:p>
        </p:txBody>
      </p:sp>
      <p:pic>
        <p:nvPicPr>
          <p:cNvPr id="38" name="Content Placeholder 37" descr="Gauge">
            <a:extLst>
              <a:ext uri="{FF2B5EF4-FFF2-40B4-BE49-F238E27FC236}">
                <a16:creationId xmlns:a16="http://schemas.microsoft.com/office/drawing/2014/main" id="{160C59B5-18B0-4488-9F76-77C5EB777243}"/>
              </a:ext>
            </a:extLst>
          </p:cNvPr>
          <p:cNvPicPr>
            <a:picLocks noGrp="1" noChangeAspect="1"/>
          </p:cNvPicPr>
          <p:nvPr>
            <p:ph idx="1"/>
          </p:nvPr>
        </p:nvPicPr>
        <p:blipFill>
          <a:blip r:embed="rId7">
            <a:extLst>
              <a:ext uri="{96DAC541-7B7A-43D3-8B79-37D633B846F1}">
                <asvg:svgBlip xmlns:asvg="http://schemas.microsoft.com/office/drawing/2016/SVG/main" r:embed="rId8"/>
              </a:ext>
            </a:extLst>
          </a:blip>
          <a:stretch>
            <a:fillRect/>
          </a:stretch>
        </p:blipFill>
        <p:spPr>
          <a:xfrm>
            <a:off x="5630736" y="684177"/>
            <a:ext cx="540001" cy="540001"/>
          </a:xfrm>
        </p:spPr>
      </p:pic>
      <p:sp>
        <p:nvSpPr>
          <p:cNvPr id="40" name="Arrow: Right 39">
            <a:extLst>
              <a:ext uri="{FF2B5EF4-FFF2-40B4-BE49-F238E27FC236}">
                <a16:creationId xmlns:a16="http://schemas.microsoft.com/office/drawing/2014/main" id="{DEFB0F5B-F982-45DF-B0EB-BC9D216BD830}"/>
              </a:ext>
            </a:extLst>
          </p:cNvPr>
          <p:cNvSpPr/>
          <p:nvPr/>
        </p:nvSpPr>
        <p:spPr>
          <a:xfrm>
            <a:off x="6588000" y="1988678"/>
            <a:ext cx="1209889" cy="197460"/>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1" name="Arrow: Down 40">
            <a:extLst>
              <a:ext uri="{FF2B5EF4-FFF2-40B4-BE49-F238E27FC236}">
                <a16:creationId xmlns:a16="http://schemas.microsoft.com/office/drawing/2014/main" id="{DA7B724F-EDC1-4924-8325-0547BB63E4DF}"/>
              </a:ext>
            </a:extLst>
          </p:cNvPr>
          <p:cNvSpPr/>
          <p:nvPr/>
        </p:nvSpPr>
        <p:spPr>
          <a:xfrm>
            <a:off x="6276972" y="2456867"/>
            <a:ext cx="180847" cy="307435"/>
          </a:xfrm>
          <a:prstGeom prst="down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2" name="Arrow: Curved Right 41">
            <a:extLst>
              <a:ext uri="{FF2B5EF4-FFF2-40B4-BE49-F238E27FC236}">
                <a16:creationId xmlns:a16="http://schemas.microsoft.com/office/drawing/2014/main" id="{447DDDB0-7F14-44D7-B82E-89ECB810DB18}"/>
              </a:ext>
            </a:extLst>
          </p:cNvPr>
          <p:cNvSpPr/>
          <p:nvPr/>
        </p:nvSpPr>
        <p:spPr>
          <a:xfrm rot="19721406">
            <a:off x="6702054" y="2635734"/>
            <a:ext cx="321296" cy="307435"/>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3" name="Arrow: Right 42">
            <a:extLst>
              <a:ext uri="{FF2B5EF4-FFF2-40B4-BE49-F238E27FC236}">
                <a16:creationId xmlns:a16="http://schemas.microsoft.com/office/drawing/2014/main" id="{0D4DB9C3-317A-49CE-80F8-131C2A55B3C6}"/>
              </a:ext>
            </a:extLst>
          </p:cNvPr>
          <p:cNvSpPr/>
          <p:nvPr/>
        </p:nvSpPr>
        <p:spPr>
          <a:xfrm>
            <a:off x="5630736" y="2351550"/>
            <a:ext cx="292318" cy="105317"/>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4" name="Arrow: Right 43">
            <a:extLst>
              <a:ext uri="{FF2B5EF4-FFF2-40B4-BE49-F238E27FC236}">
                <a16:creationId xmlns:a16="http://schemas.microsoft.com/office/drawing/2014/main" id="{78F96D6A-2CF7-498A-A69A-006120C838F1}"/>
              </a:ext>
            </a:extLst>
          </p:cNvPr>
          <p:cNvSpPr/>
          <p:nvPr/>
        </p:nvSpPr>
        <p:spPr>
          <a:xfrm>
            <a:off x="4874252" y="2074985"/>
            <a:ext cx="279308" cy="150693"/>
          </a:xfrm>
          <a:prstGeom prst="rightArrow">
            <a:avLst/>
          </a:prstGeom>
        </p:spPr>
        <p:style>
          <a:lnRef idx="0">
            <a:schemeClr val="accent6"/>
          </a:lnRef>
          <a:fillRef idx="3">
            <a:schemeClr val="accent6"/>
          </a:fillRef>
          <a:effectRef idx="3">
            <a:schemeClr val="accent6"/>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5" name="Arrow: Right 44">
            <a:extLst>
              <a:ext uri="{FF2B5EF4-FFF2-40B4-BE49-F238E27FC236}">
                <a16:creationId xmlns:a16="http://schemas.microsoft.com/office/drawing/2014/main" id="{D52DA759-2B63-4C2C-A270-05D30176301D}"/>
              </a:ext>
            </a:extLst>
          </p:cNvPr>
          <p:cNvSpPr/>
          <p:nvPr/>
        </p:nvSpPr>
        <p:spPr>
          <a:xfrm>
            <a:off x="3981551" y="2104899"/>
            <a:ext cx="279308" cy="150693"/>
          </a:xfrm>
          <a:prstGeom prst="rightArrow">
            <a:avLst/>
          </a:prstGeom>
          <a:solidFill>
            <a:srgbClr val="007C9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6" name="Arrow: Up 45">
            <a:extLst>
              <a:ext uri="{FF2B5EF4-FFF2-40B4-BE49-F238E27FC236}">
                <a16:creationId xmlns:a16="http://schemas.microsoft.com/office/drawing/2014/main" id="{7310E987-CCDF-4C71-91D1-96EA586179F6}"/>
              </a:ext>
            </a:extLst>
          </p:cNvPr>
          <p:cNvSpPr/>
          <p:nvPr/>
        </p:nvSpPr>
        <p:spPr>
          <a:xfrm>
            <a:off x="6009380" y="1314992"/>
            <a:ext cx="161357" cy="540001"/>
          </a:xfrm>
          <a:prstGeom prst="up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47" name="Arrow: Up 46">
            <a:extLst>
              <a:ext uri="{FF2B5EF4-FFF2-40B4-BE49-F238E27FC236}">
                <a16:creationId xmlns:a16="http://schemas.microsoft.com/office/drawing/2014/main" id="{425D21C1-ED1F-4B99-B3D7-4489E172FE1D}"/>
              </a:ext>
            </a:extLst>
          </p:cNvPr>
          <p:cNvSpPr/>
          <p:nvPr/>
        </p:nvSpPr>
        <p:spPr>
          <a:xfrm rot="1409247" flipH="1">
            <a:off x="5444331" y="1253801"/>
            <a:ext cx="126699" cy="740297"/>
          </a:xfrm>
          <a:prstGeom prst="up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48" name="Arrow: Curved Right 47">
            <a:extLst>
              <a:ext uri="{FF2B5EF4-FFF2-40B4-BE49-F238E27FC236}">
                <a16:creationId xmlns:a16="http://schemas.microsoft.com/office/drawing/2014/main" id="{4635F515-B1BB-42B0-B77C-000088154BA1}"/>
              </a:ext>
            </a:extLst>
          </p:cNvPr>
          <p:cNvSpPr/>
          <p:nvPr/>
        </p:nvSpPr>
        <p:spPr>
          <a:xfrm rot="16007779">
            <a:off x="4430098" y="2431815"/>
            <a:ext cx="308594" cy="307435"/>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solidFill>
                <a:schemeClr val="tx1"/>
              </a:solidFill>
            </a:endParaRPr>
          </a:p>
        </p:txBody>
      </p:sp>
      <p:sp>
        <p:nvSpPr>
          <p:cNvPr id="49" name="Arrow: Right 48">
            <a:extLst>
              <a:ext uri="{FF2B5EF4-FFF2-40B4-BE49-F238E27FC236}">
                <a16:creationId xmlns:a16="http://schemas.microsoft.com/office/drawing/2014/main" id="{75A8330F-AD5B-4923-A6AD-46591303B705}"/>
              </a:ext>
            </a:extLst>
          </p:cNvPr>
          <p:cNvSpPr/>
          <p:nvPr/>
        </p:nvSpPr>
        <p:spPr>
          <a:xfrm rot="10800000">
            <a:off x="2528250" y="1759565"/>
            <a:ext cx="399207" cy="229113"/>
          </a:xfrm>
          <a:prstGeom prst="rightArrow">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sz="800"/>
          </a:p>
        </p:txBody>
      </p:sp>
      <p:sp>
        <p:nvSpPr>
          <p:cNvPr id="50" name="Rectangle: Rounded Corners 49">
            <a:extLst>
              <a:ext uri="{FF2B5EF4-FFF2-40B4-BE49-F238E27FC236}">
                <a16:creationId xmlns:a16="http://schemas.microsoft.com/office/drawing/2014/main" id="{70015CB0-A90B-4307-B066-923C54745F7B}"/>
              </a:ext>
            </a:extLst>
          </p:cNvPr>
          <p:cNvSpPr/>
          <p:nvPr/>
        </p:nvSpPr>
        <p:spPr>
          <a:xfrm>
            <a:off x="1425598" y="3234424"/>
            <a:ext cx="671626" cy="440400"/>
          </a:xfrm>
          <a:prstGeom prst="roundRect">
            <a:avLst/>
          </a:prstGeom>
          <a:solidFill>
            <a:schemeClr val="accent3">
              <a:lumMod val="75000"/>
            </a:schemeClr>
          </a:solidFill>
          <a:ln>
            <a:solidFill>
              <a:srgbClr val="F8934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a:t>Actuator</a:t>
            </a:r>
            <a:endParaRPr lang="en-NL" sz="900" dirty="0"/>
          </a:p>
        </p:txBody>
      </p:sp>
      <p:cxnSp>
        <p:nvCxnSpPr>
          <p:cNvPr id="52" name="Connector: Elbow 51">
            <a:extLst>
              <a:ext uri="{FF2B5EF4-FFF2-40B4-BE49-F238E27FC236}">
                <a16:creationId xmlns:a16="http://schemas.microsoft.com/office/drawing/2014/main" id="{D67810C5-4064-4746-90BE-BC4C88F706FF}"/>
              </a:ext>
            </a:extLst>
          </p:cNvPr>
          <p:cNvCxnSpPr>
            <a:cxnSpLocks/>
            <a:endCxn id="50" idx="3"/>
          </p:cNvCxnSpPr>
          <p:nvPr/>
        </p:nvCxnSpPr>
        <p:spPr>
          <a:xfrm rot="5400000">
            <a:off x="1654218" y="2925824"/>
            <a:ext cx="971806" cy="85794"/>
          </a:xfrm>
          <a:prstGeom prst="bentConnector2">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nector: Elbow 53">
            <a:extLst>
              <a:ext uri="{FF2B5EF4-FFF2-40B4-BE49-F238E27FC236}">
                <a16:creationId xmlns:a16="http://schemas.microsoft.com/office/drawing/2014/main" id="{1D1ADB29-3F04-47F7-A57C-DAA3F5BF6132}"/>
              </a:ext>
            </a:extLst>
          </p:cNvPr>
          <p:cNvCxnSpPr>
            <a:cxnSpLocks/>
            <a:stCxn id="50" idx="1"/>
          </p:cNvCxnSpPr>
          <p:nvPr/>
        </p:nvCxnSpPr>
        <p:spPr>
          <a:xfrm rot="10800000">
            <a:off x="926624" y="3208808"/>
            <a:ext cx="498974" cy="245817"/>
          </a:xfrm>
          <a:prstGeom prst="bentConnector3">
            <a:avLst>
              <a:gd name="adj1" fmla="val 16168"/>
            </a:avLst>
          </a:prstGeom>
          <a:ln>
            <a:solidFill>
              <a:srgbClr val="BF9900"/>
            </a:solidFill>
            <a:tailEnd type="triangle"/>
          </a:ln>
        </p:spPr>
        <p:style>
          <a:lnRef idx="1">
            <a:schemeClr val="accent1"/>
          </a:lnRef>
          <a:fillRef idx="0">
            <a:schemeClr val="accent1"/>
          </a:fillRef>
          <a:effectRef idx="0">
            <a:schemeClr val="accent1"/>
          </a:effectRef>
          <a:fontRef idx="minor">
            <a:schemeClr val="tx1"/>
          </a:fontRef>
        </p:style>
      </p:cxnSp>
      <p:sp>
        <p:nvSpPr>
          <p:cNvPr id="9" name="Arrow: Right 8">
            <a:extLst>
              <a:ext uri="{FF2B5EF4-FFF2-40B4-BE49-F238E27FC236}">
                <a16:creationId xmlns:a16="http://schemas.microsoft.com/office/drawing/2014/main" id="{F9F88DAA-8EC5-43C2-BD4E-FD82B903F856}"/>
              </a:ext>
            </a:extLst>
          </p:cNvPr>
          <p:cNvSpPr/>
          <p:nvPr/>
        </p:nvSpPr>
        <p:spPr>
          <a:xfrm rot="19349859">
            <a:off x="8473619" y="1499881"/>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1" name="Arrow: Right 50">
            <a:extLst>
              <a:ext uri="{FF2B5EF4-FFF2-40B4-BE49-F238E27FC236}">
                <a16:creationId xmlns:a16="http://schemas.microsoft.com/office/drawing/2014/main" id="{15488381-2D69-4BE0-8B8E-426A55D50DDF}"/>
              </a:ext>
            </a:extLst>
          </p:cNvPr>
          <p:cNvSpPr/>
          <p:nvPr/>
        </p:nvSpPr>
        <p:spPr>
          <a:xfrm rot="21138360">
            <a:off x="8660509" y="1865785"/>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3" name="Arrow: Right 52">
            <a:extLst>
              <a:ext uri="{FF2B5EF4-FFF2-40B4-BE49-F238E27FC236}">
                <a16:creationId xmlns:a16="http://schemas.microsoft.com/office/drawing/2014/main" id="{8A6FD55E-CA33-4BC7-BC7A-13FF1DAD5BDE}"/>
              </a:ext>
            </a:extLst>
          </p:cNvPr>
          <p:cNvSpPr/>
          <p:nvPr/>
        </p:nvSpPr>
        <p:spPr>
          <a:xfrm rot="979507">
            <a:off x="8640579" y="2163698"/>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55" name="Arrow: Right 54">
            <a:extLst>
              <a:ext uri="{FF2B5EF4-FFF2-40B4-BE49-F238E27FC236}">
                <a16:creationId xmlns:a16="http://schemas.microsoft.com/office/drawing/2014/main" id="{6A1A571A-5A20-46A2-9FC0-64B9CCD452FC}"/>
              </a:ext>
            </a:extLst>
          </p:cNvPr>
          <p:cNvSpPr/>
          <p:nvPr/>
        </p:nvSpPr>
        <p:spPr>
          <a:xfrm rot="2739122">
            <a:off x="8527513" y="2532236"/>
            <a:ext cx="446254" cy="79029"/>
          </a:xfrm>
          <a:prstGeom prst="rightArrow">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4512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4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59F86-F403-418A-BBF2-528225DD72A6}"/>
              </a:ext>
            </a:extLst>
          </p:cNvPr>
          <p:cNvSpPr>
            <a:spLocks noGrp="1"/>
          </p:cNvSpPr>
          <p:nvPr>
            <p:ph type="title"/>
          </p:nvPr>
        </p:nvSpPr>
        <p:spPr/>
        <p:txBody>
          <a:bodyPr/>
          <a:lstStyle/>
          <a:p>
            <a:r>
              <a:rPr lang="nl-NL" dirty="0"/>
              <a:t>Architecture </a:t>
            </a:r>
            <a:r>
              <a:rPr lang="nl-NL" dirty="0" err="1"/>
              <a:t>Constraints</a:t>
            </a:r>
            <a:r>
              <a:rPr lang="nl-NL" dirty="0"/>
              <a:t> &amp; Business </a:t>
            </a:r>
            <a:r>
              <a:rPr lang="nl-NL" dirty="0" err="1"/>
              <a:t>Requirements</a:t>
            </a:r>
            <a:endParaRPr lang="en-NL" dirty="0"/>
          </a:p>
        </p:txBody>
      </p:sp>
      <p:sp>
        <p:nvSpPr>
          <p:cNvPr id="3" name="Content Placeholder 2">
            <a:extLst>
              <a:ext uri="{FF2B5EF4-FFF2-40B4-BE49-F238E27FC236}">
                <a16:creationId xmlns:a16="http://schemas.microsoft.com/office/drawing/2014/main" id="{0A92C9F7-C7FD-41D1-9569-08859193DE9D}"/>
              </a:ext>
            </a:extLst>
          </p:cNvPr>
          <p:cNvSpPr>
            <a:spLocks noGrp="1"/>
          </p:cNvSpPr>
          <p:nvPr>
            <p:ph idx="1"/>
          </p:nvPr>
        </p:nvSpPr>
        <p:spPr>
          <a:xfrm>
            <a:off x="720000" y="806566"/>
            <a:ext cx="6623999" cy="3780000"/>
          </a:xfrm>
        </p:spPr>
        <p:txBody>
          <a:bodyPr/>
          <a:lstStyle/>
          <a:p>
            <a:r>
              <a:rPr lang="nl-NL" i="1" dirty="0"/>
              <a:t>Proven</a:t>
            </a:r>
            <a:r>
              <a:rPr lang="nl-NL" dirty="0"/>
              <a:t> solution </a:t>
            </a:r>
            <a:r>
              <a:rPr lang="nl-NL" dirty="0" err="1"/>
              <a:t>components</a:t>
            </a:r>
            <a:endParaRPr lang="nl-NL" dirty="0"/>
          </a:p>
          <a:p>
            <a:r>
              <a:rPr lang="nl-NL" dirty="0"/>
              <a:t>Quick </a:t>
            </a:r>
            <a:r>
              <a:rPr lang="nl-NL" i="1" dirty="0"/>
              <a:t>time </a:t>
            </a:r>
            <a:r>
              <a:rPr lang="nl-NL" i="1" dirty="0" err="1"/>
              <a:t>to</a:t>
            </a:r>
            <a:r>
              <a:rPr lang="nl-NL" i="1" dirty="0"/>
              <a:t> market</a:t>
            </a:r>
            <a:r>
              <a:rPr lang="nl-NL" dirty="0"/>
              <a:t> (</a:t>
            </a:r>
            <a:r>
              <a:rPr lang="nl-NL" dirty="0" err="1"/>
              <a:t>two</a:t>
            </a:r>
            <a:r>
              <a:rPr lang="nl-NL" dirty="0"/>
              <a:t> </a:t>
            </a:r>
            <a:r>
              <a:rPr lang="nl-NL" dirty="0" err="1"/>
              <a:t>months</a:t>
            </a:r>
            <a:r>
              <a:rPr lang="nl-NL" dirty="0"/>
              <a:t> </a:t>
            </a:r>
            <a:r>
              <a:rPr lang="nl-NL" dirty="0" err="1"/>
              <a:t>from</a:t>
            </a:r>
            <a:r>
              <a:rPr lang="nl-NL" dirty="0"/>
              <a:t> start </a:t>
            </a:r>
            <a:r>
              <a:rPr lang="nl-NL" dirty="0" err="1"/>
              <a:t>to</a:t>
            </a:r>
            <a:r>
              <a:rPr lang="nl-NL" dirty="0"/>
              <a:t> MVP in </a:t>
            </a:r>
            <a:r>
              <a:rPr lang="nl-NL" dirty="0" err="1"/>
              <a:t>production</a:t>
            </a:r>
            <a:r>
              <a:rPr lang="nl-NL" dirty="0"/>
              <a:t>)</a:t>
            </a:r>
          </a:p>
          <a:p>
            <a:r>
              <a:rPr lang="nl-NL" dirty="0" err="1"/>
              <a:t>Highly</a:t>
            </a:r>
            <a:r>
              <a:rPr lang="nl-NL" dirty="0"/>
              <a:t> </a:t>
            </a:r>
            <a:r>
              <a:rPr lang="nl-NL" i="1" dirty="0"/>
              <a:t>agile</a:t>
            </a:r>
            <a:r>
              <a:rPr lang="nl-NL" dirty="0"/>
              <a:t> – </a:t>
            </a:r>
            <a:r>
              <a:rPr lang="nl-NL" dirty="0" err="1"/>
              <a:t>many</a:t>
            </a:r>
            <a:r>
              <a:rPr lang="nl-NL" dirty="0"/>
              <a:t> </a:t>
            </a:r>
            <a:r>
              <a:rPr lang="nl-NL" dirty="0" err="1"/>
              <a:t>uncertaintities</a:t>
            </a:r>
            <a:r>
              <a:rPr lang="nl-NL" dirty="0"/>
              <a:t> </a:t>
            </a:r>
            <a:r>
              <a:rPr lang="nl-NL" dirty="0" err="1"/>
              <a:t>and</a:t>
            </a:r>
            <a:r>
              <a:rPr lang="nl-NL" dirty="0"/>
              <a:t> </a:t>
            </a:r>
            <a:r>
              <a:rPr lang="nl-NL" dirty="0" err="1"/>
              <a:t>changing</a:t>
            </a:r>
            <a:r>
              <a:rPr lang="nl-NL" dirty="0"/>
              <a:t> </a:t>
            </a:r>
            <a:r>
              <a:rPr lang="nl-NL" dirty="0" err="1"/>
              <a:t>priorities</a:t>
            </a:r>
            <a:r>
              <a:rPr lang="nl-NL" dirty="0"/>
              <a:t> </a:t>
            </a:r>
            <a:r>
              <a:rPr lang="nl-NL" dirty="0" err="1"/>
              <a:t>and</a:t>
            </a:r>
            <a:r>
              <a:rPr lang="nl-NL" dirty="0"/>
              <a:t> </a:t>
            </a:r>
            <a:r>
              <a:rPr lang="nl-NL" dirty="0" err="1"/>
              <a:t>insights</a:t>
            </a:r>
            <a:endParaRPr lang="nl-NL" dirty="0"/>
          </a:p>
          <a:p>
            <a:pPr lvl="1"/>
            <a:r>
              <a:rPr lang="nl-NL" dirty="0" err="1"/>
              <a:t>Embrace</a:t>
            </a:r>
            <a:r>
              <a:rPr lang="nl-NL" dirty="0"/>
              <a:t> change in </a:t>
            </a:r>
            <a:r>
              <a:rPr lang="nl-NL" dirty="0" err="1"/>
              <a:t>process</a:t>
            </a:r>
            <a:r>
              <a:rPr lang="nl-NL" dirty="0"/>
              <a:t>, </a:t>
            </a:r>
            <a:r>
              <a:rPr lang="nl-NL" dirty="0" err="1"/>
              <a:t>architecture</a:t>
            </a:r>
            <a:r>
              <a:rPr lang="nl-NL" dirty="0"/>
              <a:t>, </a:t>
            </a:r>
            <a:r>
              <a:rPr lang="nl-NL" dirty="0" err="1"/>
              <a:t>technology</a:t>
            </a:r>
            <a:r>
              <a:rPr lang="nl-NL" dirty="0"/>
              <a:t>, culture</a:t>
            </a:r>
          </a:p>
          <a:p>
            <a:r>
              <a:rPr lang="nl-NL" dirty="0" err="1"/>
              <a:t>Publish</a:t>
            </a:r>
            <a:r>
              <a:rPr lang="nl-NL" dirty="0"/>
              <a:t> </a:t>
            </a:r>
            <a:r>
              <a:rPr lang="nl-NL" dirty="0" err="1"/>
              <a:t>all</a:t>
            </a:r>
            <a:r>
              <a:rPr lang="nl-NL" dirty="0"/>
              <a:t> </a:t>
            </a:r>
            <a:r>
              <a:rPr lang="nl-NL" dirty="0" err="1"/>
              <a:t>APIs</a:t>
            </a:r>
            <a:r>
              <a:rPr lang="nl-NL" dirty="0"/>
              <a:t> </a:t>
            </a:r>
            <a:r>
              <a:rPr lang="nl-NL" dirty="0" err="1"/>
              <a:t>through</a:t>
            </a:r>
            <a:r>
              <a:rPr lang="nl-NL" dirty="0"/>
              <a:t> </a:t>
            </a:r>
            <a:r>
              <a:rPr lang="nl-NL" dirty="0" err="1"/>
              <a:t>central</a:t>
            </a:r>
            <a:r>
              <a:rPr lang="nl-NL" dirty="0"/>
              <a:t> APIGEE API Platform</a:t>
            </a:r>
          </a:p>
          <a:p>
            <a:r>
              <a:rPr lang="nl-NL" dirty="0" err="1"/>
              <a:t>Honor</a:t>
            </a:r>
            <a:r>
              <a:rPr lang="nl-NL" dirty="0"/>
              <a:t> </a:t>
            </a:r>
            <a:r>
              <a:rPr lang="nl-NL" dirty="0" err="1"/>
              <a:t>existing</a:t>
            </a:r>
            <a:r>
              <a:rPr lang="nl-NL" dirty="0"/>
              <a:t> API </a:t>
            </a:r>
            <a:r>
              <a:rPr lang="nl-NL" dirty="0" err="1"/>
              <a:t>definitions</a:t>
            </a:r>
            <a:endParaRPr lang="nl-NL" dirty="0"/>
          </a:p>
          <a:p>
            <a:r>
              <a:rPr lang="nl-NL" dirty="0" err="1"/>
              <a:t>Prepare</a:t>
            </a:r>
            <a:r>
              <a:rPr lang="nl-NL" dirty="0"/>
              <a:t> for </a:t>
            </a:r>
            <a:r>
              <a:rPr lang="nl-NL" dirty="0" err="1"/>
              <a:t>publication</a:t>
            </a:r>
            <a:r>
              <a:rPr lang="nl-NL" dirty="0"/>
              <a:t> </a:t>
            </a:r>
            <a:r>
              <a:rPr lang="nl-NL" dirty="0" err="1"/>
              <a:t>to</a:t>
            </a:r>
            <a:r>
              <a:rPr lang="nl-NL" dirty="0"/>
              <a:t> event streaming platform </a:t>
            </a:r>
            <a:br>
              <a:rPr lang="nl-NL" dirty="0"/>
            </a:br>
            <a:r>
              <a:rPr lang="nl-NL" dirty="0"/>
              <a:t>(Apache </a:t>
            </a:r>
            <a:r>
              <a:rPr lang="nl-NL" dirty="0" err="1"/>
              <a:t>Kafka</a:t>
            </a:r>
            <a:r>
              <a:rPr lang="nl-NL" dirty="0"/>
              <a:t>)</a:t>
            </a:r>
          </a:p>
          <a:p>
            <a:r>
              <a:rPr lang="nl-NL" dirty="0" err="1"/>
              <a:t>Highly</a:t>
            </a:r>
            <a:r>
              <a:rPr lang="nl-NL" dirty="0"/>
              <a:t> </a:t>
            </a:r>
            <a:r>
              <a:rPr lang="nl-NL" i="1" dirty="0" err="1"/>
              <a:t>Available</a:t>
            </a:r>
            <a:endParaRPr lang="nl-NL" i="1" dirty="0"/>
          </a:p>
          <a:p>
            <a:pPr lvl="1"/>
            <a:r>
              <a:rPr lang="nl-NL" dirty="0" err="1"/>
              <a:t>initially</a:t>
            </a:r>
            <a:r>
              <a:rPr lang="nl-NL" dirty="0"/>
              <a:t> Business Critical</a:t>
            </a:r>
          </a:p>
          <a:p>
            <a:pPr lvl="1"/>
            <a:r>
              <a:rPr lang="nl-NL" dirty="0" err="1"/>
              <a:t>prepare</a:t>
            </a:r>
            <a:r>
              <a:rPr lang="nl-NL" dirty="0"/>
              <a:t> for Mission Critical</a:t>
            </a:r>
          </a:p>
          <a:p>
            <a:r>
              <a:rPr lang="nl-NL" i="1" dirty="0" err="1"/>
              <a:t>Scalable</a:t>
            </a:r>
            <a:r>
              <a:rPr lang="nl-NL" dirty="0"/>
              <a:t> </a:t>
            </a:r>
          </a:p>
          <a:p>
            <a:pPr lvl="1"/>
            <a:r>
              <a:rPr lang="nl-NL" dirty="0" err="1"/>
              <a:t>periodic</a:t>
            </a:r>
            <a:r>
              <a:rPr lang="nl-NL" dirty="0"/>
              <a:t> </a:t>
            </a:r>
            <a:r>
              <a:rPr lang="nl-NL" dirty="0" err="1"/>
              <a:t>fluctuations</a:t>
            </a:r>
            <a:r>
              <a:rPr lang="nl-NL" dirty="0"/>
              <a:t> </a:t>
            </a:r>
          </a:p>
          <a:p>
            <a:pPr lvl="1"/>
            <a:r>
              <a:rPr lang="nl-NL" dirty="0" err="1"/>
              <a:t>growth</a:t>
            </a:r>
            <a:r>
              <a:rPr lang="nl-NL" dirty="0"/>
              <a:t> (</a:t>
            </a:r>
            <a:r>
              <a:rPr lang="nl-NL" dirty="0" err="1"/>
              <a:t>to</a:t>
            </a:r>
            <a:r>
              <a:rPr lang="nl-NL" dirty="0"/>
              <a:t> 100K+ </a:t>
            </a:r>
            <a:r>
              <a:rPr lang="nl-NL" dirty="0" err="1"/>
              <a:t>devices</a:t>
            </a:r>
            <a:r>
              <a:rPr lang="nl-NL" dirty="0"/>
              <a:t> in 2021)</a:t>
            </a:r>
          </a:p>
          <a:p>
            <a:r>
              <a:rPr lang="nl-NL" dirty="0"/>
              <a:t>TCO …</a:t>
            </a:r>
          </a:p>
        </p:txBody>
      </p:sp>
      <p:sp>
        <p:nvSpPr>
          <p:cNvPr id="4" name="Footer Placeholder 3">
            <a:extLst>
              <a:ext uri="{FF2B5EF4-FFF2-40B4-BE49-F238E27FC236}">
                <a16:creationId xmlns:a16="http://schemas.microsoft.com/office/drawing/2014/main" id="{FF897DD7-6883-494A-9996-5232F2458F0C}"/>
              </a:ext>
            </a:extLst>
          </p:cNvPr>
          <p:cNvSpPr>
            <a:spLocks noGrp="1"/>
          </p:cNvSpPr>
          <p:nvPr>
            <p:ph type="ftr" sz="quarter" idx="11"/>
          </p:nvPr>
        </p:nvSpPr>
        <p:spPr/>
        <p:txBody>
          <a:bodyPr/>
          <a:lstStyle/>
          <a:p>
            <a:r>
              <a:rPr lang="en-US"/>
              <a:t>Cloud IoT Platform for Energy Transition - DigitalXchange 2020</a:t>
            </a:r>
            <a:endParaRPr lang="nl-NL"/>
          </a:p>
        </p:txBody>
      </p:sp>
      <p:sp>
        <p:nvSpPr>
          <p:cNvPr id="7" name="Rectangle 6">
            <a:extLst>
              <a:ext uri="{FF2B5EF4-FFF2-40B4-BE49-F238E27FC236}">
                <a16:creationId xmlns:a16="http://schemas.microsoft.com/office/drawing/2014/main" id="{5D77844B-9D41-4F6D-ACFA-4ABA1146E340}"/>
              </a:ext>
            </a:extLst>
          </p:cNvPr>
          <p:cNvSpPr/>
          <p:nvPr/>
        </p:nvSpPr>
        <p:spPr>
          <a:xfrm rot="21326699">
            <a:off x="5348075" y="3250816"/>
            <a:ext cx="3749296" cy="1323439"/>
          </a:xfrm>
          <a:prstGeom prst="rect">
            <a:avLst/>
          </a:prstGeom>
          <a:noFill/>
        </p:spPr>
        <p:txBody>
          <a:bodyPr wrap="square" lIns="91440" tIns="45720" rIns="91440" bIns="45720">
            <a:spAutoFit/>
            <a:scene3d>
              <a:camera prst="perspectiveContrastingLeftFacing"/>
              <a:lightRig rig="threePt" dir="t"/>
            </a:scene3d>
          </a:bodyPr>
          <a:lstStyle/>
          <a:p>
            <a:pPr algn="ctr"/>
            <a:r>
              <a:rPr lang="en-US" sz="40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Constraints &amp; Requirements</a:t>
            </a:r>
          </a:p>
        </p:txBody>
      </p:sp>
    </p:spTree>
    <p:extLst>
      <p:ext uri="{BB962C8B-B14F-4D97-AF65-F5344CB8AC3E}">
        <p14:creationId xmlns:p14="http://schemas.microsoft.com/office/powerpoint/2010/main" val="178862377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59F86-F403-418A-BBF2-528225DD72A6}"/>
              </a:ext>
            </a:extLst>
          </p:cNvPr>
          <p:cNvSpPr>
            <a:spLocks noGrp="1"/>
          </p:cNvSpPr>
          <p:nvPr>
            <p:ph type="title"/>
          </p:nvPr>
        </p:nvSpPr>
        <p:spPr/>
        <p:txBody>
          <a:bodyPr/>
          <a:lstStyle/>
          <a:p>
            <a:r>
              <a:rPr lang="nl-NL" dirty="0"/>
              <a:t>Architecture </a:t>
            </a:r>
            <a:r>
              <a:rPr lang="nl-NL" dirty="0" err="1"/>
              <a:t>Principles</a:t>
            </a:r>
            <a:r>
              <a:rPr lang="nl-NL" dirty="0"/>
              <a:t> &amp; </a:t>
            </a:r>
            <a:r>
              <a:rPr lang="nl-NL" dirty="0" err="1"/>
              <a:t>Choices</a:t>
            </a:r>
            <a:endParaRPr lang="en-NL" dirty="0"/>
          </a:p>
        </p:txBody>
      </p:sp>
      <p:sp>
        <p:nvSpPr>
          <p:cNvPr id="3" name="Content Placeholder 2">
            <a:extLst>
              <a:ext uri="{FF2B5EF4-FFF2-40B4-BE49-F238E27FC236}">
                <a16:creationId xmlns:a16="http://schemas.microsoft.com/office/drawing/2014/main" id="{0A92C9F7-C7FD-41D1-9569-08859193DE9D}"/>
              </a:ext>
            </a:extLst>
          </p:cNvPr>
          <p:cNvSpPr>
            <a:spLocks noGrp="1"/>
          </p:cNvSpPr>
          <p:nvPr>
            <p:ph idx="1"/>
          </p:nvPr>
        </p:nvSpPr>
        <p:spPr>
          <a:xfrm>
            <a:off x="720003" y="936000"/>
            <a:ext cx="8353659" cy="3780000"/>
          </a:xfrm>
        </p:spPr>
        <p:txBody>
          <a:bodyPr/>
          <a:lstStyle/>
          <a:p>
            <a:r>
              <a:rPr lang="nl-NL" dirty="0"/>
              <a:t>On </a:t>
            </a:r>
            <a:r>
              <a:rPr lang="nl-NL" dirty="0" err="1"/>
              <a:t>Azure</a:t>
            </a:r>
            <a:endParaRPr lang="nl-NL" dirty="0"/>
          </a:p>
          <a:p>
            <a:pPr lvl="1"/>
            <a:r>
              <a:rPr lang="nl-NL" dirty="0"/>
              <a:t>Native PaaS </a:t>
            </a:r>
            <a:r>
              <a:rPr lang="nl-NL" dirty="0" err="1"/>
              <a:t>much</a:t>
            </a:r>
            <a:r>
              <a:rPr lang="nl-NL" dirty="0"/>
              <a:t> </a:t>
            </a:r>
            <a:r>
              <a:rPr lang="nl-NL" dirty="0" err="1"/>
              <a:t>preferred</a:t>
            </a:r>
            <a:r>
              <a:rPr lang="nl-NL" dirty="0"/>
              <a:t> over IaaS</a:t>
            </a:r>
          </a:p>
          <a:p>
            <a:pPr lvl="1"/>
            <a:r>
              <a:rPr lang="nl-NL" dirty="0"/>
              <a:t>On top of 3rd party </a:t>
            </a:r>
            <a:r>
              <a:rPr lang="nl-NL" dirty="0" err="1"/>
              <a:t>managed</a:t>
            </a:r>
            <a:r>
              <a:rPr lang="nl-NL" dirty="0"/>
              <a:t> Cloud Infra Landing Zone </a:t>
            </a:r>
            <a:br>
              <a:rPr lang="nl-NL" dirty="0"/>
            </a:br>
            <a:r>
              <a:rPr lang="nl-NL" dirty="0"/>
              <a:t>(Network, </a:t>
            </a:r>
            <a:r>
              <a:rPr lang="nl-NL" dirty="0" err="1"/>
              <a:t>VMs</a:t>
            </a:r>
            <a:r>
              <a:rPr lang="nl-NL" dirty="0"/>
              <a:t>, Storage, Accounts)</a:t>
            </a:r>
          </a:p>
          <a:p>
            <a:r>
              <a:rPr lang="nl-NL" dirty="0" err="1"/>
              <a:t>Key</a:t>
            </a:r>
            <a:r>
              <a:rPr lang="nl-NL" dirty="0"/>
              <a:t> </a:t>
            </a:r>
            <a:r>
              <a:rPr lang="nl-NL" dirty="0" err="1"/>
              <a:t>theme</a:t>
            </a:r>
            <a:r>
              <a:rPr lang="nl-NL" dirty="0"/>
              <a:t>: </a:t>
            </a:r>
            <a:r>
              <a:rPr lang="nl-NL" i="1" dirty="0" err="1"/>
              <a:t>decoupled</a:t>
            </a:r>
            <a:endParaRPr lang="nl-NL" i="1" dirty="0"/>
          </a:p>
          <a:p>
            <a:pPr lvl="1"/>
            <a:r>
              <a:rPr lang="nl-NL" dirty="0" err="1"/>
              <a:t>Logically</a:t>
            </a:r>
            <a:r>
              <a:rPr lang="nl-NL" dirty="0"/>
              <a:t> (design time) – </a:t>
            </a:r>
            <a:r>
              <a:rPr lang="nl-NL" dirty="0" err="1"/>
              <a:t>insulated</a:t>
            </a:r>
            <a:r>
              <a:rPr lang="nl-NL" dirty="0"/>
              <a:t> </a:t>
            </a:r>
            <a:r>
              <a:rPr lang="nl-NL" dirty="0" err="1"/>
              <a:t>against</a:t>
            </a:r>
            <a:r>
              <a:rPr lang="nl-NL" dirty="0"/>
              <a:t> changes</a:t>
            </a:r>
          </a:p>
          <a:p>
            <a:pPr lvl="1"/>
            <a:r>
              <a:rPr lang="nl-NL" dirty="0" err="1"/>
              <a:t>Physically</a:t>
            </a:r>
            <a:r>
              <a:rPr lang="nl-NL" dirty="0"/>
              <a:t> (run time) – </a:t>
            </a:r>
            <a:r>
              <a:rPr lang="nl-NL" dirty="0" err="1"/>
              <a:t>insulated</a:t>
            </a:r>
            <a:r>
              <a:rPr lang="nl-NL" dirty="0"/>
              <a:t> </a:t>
            </a:r>
            <a:r>
              <a:rPr lang="nl-NL" dirty="0" err="1"/>
              <a:t>regarding</a:t>
            </a:r>
            <a:r>
              <a:rPr lang="nl-NL" dirty="0"/>
              <a:t> availability, </a:t>
            </a:r>
            <a:r>
              <a:rPr lang="nl-NL" dirty="0" err="1"/>
              <a:t>throughput</a:t>
            </a:r>
            <a:r>
              <a:rPr lang="nl-NL" dirty="0"/>
              <a:t> </a:t>
            </a:r>
            <a:br>
              <a:rPr lang="nl-NL" dirty="0"/>
            </a:br>
            <a:r>
              <a:rPr lang="nl-NL" dirty="0" err="1"/>
              <a:t>and</a:t>
            </a:r>
            <a:r>
              <a:rPr lang="nl-NL" dirty="0"/>
              <a:t> </a:t>
            </a:r>
            <a:r>
              <a:rPr lang="nl-NL" dirty="0" err="1"/>
              <a:t>physical</a:t>
            </a:r>
            <a:r>
              <a:rPr lang="nl-NL" dirty="0"/>
              <a:t> resource </a:t>
            </a:r>
            <a:r>
              <a:rPr lang="nl-NL" dirty="0" err="1"/>
              <a:t>usage</a:t>
            </a:r>
            <a:r>
              <a:rPr lang="nl-NL" dirty="0"/>
              <a:t> </a:t>
            </a:r>
            <a:r>
              <a:rPr lang="nl-NL" dirty="0" err="1"/>
              <a:t>compartimentalized</a:t>
            </a:r>
            <a:endParaRPr lang="nl-NL" dirty="0"/>
          </a:p>
          <a:p>
            <a:r>
              <a:rPr lang="nl-NL" dirty="0"/>
              <a:t>Run time </a:t>
            </a:r>
            <a:r>
              <a:rPr lang="nl-NL" dirty="0" err="1"/>
              <a:t>Azure</a:t>
            </a:r>
            <a:r>
              <a:rPr lang="nl-NL" dirty="0"/>
              <a:t> </a:t>
            </a:r>
            <a:r>
              <a:rPr lang="nl-NL" dirty="0" err="1"/>
              <a:t>decoupling</a:t>
            </a:r>
            <a:r>
              <a:rPr lang="nl-NL" dirty="0"/>
              <a:t> </a:t>
            </a:r>
            <a:r>
              <a:rPr lang="nl-NL" dirty="0" err="1"/>
              <a:t>mechanisms</a:t>
            </a:r>
            <a:r>
              <a:rPr lang="nl-NL" dirty="0"/>
              <a:t> of </a:t>
            </a:r>
            <a:r>
              <a:rPr lang="nl-NL" dirty="0" err="1"/>
              <a:t>choice</a:t>
            </a:r>
            <a:r>
              <a:rPr lang="nl-NL" dirty="0"/>
              <a:t>: </a:t>
            </a:r>
          </a:p>
          <a:p>
            <a:pPr lvl="1"/>
            <a:r>
              <a:rPr lang="nl-NL" dirty="0"/>
              <a:t>Event </a:t>
            </a:r>
            <a:r>
              <a:rPr lang="nl-NL" dirty="0" err="1"/>
              <a:t>Grid</a:t>
            </a:r>
            <a:r>
              <a:rPr lang="nl-NL" dirty="0"/>
              <a:t> (operations), Queue (events), </a:t>
            </a:r>
            <a:br>
              <a:rPr lang="nl-NL" dirty="0"/>
            </a:br>
            <a:r>
              <a:rPr lang="nl-NL" dirty="0"/>
              <a:t>Database (data), </a:t>
            </a:r>
            <a:r>
              <a:rPr lang="nl-NL" dirty="0" err="1"/>
              <a:t>Serverless</a:t>
            </a:r>
            <a:r>
              <a:rPr lang="nl-NL" dirty="0"/>
              <a:t>, Service Plan (</a:t>
            </a:r>
            <a:r>
              <a:rPr lang="nl-NL" dirty="0" err="1"/>
              <a:t>physical</a:t>
            </a:r>
            <a:r>
              <a:rPr lang="nl-NL" dirty="0"/>
              <a:t> resource </a:t>
            </a:r>
            <a:r>
              <a:rPr lang="nl-NL" dirty="0" err="1"/>
              <a:t>usage</a:t>
            </a:r>
            <a:r>
              <a:rPr lang="nl-NL" dirty="0"/>
              <a:t>)</a:t>
            </a:r>
          </a:p>
          <a:p>
            <a:r>
              <a:rPr lang="nl-NL" dirty="0"/>
              <a:t>Automation</a:t>
            </a:r>
          </a:p>
          <a:p>
            <a:pPr lvl="1"/>
            <a:r>
              <a:rPr lang="nl-NL" dirty="0"/>
              <a:t>Auto-</a:t>
            </a:r>
            <a:r>
              <a:rPr lang="nl-NL" dirty="0" err="1"/>
              <a:t>provisioning</a:t>
            </a:r>
            <a:r>
              <a:rPr lang="nl-NL" dirty="0"/>
              <a:t> of CM, </a:t>
            </a:r>
            <a:r>
              <a:rPr lang="nl-NL" dirty="0" err="1"/>
              <a:t>Infrastructure</a:t>
            </a:r>
            <a:r>
              <a:rPr lang="nl-NL" dirty="0"/>
              <a:t> as Code, </a:t>
            </a:r>
            <a:r>
              <a:rPr lang="nl-NL" dirty="0" err="1"/>
              <a:t>Continuous</a:t>
            </a:r>
            <a:r>
              <a:rPr lang="nl-NL" dirty="0"/>
              <a:t> Delivery, </a:t>
            </a:r>
            <a:r>
              <a:rPr lang="nl-NL" dirty="0" err="1"/>
              <a:t>Regression</a:t>
            </a:r>
            <a:r>
              <a:rPr lang="nl-NL" dirty="0"/>
              <a:t> &amp; </a:t>
            </a:r>
            <a:r>
              <a:rPr lang="nl-NL" dirty="0" err="1"/>
              <a:t>Smoke</a:t>
            </a:r>
            <a:r>
              <a:rPr lang="nl-NL" dirty="0"/>
              <a:t> Tests, </a:t>
            </a:r>
            <a:r>
              <a:rPr lang="nl-NL" dirty="0" err="1"/>
              <a:t>Dynamic</a:t>
            </a:r>
            <a:r>
              <a:rPr lang="nl-NL" dirty="0"/>
              <a:t> </a:t>
            </a:r>
            <a:r>
              <a:rPr lang="nl-NL" dirty="0" err="1"/>
              <a:t>Scalability</a:t>
            </a:r>
            <a:r>
              <a:rPr lang="nl-NL" dirty="0"/>
              <a:t> (</a:t>
            </a:r>
            <a:r>
              <a:rPr lang="nl-NL" dirty="0" err="1"/>
              <a:t>rule</a:t>
            </a:r>
            <a:r>
              <a:rPr lang="nl-NL" dirty="0"/>
              <a:t> </a:t>
            </a:r>
            <a:r>
              <a:rPr lang="nl-NL" dirty="0" err="1"/>
              <a:t>based</a:t>
            </a:r>
            <a:r>
              <a:rPr lang="nl-NL" dirty="0"/>
              <a:t> </a:t>
            </a:r>
            <a:r>
              <a:rPr lang="nl-NL" dirty="0" err="1"/>
              <a:t>scale</a:t>
            </a:r>
            <a:r>
              <a:rPr lang="nl-NL" dirty="0"/>
              <a:t> up </a:t>
            </a:r>
            <a:r>
              <a:rPr lang="nl-NL" dirty="0" err="1"/>
              <a:t>and</a:t>
            </a:r>
            <a:r>
              <a:rPr lang="nl-NL" dirty="0"/>
              <a:t> </a:t>
            </a:r>
            <a:r>
              <a:rPr lang="nl-NL" dirty="0" err="1"/>
              <a:t>scale</a:t>
            </a:r>
            <a:r>
              <a:rPr lang="nl-NL" dirty="0"/>
              <a:t> out), Alerts &amp; </a:t>
            </a:r>
            <a:r>
              <a:rPr lang="nl-NL" dirty="0" err="1"/>
              <a:t>Notifications</a:t>
            </a:r>
            <a:endParaRPr lang="nl-NL" dirty="0"/>
          </a:p>
          <a:p>
            <a:endParaRPr lang="en-NL" dirty="0"/>
          </a:p>
        </p:txBody>
      </p:sp>
      <p:sp>
        <p:nvSpPr>
          <p:cNvPr id="4" name="Footer Placeholder 3">
            <a:extLst>
              <a:ext uri="{FF2B5EF4-FFF2-40B4-BE49-F238E27FC236}">
                <a16:creationId xmlns:a16="http://schemas.microsoft.com/office/drawing/2014/main" id="{FF897DD7-6883-494A-9996-5232F2458F0C}"/>
              </a:ext>
            </a:extLst>
          </p:cNvPr>
          <p:cNvSpPr>
            <a:spLocks noGrp="1"/>
          </p:cNvSpPr>
          <p:nvPr>
            <p:ph type="ftr" sz="quarter" idx="11"/>
          </p:nvPr>
        </p:nvSpPr>
        <p:spPr/>
        <p:txBody>
          <a:bodyPr/>
          <a:lstStyle/>
          <a:p>
            <a:r>
              <a:rPr lang="en-US"/>
              <a:t>Cloud IoT Platform for Energy Transition - DigitalXchange 2020</a:t>
            </a:r>
            <a:endParaRPr lang="nl-NL"/>
          </a:p>
        </p:txBody>
      </p:sp>
      <p:pic>
        <p:nvPicPr>
          <p:cNvPr id="7" name="Picture 6">
            <a:extLst>
              <a:ext uri="{FF2B5EF4-FFF2-40B4-BE49-F238E27FC236}">
                <a16:creationId xmlns:a16="http://schemas.microsoft.com/office/drawing/2014/main" id="{E6B681F2-B1D1-4BEB-9561-0C0C7CD5AA3F}"/>
              </a:ext>
            </a:extLst>
          </p:cNvPr>
          <p:cNvPicPr>
            <a:picLocks noChangeAspect="1"/>
          </p:cNvPicPr>
          <p:nvPr/>
        </p:nvPicPr>
        <p:blipFill>
          <a:blip r:embed="rId2"/>
          <a:stretch>
            <a:fillRect/>
          </a:stretch>
        </p:blipFill>
        <p:spPr>
          <a:xfrm>
            <a:off x="6258652" y="540000"/>
            <a:ext cx="1337902" cy="1728713"/>
          </a:xfrm>
          <a:prstGeom prst="rect">
            <a:avLst/>
          </a:prstGeom>
        </p:spPr>
      </p:pic>
    </p:spTree>
    <p:extLst>
      <p:ext uri="{BB962C8B-B14F-4D97-AF65-F5344CB8AC3E}">
        <p14:creationId xmlns:p14="http://schemas.microsoft.com/office/powerpoint/2010/main" val="1349046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a:extLst>
              <a:ext uri="{FF2B5EF4-FFF2-40B4-BE49-F238E27FC236}">
                <a16:creationId xmlns:a16="http://schemas.microsoft.com/office/drawing/2014/main" id="{E59E314F-4891-41B3-B39A-B267004E8388}"/>
              </a:ext>
            </a:extLst>
          </p:cNvPr>
          <p:cNvSpPr/>
          <p:nvPr/>
        </p:nvSpPr>
        <p:spPr>
          <a:xfrm>
            <a:off x="2870612" y="482822"/>
            <a:ext cx="5916727" cy="4018840"/>
          </a:xfrm>
          <a:prstGeom prst="cloud">
            <a:avLst/>
          </a:prstGeom>
          <a:solidFill>
            <a:schemeClr val="bg1">
              <a:lumMod val="95000"/>
              <a:alpha val="79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2" name="Title 1">
            <a:extLst>
              <a:ext uri="{FF2B5EF4-FFF2-40B4-BE49-F238E27FC236}">
                <a16:creationId xmlns:a16="http://schemas.microsoft.com/office/drawing/2014/main" id="{DAD571BE-ADF9-4CAF-82DA-F0D84B4AE9CF}"/>
              </a:ext>
            </a:extLst>
          </p:cNvPr>
          <p:cNvSpPr>
            <a:spLocks noGrp="1"/>
          </p:cNvSpPr>
          <p:nvPr>
            <p:ph type="title"/>
          </p:nvPr>
        </p:nvSpPr>
        <p:spPr/>
        <p:txBody>
          <a:bodyPr/>
          <a:lstStyle/>
          <a:p>
            <a:r>
              <a:rPr lang="nl-NL" dirty="0" err="1"/>
              <a:t>Ingest</a:t>
            </a:r>
            <a:endParaRPr lang="en-NL" dirty="0"/>
          </a:p>
        </p:txBody>
      </p:sp>
      <p:sp>
        <p:nvSpPr>
          <p:cNvPr id="4" name="Footer Placeholder 3">
            <a:extLst>
              <a:ext uri="{FF2B5EF4-FFF2-40B4-BE49-F238E27FC236}">
                <a16:creationId xmlns:a16="http://schemas.microsoft.com/office/drawing/2014/main" id="{EB1E1342-5F03-4EAB-893A-29DD859D91A4}"/>
              </a:ext>
            </a:extLst>
          </p:cNvPr>
          <p:cNvSpPr>
            <a:spLocks noGrp="1"/>
          </p:cNvSpPr>
          <p:nvPr>
            <p:ph type="ftr" sz="quarter" idx="11"/>
          </p:nvPr>
        </p:nvSpPr>
        <p:spPr/>
        <p:txBody>
          <a:bodyPr/>
          <a:lstStyle/>
          <a:p>
            <a:r>
              <a:rPr lang="en-US"/>
              <a:t>Cloud IoT Platform for Energy Transition - DigitalXchange 2020</a:t>
            </a:r>
            <a:endParaRPr lang="nl-NL"/>
          </a:p>
        </p:txBody>
      </p:sp>
      <p:sp>
        <p:nvSpPr>
          <p:cNvPr id="5" name="Rectangle: Rounded Corners 4">
            <a:extLst>
              <a:ext uri="{FF2B5EF4-FFF2-40B4-BE49-F238E27FC236}">
                <a16:creationId xmlns:a16="http://schemas.microsoft.com/office/drawing/2014/main" id="{31646C5C-FAEE-44A4-8333-3F0B40058E8C}"/>
              </a:ext>
            </a:extLst>
          </p:cNvPr>
          <p:cNvSpPr/>
          <p:nvPr/>
        </p:nvSpPr>
        <p:spPr>
          <a:xfrm>
            <a:off x="261501" y="2135893"/>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7" name="Freeform: Shape 6">
            <a:extLst>
              <a:ext uri="{FF2B5EF4-FFF2-40B4-BE49-F238E27FC236}">
                <a16:creationId xmlns:a16="http://schemas.microsoft.com/office/drawing/2014/main" id="{AD23B3A2-B8D2-4206-84C4-C8F4B8C7A614}"/>
              </a:ext>
            </a:extLst>
          </p:cNvPr>
          <p:cNvSpPr/>
          <p:nvPr/>
        </p:nvSpPr>
        <p:spPr>
          <a:xfrm>
            <a:off x="1509277" y="2073084"/>
            <a:ext cx="1503406" cy="383136"/>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Flowchart: Process 8">
            <a:extLst>
              <a:ext uri="{FF2B5EF4-FFF2-40B4-BE49-F238E27FC236}">
                <a16:creationId xmlns:a16="http://schemas.microsoft.com/office/drawing/2014/main" id="{9C064D66-B8F1-4604-ABCB-A2863532EB0D}"/>
              </a:ext>
            </a:extLst>
          </p:cNvPr>
          <p:cNvSpPr/>
          <p:nvPr/>
        </p:nvSpPr>
        <p:spPr>
          <a:xfrm>
            <a:off x="538134" y="190182"/>
            <a:ext cx="1740832" cy="914131"/>
          </a:xfrm>
          <a:prstGeom prst="flowChartProcess">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600" dirty="0" err="1"/>
              <a:t>Ingest</a:t>
            </a:r>
            <a:r>
              <a:rPr lang="nl-NL" sz="1600" dirty="0"/>
              <a:t>, </a:t>
            </a:r>
            <a:r>
              <a:rPr lang="nl-NL" sz="1600" dirty="0" err="1"/>
              <a:t>Authenticate</a:t>
            </a:r>
            <a:r>
              <a:rPr lang="nl-NL" sz="1600" dirty="0"/>
              <a:t> &amp; Check</a:t>
            </a:r>
            <a:endParaRPr lang="en-NL" sz="1600" dirty="0"/>
          </a:p>
        </p:txBody>
      </p:sp>
      <p:sp>
        <p:nvSpPr>
          <p:cNvPr id="10" name="Cylinder 9">
            <a:extLst>
              <a:ext uri="{FF2B5EF4-FFF2-40B4-BE49-F238E27FC236}">
                <a16:creationId xmlns:a16="http://schemas.microsoft.com/office/drawing/2014/main" id="{58F7180F-A245-4782-B4F1-C44A839E4222}"/>
              </a:ext>
            </a:extLst>
          </p:cNvPr>
          <p:cNvSpPr/>
          <p:nvPr/>
        </p:nvSpPr>
        <p:spPr>
          <a:xfrm>
            <a:off x="4641524" y="3228616"/>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pic>
        <p:nvPicPr>
          <p:cNvPr id="18" name="Picture 17">
            <a:extLst>
              <a:ext uri="{FF2B5EF4-FFF2-40B4-BE49-F238E27FC236}">
                <a16:creationId xmlns:a16="http://schemas.microsoft.com/office/drawing/2014/main" id="{A13B9875-5242-472F-8EDF-C1A4B5B9732C}"/>
              </a:ext>
            </a:extLst>
          </p:cNvPr>
          <p:cNvPicPr>
            <a:picLocks noChangeAspect="1"/>
          </p:cNvPicPr>
          <p:nvPr/>
        </p:nvPicPr>
        <p:blipFill>
          <a:blip r:embed="rId2"/>
          <a:stretch>
            <a:fillRect/>
          </a:stretch>
        </p:blipFill>
        <p:spPr>
          <a:xfrm>
            <a:off x="5240064" y="1626552"/>
            <a:ext cx="1083594" cy="1062160"/>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2660BB52-4CEC-4932-9290-FED4E72B5B7F}"/>
              </a:ext>
            </a:extLst>
          </p:cNvPr>
          <p:cNvPicPr>
            <a:picLocks noChangeAspect="1"/>
          </p:cNvPicPr>
          <p:nvPr/>
        </p:nvPicPr>
        <p:blipFill>
          <a:blip r:embed="rId3"/>
          <a:stretch>
            <a:fillRect/>
          </a:stretch>
        </p:blipFill>
        <p:spPr>
          <a:xfrm>
            <a:off x="4232520" y="1309188"/>
            <a:ext cx="666125" cy="640829"/>
          </a:xfrm>
          <a:prstGeom prst="rect">
            <a:avLst/>
          </a:prstGeom>
          <a:ln>
            <a:noFill/>
          </a:ln>
          <a:effectLst>
            <a:outerShdw blurRad="292100" dist="139700" dir="2700000" algn="tl" rotWithShape="0">
              <a:srgbClr val="333333">
                <a:alpha val="65000"/>
              </a:srgbClr>
            </a:outerShdw>
          </a:effectLst>
        </p:spPr>
      </p:pic>
      <p:cxnSp>
        <p:nvCxnSpPr>
          <p:cNvPr id="25" name="Connector: Elbow 24">
            <a:extLst>
              <a:ext uri="{FF2B5EF4-FFF2-40B4-BE49-F238E27FC236}">
                <a16:creationId xmlns:a16="http://schemas.microsoft.com/office/drawing/2014/main" id="{246E5E5A-3757-4481-9A46-973A06F07BC4}"/>
              </a:ext>
            </a:extLst>
          </p:cNvPr>
          <p:cNvCxnSpPr>
            <a:cxnSpLocks/>
            <a:stCxn id="5" idx="0"/>
            <a:endCxn id="20" idx="1"/>
          </p:cNvCxnSpPr>
          <p:nvPr/>
        </p:nvCxnSpPr>
        <p:spPr>
          <a:xfrm rot="5400000" flipH="1" flipV="1">
            <a:off x="2305809" y="209183"/>
            <a:ext cx="506290" cy="3347131"/>
          </a:xfrm>
          <a:prstGeom prst="bentConnector2">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69DBDFD-E2FF-427B-9A36-9ECD9F118F13}"/>
              </a:ext>
            </a:extLst>
          </p:cNvPr>
          <p:cNvSpPr txBox="1"/>
          <p:nvPr/>
        </p:nvSpPr>
        <p:spPr>
          <a:xfrm>
            <a:off x="885388" y="1421377"/>
            <a:ext cx="1075615" cy="200055"/>
          </a:xfrm>
          <a:prstGeom prst="rect">
            <a:avLst/>
          </a:prstGeom>
          <a:noFill/>
        </p:spPr>
        <p:txBody>
          <a:bodyPr wrap="none" lIns="0" tIns="0" rIns="0" bIns="0" rtlCol="0">
            <a:spAutoFit/>
          </a:bodyPr>
          <a:lstStyle/>
          <a:p>
            <a:r>
              <a:rPr lang="nl-NL" sz="1300" dirty="0"/>
              <a:t>http/</a:t>
            </a:r>
            <a:r>
              <a:rPr lang="nl-NL" sz="1300" dirty="0" err="1"/>
              <a:t>csv</a:t>
            </a:r>
            <a:r>
              <a:rPr lang="nl-NL" sz="1300" dirty="0"/>
              <a:t> (VPN)</a:t>
            </a:r>
            <a:endParaRPr lang="en-NL" sz="1300" dirty="0" err="1"/>
          </a:p>
        </p:txBody>
      </p:sp>
      <p:sp>
        <p:nvSpPr>
          <p:cNvPr id="28" name="TextBox 27">
            <a:extLst>
              <a:ext uri="{FF2B5EF4-FFF2-40B4-BE49-F238E27FC236}">
                <a16:creationId xmlns:a16="http://schemas.microsoft.com/office/drawing/2014/main" id="{C41ADAF9-1CE8-407F-80E1-99EC3C085AF3}"/>
              </a:ext>
            </a:extLst>
          </p:cNvPr>
          <p:cNvSpPr txBox="1"/>
          <p:nvPr/>
        </p:nvSpPr>
        <p:spPr>
          <a:xfrm>
            <a:off x="4191373" y="924004"/>
            <a:ext cx="776627" cy="400110"/>
          </a:xfrm>
          <a:prstGeom prst="rect">
            <a:avLst/>
          </a:prstGeom>
          <a:noFill/>
        </p:spPr>
        <p:txBody>
          <a:bodyPr wrap="square" lIns="0" tIns="0" rIns="0" bIns="0" rtlCol="0">
            <a:spAutoFit/>
          </a:bodyPr>
          <a:lstStyle/>
          <a:p>
            <a:pPr algn="ctr"/>
            <a:r>
              <a:rPr lang="nl-NL" sz="1300" dirty="0" err="1"/>
              <a:t>Azure</a:t>
            </a:r>
            <a:r>
              <a:rPr lang="nl-NL" sz="1300" dirty="0"/>
              <a:t> </a:t>
            </a:r>
            <a:r>
              <a:rPr lang="nl-NL" sz="1300" dirty="0" err="1"/>
              <a:t>Function</a:t>
            </a:r>
            <a:endParaRPr lang="en-NL" sz="1300" dirty="0" err="1"/>
          </a:p>
        </p:txBody>
      </p:sp>
      <p:sp>
        <p:nvSpPr>
          <p:cNvPr id="29" name="TextBox 28">
            <a:extLst>
              <a:ext uri="{FF2B5EF4-FFF2-40B4-BE49-F238E27FC236}">
                <a16:creationId xmlns:a16="http://schemas.microsoft.com/office/drawing/2014/main" id="{9FA9853A-F8D3-4460-911F-BD9948153688}"/>
              </a:ext>
            </a:extLst>
          </p:cNvPr>
          <p:cNvSpPr txBox="1"/>
          <p:nvPr/>
        </p:nvSpPr>
        <p:spPr>
          <a:xfrm>
            <a:off x="5443051" y="1221322"/>
            <a:ext cx="776627" cy="400110"/>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err="1"/>
              <a:t>IoT</a:t>
            </a:r>
            <a:r>
              <a:rPr lang="nl-NL" sz="1300" dirty="0"/>
              <a:t> Hub</a:t>
            </a:r>
            <a:endParaRPr lang="en-NL" sz="1300" dirty="0" err="1"/>
          </a:p>
        </p:txBody>
      </p:sp>
      <p:sp>
        <p:nvSpPr>
          <p:cNvPr id="30" name="TextBox 29">
            <a:extLst>
              <a:ext uri="{FF2B5EF4-FFF2-40B4-BE49-F238E27FC236}">
                <a16:creationId xmlns:a16="http://schemas.microsoft.com/office/drawing/2014/main" id="{F1BAF772-994C-439C-9B51-279F78C6DD0B}"/>
              </a:ext>
            </a:extLst>
          </p:cNvPr>
          <p:cNvSpPr txBox="1"/>
          <p:nvPr/>
        </p:nvSpPr>
        <p:spPr>
          <a:xfrm>
            <a:off x="5311195" y="3869675"/>
            <a:ext cx="1248333" cy="600164"/>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a:t>Database for </a:t>
            </a:r>
            <a:r>
              <a:rPr lang="nl-NL" sz="1300" dirty="0" err="1"/>
              <a:t>PostgreSQL</a:t>
            </a:r>
            <a:endParaRPr lang="en-NL" sz="1300" dirty="0" err="1"/>
          </a:p>
        </p:txBody>
      </p:sp>
      <p:cxnSp>
        <p:nvCxnSpPr>
          <p:cNvPr id="35" name="Connector: Elbow 34">
            <a:extLst>
              <a:ext uri="{FF2B5EF4-FFF2-40B4-BE49-F238E27FC236}">
                <a16:creationId xmlns:a16="http://schemas.microsoft.com/office/drawing/2014/main" id="{DFA9BD29-6BBE-41B8-A04F-A18F1CAAC17A}"/>
              </a:ext>
            </a:extLst>
          </p:cNvPr>
          <p:cNvCxnSpPr>
            <a:cxnSpLocks/>
            <a:stCxn id="20" idx="3"/>
          </p:cNvCxnSpPr>
          <p:nvPr/>
        </p:nvCxnSpPr>
        <p:spPr>
          <a:xfrm>
            <a:off x="4898645" y="1629603"/>
            <a:ext cx="608857" cy="179768"/>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84234E4-5C1D-451A-A55D-7A0D64D70A4D}"/>
              </a:ext>
            </a:extLst>
          </p:cNvPr>
          <p:cNvCxnSpPr>
            <a:cxnSpLocks/>
            <a:stCxn id="5" idx="2"/>
          </p:cNvCxnSpPr>
          <p:nvPr/>
        </p:nvCxnSpPr>
        <p:spPr>
          <a:xfrm rot="5400000" flipH="1" flipV="1">
            <a:off x="2944349" y="243047"/>
            <a:ext cx="307886" cy="4425806"/>
          </a:xfrm>
          <a:prstGeom prst="bentConnector4">
            <a:avLst>
              <a:gd name="adj1" fmla="val -74248"/>
              <a:gd name="adj2" fmla="val 6782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817BAFF-62E9-43AA-9D80-1ABC347387D0}"/>
              </a:ext>
            </a:extLst>
          </p:cNvPr>
          <p:cNvSpPr txBox="1"/>
          <p:nvPr/>
        </p:nvSpPr>
        <p:spPr>
          <a:xfrm>
            <a:off x="885388" y="2841493"/>
            <a:ext cx="1812997" cy="200055"/>
          </a:xfrm>
          <a:prstGeom prst="rect">
            <a:avLst/>
          </a:prstGeom>
          <a:noFill/>
        </p:spPr>
        <p:txBody>
          <a:bodyPr wrap="none" lIns="0" tIns="0" rIns="0" bIns="0" rtlCol="0">
            <a:spAutoFit/>
          </a:bodyPr>
          <a:lstStyle/>
          <a:p>
            <a:r>
              <a:rPr lang="nl-NL" sz="1300" dirty="0" err="1"/>
              <a:t>mqtt</a:t>
            </a:r>
            <a:r>
              <a:rPr lang="nl-NL" sz="1300" dirty="0"/>
              <a:t>/</a:t>
            </a:r>
            <a:r>
              <a:rPr lang="nl-NL" sz="1300" dirty="0" err="1"/>
              <a:t>json</a:t>
            </a:r>
            <a:r>
              <a:rPr lang="nl-NL" sz="1300" dirty="0"/>
              <a:t> (open internet)</a:t>
            </a:r>
            <a:endParaRPr lang="en-NL" sz="1300" dirty="0" err="1"/>
          </a:p>
        </p:txBody>
      </p:sp>
      <p:cxnSp>
        <p:nvCxnSpPr>
          <p:cNvPr id="54" name="Connector: Elbow 53">
            <a:extLst>
              <a:ext uri="{FF2B5EF4-FFF2-40B4-BE49-F238E27FC236}">
                <a16:creationId xmlns:a16="http://schemas.microsoft.com/office/drawing/2014/main" id="{1FE8C68E-AAD4-445F-BCC3-95656715B62F}"/>
              </a:ext>
            </a:extLst>
          </p:cNvPr>
          <p:cNvCxnSpPr>
            <a:cxnSpLocks/>
            <a:stCxn id="20" idx="2"/>
            <a:endCxn id="60" idx="0"/>
          </p:cNvCxnSpPr>
          <p:nvPr/>
        </p:nvCxnSpPr>
        <p:spPr>
          <a:xfrm rot="16200000" flipH="1">
            <a:off x="4359279" y="2156321"/>
            <a:ext cx="1008426" cy="595818"/>
          </a:xfrm>
          <a:prstGeom prst="bentConnector3">
            <a:avLst>
              <a:gd name="adj1" fmla="val 77276"/>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6DDD52C1-5BCF-41D1-82D4-9CA513E1F5ED}"/>
              </a:ext>
            </a:extLst>
          </p:cNvPr>
          <p:cNvPicPr>
            <a:picLocks noChangeAspect="1"/>
          </p:cNvPicPr>
          <p:nvPr/>
        </p:nvPicPr>
        <p:blipFill>
          <a:blip r:embed="rId4"/>
          <a:stretch>
            <a:fillRect/>
          </a:stretch>
        </p:blipFill>
        <p:spPr>
          <a:xfrm>
            <a:off x="7004482" y="2841493"/>
            <a:ext cx="1337902" cy="1728713"/>
          </a:xfrm>
          <a:prstGeom prst="rect">
            <a:avLst/>
          </a:prstGeom>
        </p:spPr>
      </p:pic>
      <p:pic>
        <p:nvPicPr>
          <p:cNvPr id="58" name="Snagit_SNG827">
            <a:extLst>
              <a:ext uri="{FF2B5EF4-FFF2-40B4-BE49-F238E27FC236}">
                <a16:creationId xmlns:a16="http://schemas.microsoft.com/office/drawing/2014/main" id="{E4469583-7799-44D5-9E86-E8A08DB80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3848" y="3839142"/>
            <a:ext cx="644049" cy="674718"/>
          </a:xfrm>
          <a:prstGeom prst="rect">
            <a:avLst/>
          </a:prstGeom>
          <a:ln>
            <a:noFill/>
          </a:ln>
          <a:effectLst>
            <a:outerShdw blurRad="292100" dist="139700" dir="2700000" algn="tl" rotWithShape="0">
              <a:srgbClr val="333333">
                <a:alpha val="65000"/>
              </a:srgbClr>
            </a:outerShdw>
          </a:effectLst>
        </p:spPr>
      </p:pic>
      <p:pic>
        <p:nvPicPr>
          <p:cNvPr id="59" name="Picture 58">
            <a:extLst>
              <a:ext uri="{FF2B5EF4-FFF2-40B4-BE49-F238E27FC236}">
                <a16:creationId xmlns:a16="http://schemas.microsoft.com/office/drawing/2014/main" id="{DF75D487-2DE3-4B17-B2CA-A018A9C2CEF4}"/>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3884964" y="1010881"/>
            <a:ext cx="400584" cy="564202"/>
          </a:xfrm>
          <a:prstGeom prst="rect">
            <a:avLst/>
          </a:prstGeom>
        </p:spPr>
      </p:pic>
      <p:pic>
        <p:nvPicPr>
          <p:cNvPr id="60" name="Picture 2">
            <a:extLst>
              <a:ext uri="{FF2B5EF4-FFF2-40B4-BE49-F238E27FC236}">
                <a16:creationId xmlns:a16="http://schemas.microsoft.com/office/drawing/2014/main" id="{4F9594D7-488B-4DAE-A989-7582D66EC682}"/>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077" t="22435" r="27159" b="21050"/>
          <a:stretch/>
        </p:blipFill>
        <p:spPr bwMode="auto">
          <a:xfrm>
            <a:off x="4527782" y="2958443"/>
            <a:ext cx="1267237" cy="339878"/>
          </a:xfrm>
          <a:prstGeom prst="rect">
            <a:avLst/>
          </a:prstGeom>
          <a:noFill/>
          <a:ln>
            <a:solidFill>
              <a:srgbClr val="2A6A98"/>
            </a:solidFill>
          </a:ln>
          <a:extLst>
            <a:ext uri="{909E8E84-426E-40DD-AFC4-6F175D3DCCD1}">
              <a14:hiddenFill xmlns:a14="http://schemas.microsoft.com/office/drawing/2010/main">
                <a:solidFill>
                  <a:srgbClr val="FFFFFF"/>
                </a:solidFill>
              </a14:hiddenFill>
            </a:ext>
          </a:extLst>
        </p:spPr>
      </p:pic>
      <p:sp>
        <p:nvSpPr>
          <p:cNvPr id="67" name="Flowchart: Sequential Access Storage 66">
            <a:extLst>
              <a:ext uri="{FF2B5EF4-FFF2-40B4-BE49-F238E27FC236}">
                <a16:creationId xmlns:a16="http://schemas.microsoft.com/office/drawing/2014/main" id="{8894C935-2E2C-4F16-ABD7-0EDAECA7ECF5}"/>
              </a:ext>
            </a:extLst>
          </p:cNvPr>
          <p:cNvSpPr/>
          <p:nvPr/>
        </p:nvSpPr>
        <p:spPr>
          <a:xfrm>
            <a:off x="6255741" y="2347082"/>
            <a:ext cx="512073" cy="591675"/>
          </a:xfrm>
          <a:prstGeom prst="flowChartMagneticTap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en-NL"/>
          </a:p>
        </p:txBody>
      </p:sp>
      <p:pic>
        <p:nvPicPr>
          <p:cNvPr id="5122" name="Picture 2">
            <a:extLst>
              <a:ext uri="{FF2B5EF4-FFF2-40B4-BE49-F238E27FC236}">
                <a16:creationId xmlns:a16="http://schemas.microsoft.com/office/drawing/2014/main" id="{EEDFEA74-381E-414B-BCD4-3DA3CDF471E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74638" y="3076736"/>
            <a:ext cx="887999" cy="21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474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18"/>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6" presetClass="emph" presetSubtype="0" fill="hold" nodeType="clickEffect">
                                  <p:stCondLst>
                                    <p:cond delay="0"/>
                                  </p:stCondLst>
                                  <p:childTnLst>
                                    <p:animScale>
                                      <p:cBhvr>
                                        <p:cTn id="10" dur="2000" fill="hold"/>
                                        <p:tgtEl>
                                          <p:spTgt spid="58"/>
                                        </p:tgtEl>
                                      </p:cBhvr>
                                      <p:by x="150000" y="150000"/>
                                    </p:animScale>
                                  </p:childTnLst>
                                </p:cTn>
                              </p:par>
                            </p:childTnLst>
                          </p:cTn>
                        </p:par>
                      </p:childTnLst>
                    </p:cTn>
                  </p:par>
                  <p:par>
                    <p:cTn id="11" fill="hold">
                      <p:stCondLst>
                        <p:cond delay="indefinite"/>
                      </p:stCondLst>
                      <p:childTnLst>
                        <p:par>
                          <p:cTn id="12" fill="hold">
                            <p:stCondLst>
                              <p:cond delay="0"/>
                            </p:stCondLst>
                            <p:childTnLst>
                              <p:par>
                                <p:cTn id="13" presetID="6" presetClass="emph" presetSubtype="0" fill="hold" nodeType="clickEffect">
                                  <p:stCondLst>
                                    <p:cond delay="0"/>
                                  </p:stCondLst>
                                  <p:childTnLst>
                                    <p:animScale>
                                      <p:cBhvr>
                                        <p:cTn id="14" dur="2000" fill="hold"/>
                                        <p:tgtEl>
                                          <p:spTgt spid="60"/>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a:extLst>
              <a:ext uri="{FF2B5EF4-FFF2-40B4-BE49-F238E27FC236}">
                <a16:creationId xmlns:a16="http://schemas.microsoft.com/office/drawing/2014/main" id="{E59E314F-4891-41B3-B39A-B267004E8388}"/>
              </a:ext>
            </a:extLst>
          </p:cNvPr>
          <p:cNvSpPr/>
          <p:nvPr/>
        </p:nvSpPr>
        <p:spPr>
          <a:xfrm>
            <a:off x="232118" y="482822"/>
            <a:ext cx="7350368" cy="4018840"/>
          </a:xfrm>
          <a:prstGeom prst="cloud">
            <a:avLst/>
          </a:prstGeom>
          <a:solidFill>
            <a:schemeClr val="bg1">
              <a:lumMod val="95000"/>
              <a:alpha val="79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2" name="Title 1">
            <a:extLst>
              <a:ext uri="{FF2B5EF4-FFF2-40B4-BE49-F238E27FC236}">
                <a16:creationId xmlns:a16="http://schemas.microsoft.com/office/drawing/2014/main" id="{DAD571BE-ADF9-4CAF-82DA-F0D84B4AE9CF}"/>
              </a:ext>
            </a:extLst>
          </p:cNvPr>
          <p:cNvSpPr>
            <a:spLocks noGrp="1"/>
          </p:cNvSpPr>
          <p:nvPr>
            <p:ph type="title"/>
          </p:nvPr>
        </p:nvSpPr>
        <p:spPr/>
        <p:txBody>
          <a:bodyPr/>
          <a:lstStyle/>
          <a:p>
            <a:r>
              <a:rPr lang="nl-NL" dirty="0" err="1"/>
              <a:t>Ingest</a:t>
            </a:r>
            <a:endParaRPr lang="en-NL" dirty="0"/>
          </a:p>
        </p:txBody>
      </p:sp>
      <p:sp>
        <p:nvSpPr>
          <p:cNvPr id="4" name="Footer Placeholder 3">
            <a:extLst>
              <a:ext uri="{FF2B5EF4-FFF2-40B4-BE49-F238E27FC236}">
                <a16:creationId xmlns:a16="http://schemas.microsoft.com/office/drawing/2014/main" id="{EB1E1342-5F03-4EAB-893A-29DD859D91A4}"/>
              </a:ext>
            </a:extLst>
          </p:cNvPr>
          <p:cNvSpPr>
            <a:spLocks noGrp="1"/>
          </p:cNvSpPr>
          <p:nvPr>
            <p:ph type="ftr" sz="quarter" idx="11"/>
          </p:nvPr>
        </p:nvSpPr>
        <p:spPr/>
        <p:txBody>
          <a:bodyPr/>
          <a:lstStyle/>
          <a:p>
            <a:r>
              <a:rPr lang="en-US"/>
              <a:t>Cloud IoT Platform for Energy Transition - DigitalXchange 2020</a:t>
            </a:r>
            <a:endParaRPr lang="nl-NL"/>
          </a:p>
        </p:txBody>
      </p:sp>
      <p:sp>
        <p:nvSpPr>
          <p:cNvPr id="10" name="Cylinder 9">
            <a:extLst>
              <a:ext uri="{FF2B5EF4-FFF2-40B4-BE49-F238E27FC236}">
                <a16:creationId xmlns:a16="http://schemas.microsoft.com/office/drawing/2014/main" id="{58F7180F-A245-4782-B4F1-C44A839E4222}"/>
              </a:ext>
            </a:extLst>
          </p:cNvPr>
          <p:cNvSpPr/>
          <p:nvPr/>
        </p:nvSpPr>
        <p:spPr>
          <a:xfrm>
            <a:off x="1603053" y="3490347"/>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pic>
        <p:nvPicPr>
          <p:cNvPr id="18" name="Picture 17">
            <a:extLst>
              <a:ext uri="{FF2B5EF4-FFF2-40B4-BE49-F238E27FC236}">
                <a16:creationId xmlns:a16="http://schemas.microsoft.com/office/drawing/2014/main" id="{A13B9875-5242-472F-8EDF-C1A4B5B9732C}"/>
              </a:ext>
            </a:extLst>
          </p:cNvPr>
          <p:cNvPicPr>
            <a:picLocks noChangeAspect="1"/>
          </p:cNvPicPr>
          <p:nvPr/>
        </p:nvPicPr>
        <p:blipFill>
          <a:blip r:embed="rId2"/>
          <a:stretch>
            <a:fillRect/>
          </a:stretch>
        </p:blipFill>
        <p:spPr>
          <a:xfrm>
            <a:off x="992467" y="1818277"/>
            <a:ext cx="1258415" cy="1233523"/>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2660BB52-4CEC-4932-9290-FED4E72B5B7F}"/>
              </a:ext>
            </a:extLst>
          </p:cNvPr>
          <p:cNvPicPr>
            <a:picLocks noChangeAspect="1"/>
          </p:cNvPicPr>
          <p:nvPr/>
        </p:nvPicPr>
        <p:blipFill>
          <a:blip r:embed="rId3"/>
          <a:stretch>
            <a:fillRect/>
          </a:stretch>
        </p:blipFill>
        <p:spPr>
          <a:xfrm>
            <a:off x="2550245" y="2151158"/>
            <a:ext cx="666125" cy="640829"/>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9FA9853A-F8D3-4460-911F-BD9948153688}"/>
              </a:ext>
            </a:extLst>
          </p:cNvPr>
          <p:cNvSpPr txBox="1"/>
          <p:nvPr/>
        </p:nvSpPr>
        <p:spPr>
          <a:xfrm>
            <a:off x="1285174" y="1428135"/>
            <a:ext cx="776627" cy="400110"/>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err="1"/>
              <a:t>IoT</a:t>
            </a:r>
            <a:r>
              <a:rPr lang="nl-NL" sz="1300" dirty="0"/>
              <a:t> Hub</a:t>
            </a:r>
            <a:endParaRPr lang="en-NL" sz="1300" dirty="0" err="1"/>
          </a:p>
        </p:txBody>
      </p:sp>
      <p:sp>
        <p:nvSpPr>
          <p:cNvPr id="30" name="TextBox 29">
            <a:extLst>
              <a:ext uri="{FF2B5EF4-FFF2-40B4-BE49-F238E27FC236}">
                <a16:creationId xmlns:a16="http://schemas.microsoft.com/office/drawing/2014/main" id="{F1BAF772-994C-439C-9B51-279F78C6DD0B}"/>
              </a:ext>
            </a:extLst>
          </p:cNvPr>
          <p:cNvSpPr txBox="1"/>
          <p:nvPr/>
        </p:nvSpPr>
        <p:spPr>
          <a:xfrm>
            <a:off x="1440414" y="4063823"/>
            <a:ext cx="1248333" cy="600164"/>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a:t>Database for </a:t>
            </a:r>
            <a:r>
              <a:rPr lang="nl-NL" sz="1300" dirty="0" err="1"/>
              <a:t>PostgreSQL</a:t>
            </a:r>
            <a:endParaRPr lang="en-NL" sz="1300" dirty="0" err="1"/>
          </a:p>
        </p:txBody>
      </p:sp>
      <p:cxnSp>
        <p:nvCxnSpPr>
          <p:cNvPr id="35" name="Connector: Elbow 34">
            <a:extLst>
              <a:ext uri="{FF2B5EF4-FFF2-40B4-BE49-F238E27FC236}">
                <a16:creationId xmlns:a16="http://schemas.microsoft.com/office/drawing/2014/main" id="{DFA9BD29-6BBE-41B8-A04F-A18F1CAAC17A}"/>
              </a:ext>
            </a:extLst>
          </p:cNvPr>
          <p:cNvCxnSpPr>
            <a:cxnSpLocks/>
            <a:stCxn id="20" idx="3"/>
            <a:endCxn id="37" idx="1"/>
          </p:cNvCxnSpPr>
          <p:nvPr/>
        </p:nvCxnSpPr>
        <p:spPr>
          <a:xfrm flipV="1">
            <a:off x="3216370" y="2203282"/>
            <a:ext cx="562601" cy="26829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6DDD52C1-5BCF-41D1-82D4-9CA513E1F5ED}"/>
              </a:ext>
            </a:extLst>
          </p:cNvPr>
          <p:cNvPicPr>
            <a:picLocks noChangeAspect="1"/>
          </p:cNvPicPr>
          <p:nvPr/>
        </p:nvPicPr>
        <p:blipFill>
          <a:blip r:embed="rId4"/>
          <a:stretch>
            <a:fillRect/>
          </a:stretch>
        </p:blipFill>
        <p:spPr>
          <a:xfrm>
            <a:off x="6244584" y="-23900"/>
            <a:ext cx="1337902" cy="1728713"/>
          </a:xfrm>
          <a:prstGeom prst="rect">
            <a:avLst/>
          </a:prstGeom>
        </p:spPr>
      </p:pic>
      <p:pic>
        <p:nvPicPr>
          <p:cNvPr id="58" name="Snagit_SNG827">
            <a:extLst>
              <a:ext uri="{FF2B5EF4-FFF2-40B4-BE49-F238E27FC236}">
                <a16:creationId xmlns:a16="http://schemas.microsoft.com/office/drawing/2014/main" id="{E4469583-7799-44D5-9E86-E8A08DB80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5898" y="3804010"/>
            <a:ext cx="644049" cy="674718"/>
          </a:xfrm>
          <a:prstGeom prst="rect">
            <a:avLst/>
          </a:prstGeom>
          <a:ln>
            <a:noFill/>
          </a:ln>
          <a:effectLst>
            <a:outerShdw blurRad="292100" dist="139700" dir="2700000" algn="tl" rotWithShape="0">
              <a:srgbClr val="333333">
                <a:alpha val="65000"/>
              </a:srgbClr>
            </a:outerShdw>
          </a:effectLst>
        </p:spPr>
      </p:pic>
      <p:sp>
        <p:nvSpPr>
          <p:cNvPr id="22" name="Rectangle: Rounded Corners 21">
            <a:extLst>
              <a:ext uri="{FF2B5EF4-FFF2-40B4-BE49-F238E27FC236}">
                <a16:creationId xmlns:a16="http://schemas.microsoft.com/office/drawing/2014/main" id="{F6430BDB-AACB-4F9C-8270-293F4EBA2DD8}"/>
              </a:ext>
            </a:extLst>
          </p:cNvPr>
          <p:cNvSpPr/>
          <p:nvPr/>
        </p:nvSpPr>
        <p:spPr>
          <a:xfrm>
            <a:off x="6349141" y="3438688"/>
            <a:ext cx="555001" cy="50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3" name="Cube 22">
            <a:extLst>
              <a:ext uri="{FF2B5EF4-FFF2-40B4-BE49-F238E27FC236}">
                <a16:creationId xmlns:a16="http://schemas.microsoft.com/office/drawing/2014/main" id="{A0F16102-9DC6-422C-9CB4-6419E2FC976D}"/>
              </a:ext>
            </a:extLst>
          </p:cNvPr>
          <p:cNvSpPr/>
          <p:nvPr/>
        </p:nvSpPr>
        <p:spPr>
          <a:xfrm>
            <a:off x="7993661" y="1070550"/>
            <a:ext cx="1263292" cy="1204561"/>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Event Streaming Platform</a:t>
            </a:r>
            <a:endParaRPr lang="en-NL" sz="1050" dirty="0"/>
          </a:p>
        </p:txBody>
      </p:sp>
      <p:sp>
        <p:nvSpPr>
          <p:cNvPr id="33" name="Arrow: Curved Right 32">
            <a:extLst>
              <a:ext uri="{FF2B5EF4-FFF2-40B4-BE49-F238E27FC236}">
                <a16:creationId xmlns:a16="http://schemas.microsoft.com/office/drawing/2014/main" id="{68DA785B-392A-4A21-9566-480A9E102B8F}"/>
              </a:ext>
            </a:extLst>
          </p:cNvPr>
          <p:cNvSpPr/>
          <p:nvPr/>
        </p:nvSpPr>
        <p:spPr>
          <a:xfrm rot="2036012">
            <a:off x="5715951" y="3185055"/>
            <a:ext cx="687175" cy="307435"/>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4" name="Flowchart: Process 33">
            <a:extLst>
              <a:ext uri="{FF2B5EF4-FFF2-40B4-BE49-F238E27FC236}">
                <a16:creationId xmlns:a16="http://schemas.microsoft.com/office/drawing/2014/main" id="{CDEE1821-79E5-43D6-B58C-4ABD9221DB96}"/>
              </a:ext>
            </a:extLst>
          </p:cNvPr>
          <p:cNvSpPr/>
          <p:nvPr/>
        </p:nvSpPr>
        <p:spPr>
          <a:xfrm>
            <a:off x="349690" y="111364"/>
            <a:ext cx="2144683" cy="1156339"/>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a:t>Validate</a:t>
            </a:r>
            <a:r>
              <a:rPr lang="nl-NL" sz="1800" dirty="0"/>
              <a:t>, </a:t>
            </a:r>
            <a:r>
              <a:rPr lang="nl-NL" sz="1800" dirty="0" err="1"/>
              <a:t>Enrich</a:t>
            </a:r>
            <a:r>
              <a:rPr lang="nl-NL" sz="1800" dirty="0"/>
              <a:t> </a:t>
            </a:r>
            <a:r>
              <a:rPr lang="nl-NL" sz="1800" dirty="0" err="1"/>
              <a:t>Process</a:t>
            </a:r>
            <a:r>
              <a:rPr lang="nl-NL" sz="1800" dirty="0"/>
              <a:t>, </a:t>
            </a:r>
            <a:r>
              <a:rPr lang="nl-NL" sz="1800" dirty="0" err="1"/>
              <a:t>Convert</a:t>
            </a:r>
            <a:r>
              <a:rPr lang="nl-NL" sz="1800" dirty="0"/>
              <a:t>, </a:t>
            </a:r>
            <a:r>
              <a:rPr lang="nl-NL" sz="1800" dirty="0" err="1"/>
              <a:t>Publish</a:t>
            </a:r>
            <a:r>
              <a:rPr lang="nl-NL" sz="1800" dirty="0"/>
              <a:t> </a:t>
            </a:r>
            <a:endParaRPr lang="en-NL" sz="1800" dirty="0"/>
          </a:p>
        </p:txBody>
      </p:sp>
      <p:pic>
        <p:nvPicPr>
          <p:cNvPr id="36" name="Picture 35">
            <a:extLst>
              <a:ext uri="{FF2B5EF4-FFF2-40B4-BE49-F238E27FC236}">
                <a16:creationId xmlns:a16="http://schemas.microsoft.com/office/drawing/2014/main" id="{5D352FB5-8E1B-4BFF-B52E-AE9B2D549997}"/>
              </a:ext>
            </a:extLst>
          </p:cNvPr>
          <p:cNvPicPr>
            <a:picLocks noChangeAspect="1"/>
          </p:cNvPicPr>
          <p:nvPr/>
        </p:nvPicPr>
        <p:blipFill>
          <a:blip r:embed="rId6"/>
          <a:stretch>
            <a:fillRect/>
          </a:stretch>
        </p:blipFill>
        <p:spPr>
          <a:xfrm>
            <a:off x="4184200" y="724728"/>
            <a:ext cx="544876" cy="543467"/>
          </a:xfrm>
          <a:prstGeom prst="rect">
            <a:avLst/>
          </a:prstGeom>
        </p:spPr>
      </p:pic>
      <p:pic>
        <p:nvPicPr>
          <p:cNvPr id="37" name="Picture 36">
            <a:extLst>
              <a:ext uri="{FF2B5EF4-FFF2-40B4-BE49-F238E27FC236}">
                <a16:creationId xmlns:a16="http://schemas.microsoft.com/office/drawing/2014/main" id="{DF706001-EEB8-4FD5-99FA-2ED8E1F70164}"/>
              </a:ext>
            </a:extLst>
          </p:cNvPr>
          <p:cNvPicPr>
            <a:picLocks noChangeAspect="1"/>
          </p:cNvPicPr>
          <p:nvPr/>
        </p:nvPicPr>
        <p:blipFill>
          <a:blip r:embed="rId7"/>
          <a:stretch>
            <a:fillRect/>
          </a:stretch>
        </p:blipFill>
        <p:spPr>
          <a:xfrm>
            <a:off x="3778971" y="1929430"/>
            <a:ext cx="732164" cy="547704"/>
          </a:xfrm>
          <a:prstGeom prst="rect">
            <a:avLst/>
          </a:prstGeom>
        </p:spPr>
      </p:pic>
      <p:pic>
        <p:nvPicPr>
          <p:cNvPr id="40" name="Picture 39">
            <a:extLst>
              <a:ext uri="{FF2B5EF4-FFF2-40B4-BE49-F238E27FC236}">
                <a16:creationId xmlns:a16="http://schemas.microsoft.com/office/drawing/2014/main" id="{0E31EFDB-FDFB-40AE-B5DE-2ED24B2D90D4}"/>
              </a:ext>
            </a:extLst>
          </p:cNvPr>
          <p:cNvPicPr>
            <a:picLocks noChangeAspect="1"/>
          </p:cNvPicPr>
          <p:nvPr/>
        </p:nvPicPr>
        <p:blipFill>
          <a:blip r:embed="rId8"/>
          <a:stretch>
            <a:fillRect/>
          </a:stretch>
        </p:blipFill>
        <p:spPr>
          <a:xfrm>
            <a:off x="4585054" y="3612762"/>
            <a:ext cx="1359826" cy="351128"/>
          </a:xfrm>
          <a:prstGeom prst="rect">
            <a:avLst/>
          </a:prstGeom>
        </p:spPr>
      </p:pic>
      <p:pic>
        <p:nvPicPr>
          <p:cNvPr id="41" name="Picture 2" descr="https://s14-eu5.startpage.com/wikioimage/f724c36095c18c8c84291fbac3767c60.png">
            <a:extLst>
              <a:ext uri="{FF2B5EF4-FFF2-40B4-BE49-F238E27FC236}">
                <a16:creationId xmlns:a16="http://schemas.microsoft.com/office/drawing/2014/main" id="{E2FA43FD-7127-4577-8974-AAAFA01E69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3327" y="1167666"/>
            <a:ext cx="323136" cy="504092"/>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Left 41">
            <a:extLst>
              <a:ext uri="{FF2B5EF4-FFF2-40B4-BE49-F238E27FC236}">
                <a16:creationId xmlns:a16="http://schemas.microsoft.com/office/drawing/2014/main" id="{B5F64268-FAA0-4316-83AB-73F10795514B}"/>
              </a:ext>
            </a:extLst>
          </p:cNvPr>
          <p:cNvSpPr/>
          <p:nvPr/>
        </p:nvSpPr>
        <p:spPr>
          <a:xfrm>
            <a:off x="6882966" y="3651328"/>
            <a:ext cx="897143" cy="1887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TextBox 42">
            <a:extLst>
              <a:ext uri="{FF2B5EF4-FFF2-40B4-BE49-F238E27FC236}">
                <a16:creationId xmlns:a16="http://schemas.microsoft.com/office/drawing/2014/main" id="{7452B4E1-048D-472F-9ECA-0A9DF033044D}"/>
              </a:ext>
            </a:extLst>
          </p:cNvPr>
          <p:cNvSpPr txBox="1"/>
          <p:nvPr/>
        </p:nvSpPr>
        <p:spPr>
          <a:xfrm rot="5400000">
            <a:off x="7334684" y="3590406"/>
            <a:ext cx="596638" cy="230832"/>
          </a:xfrm>
          <a:prstGeom prst="rect">
            <a:avLst/>
          </a:prstGeom>
          <a:noFill/>
        </p:spPr>
        <p:txBody>
          <a:bodyPr wrap="none" rtlCol="0">
            <a:spAutoFit/>
          </a:bodyPr>
          <a:lstStyle/>
          <a:p>
            <a:r>
              <a:rPr lang="nl-NL" sz="900" dirty="0">
                <a:solidFill>
                  <a:schemeClr val="bg1"/>
                </a:solidFill>
                <a:highlight>
                  <a:srgbClr val="000000"/>
                </a:highlight>
              </a:rPr>
              <a:t>APGIGEE</a:t>
            </a:r>
            <a:endParaRPr lang="en-NL" sz="900" dirty="0">
              <a:solidFill>
                <a:schemeClr val="bg1"/>
              </a:solidFill>
              <a:highlight>
                <a:srgbClr val="000000"/>
              </a:highlight>
            </a:endParaRPr>
          </a:p>
        </p:txBody>
      </p:sp>
      <p:pic>
        <p:nvPicPr>
          <p:cNvPr id="47" name="Picture 46">
            <a:extLst>
              <a:ext uri="{FF2B5EF4-FFF2-40B4-BE49-F238E27FC236}">
                <a16:creationId xmlns:a16="http://schemas.microsoft.com/office/drawing/2014/main" id="{34729D72-FB7F-4FCC-ADE5-1270824FD31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247606" y="2594591"/>
            <a:ext cx="544877" cy="514395"/>
          </a:xfrm>
          <a:prstGeom prst="rect">
            <a:avLst/>
          </a:prstGeom>
        </p:spPr>
      </p:pic>
      <p:pic>
        <p:nvPicPr>
          <p:cNvPr id="6" name="Picture 5">
            <a:extLst>
              <a:ext uri="{FF2B5EF4-FFF2-40B4-BE49-F238E27FC236}">
                <a16:creationId xmlns:a16="http://schemas.microsoft.com/office/drawing/2014/main" id="{383CB84C-18B7-4F26-A9C1-6F17DB2AF800}"/>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393970" y="1821938"/>
            <a:ext cx="470236" cy="662304"/>
          </a:xfrm>
          <a:prstGeom prst="rect">
            <a:avLst/>
          </a:prstGeom>
        </p:spPr>
      </p:pic>
      <p:pic>
        <p:nvPicPr>
          <p:cNvPr id="48" name="Picture 47">
            <a:extLst>
              <a:ext uri="{FF2B5EF4-FFF2-40B4-BE49-F238E27FC236}">
                <a16:creationId xmlns:a16="http://schemas.microsoft.com/office/drawing/2014/main" id="{6CD8A2F3-D1D6-40EF-99E8-CA85AF596C59}"/>
              </a:ext>
            </a:extLst>
          </p:cNvPr>
          <p:cNvPicPr>
            <a:picLocks noChangeAspect="1"/>
          </p:cNvPicPr>
          <p:nvPr/>
        </p:nvPicPr>
        <p:blipFill>
          <a:blip r:embed="rId3"/>
          <a:stretch>
            <a:fillRect/>
          </a:stretch>
        </p:blipFill>
        <p:spPr>
          <a:xfrm>
            <a:off x="6153042" y="2828982"/>
            <a:ext cx="666125" cy="640829"/>
          </a:xfrm>
          <a:prstGeom prst="rect">
            <a:avLst/>
          </a:prstGeom>
          <a:ln>
            <a:noFill/>
          </a:ln>
          <a:effectLst>
            <a:outerShdw blurRad="292100" dist="139700" dir="2700000" algn="tl" rotWithShape="0">
              <a:srgbClr val="333333">
                <a:alpha val="65000"/>
              </a:srgbClr>
            </a:outerShdw>
          </a:effectLst>
        </p:spPr>
      </p:pic>
      <p:pic>
        <p:nvPicPr>
          <p:cNvPr id="49" name="Picture 48">
            <a:extLst>
              <a:ext uri="{FF2B5EF4-FFF2-40B4-BE49-F238E27FC236}">
                <a16:creationId xmlns:a16="http://schemas.microsoft.com/office/drawing/2014/main" id="{50C6984A-E4C1-44EC-A725-8CEAF8AC6518}"/>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756201" y="2673401"/>
            <a:ext cx="541067" cy="762066"/>
          </a:xfrm>
          <a:prstGeom prst="rect">
            <a:avLst/>
          </a:prstGeom>
        </p:spPr>
      </p:pic>
      <p:pic>
        <p:nvPicPr>
          <p:cNvPr id="50" name="Picture 49">
            <a:extLst>
              <a:ext uri="{FF2B5EF4-FFF2-40B4-BE49-F238E27FC236}">
                <a16:creationId xmlns:a16="http://schemas.microsoft.com/office/drawing/2014/main" id="{41CD7AFD-3B45-4708-91AE-7EDA56DE094E}"/>
              </a:ext>
            </a:extLst>
          </p:cNvPr>
          <p:cNvPicPr>
            <a:picLocks noChangeAspect="1"/>
          </p:cNvPicPr>
          <p:nvPr/>
        </p:nvPicPr>
        <p:blipFill>
          <a:blip r:embed="rId3"/>
          <a:stretch>
            <a:fillRect/>
          </a:stretch>
        </p:blipFill>
        <p:spPr>
          <a:xfrm>
            <a:off x="6805144" y="1576724"/>
            <a:ext cx="666125" cy="640829"/>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F56E747F-E718-4570-BDFB-7444496CC4D6}"/>
              </a:ext>
            </a:extLst>
          </p:cNvPr>
          <p:cNvSpPr/>
          <p:nvPr/>
        </p:nvSpPr>
        <p:spPr>
          <a:xfrm>
            <a:off x="7493879" y="1828245"/>
            <a:ext cx="537950" cy="188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1" name="Picture 50">
            <a:extLst>
              <a:ext uri="{FF2B5EF4-FFF2-40B4-BE49-F238E27FC236}">
                <a16:creationId xmlns:a16="http://schemas.microsoft.com/office/drawing/2014/main" id="{B3D4ABBC-DC44-457C-89A8-2C166AC726EB}"/>
              </a:ext>
            </a:extLst>
          </p:cNvPr>
          <p:cNvPicPr>
            <a:picLocks noChangeAspect="1"/>
          </p:cNvPicPr>
          <p:nvPr/>
        </p:nvPicPr>
        <p:blipFill>
          <a:blip r:embed="rId3"/>
          <a:stretch>
            <a:fillRect/>
          </a:stretch>
        </p:blipFill>
        <p:spPr>
          <a:xfrm>
            <a:off x="4913895" y="1883870"/>
            <a:ext cx="666125" cy="640829"/>
          </a:xfrm>
          <a:prstGeom prst="rect">
            <a:avLst/>
          </a:prstGeom>
          <a:ln>
            <a:noFill/>
          </a:ln>
          <a:effectLst>
            <a:outerShdw blurRad="292100" dist="139700" dir="2700000" algn="tl" rotWithShape="0">
              <a:srgbClr val="333333">
                <a:alpha val="65000"/>
              </a:srgbClr>
            </a:outerShdw>
          </a:effectLst>
        </p:spPr>
      </p:pic>
      <p:sp>
        <p:nvSpPr>
          <p:cNvPr id="11" name="Arrow: Down 10">
            <a:extLst>
              <a:ext uri="{FF2B5EF4-FFF2-40B4-BE49-F238E27FC236}">
                <a16:creationId xmlns:a16="http://schemas.microsoft.com/office/drawing/2014/main" id="{3BC3C9E8-1FD3-408A-A9B7-4F1A9425DD89}"/>
              </a:ext>
            </a:extLst>
          </p:cNvPr>
          <p:cNvSpPr/>
          <p:nvPr/>
        </p:nvSpPr>
        <p:spPr>
          <a:xfrm>
            <a:off x="5161849" y="2460642"/>
            <a:ext cx="235721" cy="2735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 name="Connector: Elbow 15">
            <a:extLst>
              <a:ext uri="{FF2B5EF4-FFF2-40B4-BE49-F238E27FC236}">
                <a16:creationId xmlns:a16="http://schemas.microsoft.com/office/drawing/2014/main" id="{0CFA63CD-FFC5-48CE-B931-68FBE7BAD660}"/>
              </a:ext>
            </a:extLst>
          </p:cNvPr>
          <p:cNvCxnSpPr>
            <a:stCxn id="37" idx="3"/>
            <a:endCxn id="51" idx="1"/>
          </p:cNvCxnSpPr>
          <p:nvPr/>
        </p:nvCxnSpPr>
        <p:spPr>
          <a:xfrm>
            <a:off x="4511135" y="2203282"/>
            <a:ext cx="402760" cy="100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6DFDEF92-FE88-4962-B21F-A0BBE67239A9}"/>
              </a:ext>
            </a:extLst>
          </p:cNvPr>
          <p:cNvCxnSpPr/>
          <p:nvPr/>
        </p:nvCxnSpPr>
        <p:spPr>
          <a:xfrm flipV="1">
            <a:off x="4491578" y="1671758"/>
            <a:ext cx="2313566" cy="345266"/>
          </a:xfrm>
          <a:prstGeom prst="bentConnector3">
            <a:avLst>
              <a:gd name="adj1" fmla="val 77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584627C7-36E9-4C15-AA08-D5B03C693723}"/>
              </a:ext>
            </a:extLst>
          </p:cNvPr>
          <p:cNvCxnSpPr>
            <a:stCxn id="37" idx="0"/>
            <a:endCxn id="36" idx="2"/>
          </p:cNvCxnSpPr>
          <p:nvPr/>
        </p:nvCxnSpPr>
        <p:spPr>
          <a:xfrm rot="5400000" flipH="1" flipV="1">
            <a:off x="3970228" y="1443021"/>
            <a:ext cx="661235" cy="311585"/>
          </a:xfrm>
          <a:prstGeom prst="bentConnector3">
            <a:avLst>
              <a:gd name="adj1" fmla="val 6170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Arrow: Right 59">
            <a:extLst>
              <a:ext uri="{FF2B5EF4-FFF2-40B4-BE49-F238E27FC236}">
                <a16:creationId xmlns:a16="http://schemas.microsoft.com/office/drawing/2014/main" id="{1A52243D-E657-4B35-A300-ACC3F84F5C7A}"/>
              </a:ext>
            </a:extLst>
          </p:cNvPr>
          <p:cNvSpPr/>
          <p:nvPr/>
        </p:nvSpPr>
        <p:spPr>
          <a:xfrm>
            <a:off x="1958236" y="2334967"/>
            <a:ext cx="627662" cy="213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2" name="Connector: Elbow 61">
            <a:extLst>
              <a:ext uri="{FF2B5EF4-FFF2-40B4-BE49-F238E27FC236}">
                <a16:creationId xmlns:a16="http://schemas.microsoft.com/office/drawing/2014/main" id="{9103C02B-D1E7-40C5-9098-0102FBAF6DB7}"/>
              </a:ext>
            </a:extLst>
          </p:cNvPr>
          <p:cNvCxnSpPr>
            <a:cxnSpLocks/>
          </p:cNvCxnSpPr>
          <p:nvPr/>
        </p:nvCxnSpPr>
        <p:spPr>
          <a:xfrm rot="10800000" flipV="1">
            <a:off x="2688748" y="3435465"/>
            <a:ext cx="3606545" cy="5488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F77694C-B6F4-41EC-8858-659C4E143C85}"/>
              </a:ext>
            </a:extLst>
          </p:cNvPr>
          <p:cNvCxnSpPr>
            <a:cxnSpLocks/>
            <a:endCxn id="68" idx="3"/>
          </p:cNvCxnSpPr>
          <p:nvPr/>
        </p:nvCxnSpPr>
        <p:spPr>
          <a:xfrm rot="10800000" flipV="1">
            <a:off x="2728095" y="2391607"/>
            <a:ext cx="2185805" cy="975114"/>
          </a:xfrm>
          <a:prstGeom prst="bentConnector3">
            <a:avLst>
              <a:gd name="adj1" fmla="val 17105"/>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8" name="Picture 2">
            <a:extLst>
              <a:ext uri="{FF2B5EF4-FFF2-40B4-BE49-F238E27FC236}">
                <a16:creationId xmlns:a16="http://schemas.microsoft.com/office/drawing/2014/main" id="{F9F1750B-4A4C-4A49-A0A8-CE6CAB60BE9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077" t="22435" r="27159" b="21050"/>
          <a:stretch/>
        </p:blipFill>
        <p:spPr bwMode="auto">
          <a:xfrm>
            <a:off x="1460857" y="3196782"/>
            <a:ext cx="1267237" cy="339878"/>
          </a:xfrm>
          <a:prstGeom prst="rect">
            <a:avLst/>
          </a:prstGeom>
          <a:noFill/>
          <a:ln>
            <a:solidFill>
              <a:srgbClr val="2A6A98"/>
            </a:solidFill>
          </a:ln>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86ED17EE-E3A1-4308-A82F-807C7B33513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09799" y="1678175"/>
            <a:ext cx="544877" cy="514395"/>
          </a:xfrm>
          <a:prstGeom prst="rect">
            <a:avLst/>
          </a:prstGeom>
        </p:spPr>
      </p:pic>
      <p:sp>
        <p:nvSpPr>
          <p:cNvPr id="24" name="Cylinder 23">
            <a:extLst>
              <a:ext uri="{FF2B5EF4-FFF2-40B4-BE49-F238E27FC236}">
                <a16:creationId xmlns:a16="http://schemas.microsoft.com/office/drawing/2014/main" id="{94CB6AE8-215F-417B-882F-AC24C1F8C732}"/>
              </a:ext>
            </a:extLst>
          </p:cNvPr>
          <p:cNvSpPr/>
          <p:nvPr/>
        </p:nvSpPr>
        <p:spPr>
          <a:xfrm>
            <a:off x="4757974" y="2734143"/>
            <a:ext cx="1035006" cy="826864"/>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73" name="TextBox 72">
            <a:extLst>
              <a:ext uri="{FF2B5EF4-FFF2-40B4-BE49-F238E27FC236}">
                <a16:creationId xmlns:a16="http://schemas.microsoft.com/office/drawing/2014/main" id="{3F264468-3CA9-415A-BA97-5F4F3BDE83C4}"/>
              </a:ext>
            </a:extLst>
          </p:cNvPr>
          <p:cNvSpPr txBox="1"/>
          <p:nvPr/>
        </p:nvSpPr>
        <p:spPr>
          <a:xfrm>
            <a:off x="3368426" y="854066"/>
            <a:ext cx="776627" cy="400110"/>
          </a:xfrm>
          <a:prstGeom prst="rect">
            <a:avLst/>
          </a:prstGeom>
          <a:noFill/>
        </p:spPr>
        <p:txBody>
          <a:bodyPr wrap="square" lIns="0" tIns="0" rIns="0" bIns="0" rtlCol="0">
            <a:spAutoFit/>
          </a:bodyPr>
          <a:lstStyle/>
          <a:p>
            <a:pPr algn="r"/>
            <a:r>
              <a:rPr lang="nl-NL" sz="1300" dirty="0" err="1"/>
              <a:t>Azure</a:t>
            </a:r>
            <a:r>
              <a:rPr lang="nl-NL" sz="1300" dirty="0"/>
              <a:t> </a:t>
            </a:r>
          </a:p>
          <a:p>
            <a:pPr algn="r"/>
            <a:r>
              <a:rPr lang="nl-NL" sz="1300" dirty="0"/>
              <a:t>Event Hub</a:t>
            </a:r>
            <a:endParaRPr lang="en-NL" sz="1300" dirty="0" err="1"/>
          </a:p>
        </p:txBody>
      </p:sp>
    </p:spTree>
    <p:extLst>
      <p:ext uri="{BB962C8B-B14F-4D97-AF65-F5344CB8AC3E}">
        <p14:creationId xmlns:p14="http://schemas.microsoft.com/office/powerpoint/2010/main" val="30287653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69"/>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3" grpId="0" animBg="1"/>
      <p:bldP spid="42" grpId="0" animBg="1"/>
      <p:bldP spid="43" grpId="0"/>
      <p:bldP spid="8" grpId="0" animBg="1"/>
      <p:bldP spid="1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211C7-DF95-4EC9-8D33-8093C4232378}"/>
              </a:ext>
            </a:extLst>
          </p:cNvPr>
          <p:cNvSpPr>
            <a:spLocks noGrp="1"/>
          </p:cNvSpPr>
          <p:nvPr>
            <p:ph type="title"/>
          </p:nvPr>
        </p:nvSpPr>
        <p:spPr>
          <a:xfrm>
            <a:off x="662981" y="326926"/>
            <a:ext cx="6624000" cy="504000"/>
          </a:xfrm>
        </p:spPr>
        <p:txBody>
          <a:bodyPr/>
          <a:lstStyle/>
          <a:p>
            <a:r>
              <a:rPr lang="nl-NL" dirty="0" err="1"/>
              <a:t>Challenges</a:t>
            </a:r>
            <a:r>
              <a:rPr lang="nl-NL" dirty="0"/>
              <a:t> </a:t>
            </a:r>
            <a:r>
              <a:rPr lang="nl-NL" dirty="0" err="1"/>
              <a:t>with</a:t>
            </a:r>
            <a:r>
              <a:rPr lang="nl-NL" dirty="0"/>
              <a:t> </a:t>
            </a:r>
            <a:r>
              <a:rPr lang="nl-NL" dirty="0" err="1"/>
              <a:t>IoT</a:t>
            </a:r>
            <a:r>
              <a:rPr lang="nl-NL" dirty="0"/>
              <a:t> Hub </a:t>
            </a:r>
            <a:r>
              <a:rPr lang="nl-NL" dirty="0" err="1"/>
              <a:t>and</a:t>
            </a:r>
            <a:r>
              <a:rPr lang="nl-NL" dirty="0"/>
              <a:t> </a:t>
            </a:r>
            <a:r>
              <a:rPr lang="nl-NL" dirty="0" err="1"/>
              <a:t>Function</a:t>
            </a:r>
            <a:r>
              <a:rPr lang="nl-NL" dirty="0"/>
              <a:t> </a:t>
            </a:r>
            <a:r>
              <a:rPr lang="nl-NL" dirty="0" err="1"/>
              <a:t>interaction</a:t>
            </a:r>
            <a:endParaRPr lang="en-NL" dirty="0"/>
          </a:p>
        </p:txBody>
      </p:sp>
      <p:sp>
        <p:nvSpPr>
          <p:cNvPr id="3" name="Content Placeholder 2">
            <a:extLst>
              <a:ext uri="{FF2B5EF4-FFF2-40B4-BE49-F238E27FC236}">
                <a16:creationId xmlns:a16="http://schemas.microsoft.com/office/drawing/2014/main" id="{3FF6DFC1-F5EA-4740-B202-6AE1A54B606B}"/>
              </a:ext>
            </a:extLst>
          </p:cNvPr>
          <p:cNvSpPr>
            <a:spLocks noGrp="1"/>
          </p:cNvSpPr>
          <p:nvPr>
            <p:ph idx="1"/>
          </p:nvPr>
        </p:nvSpPr>
        <p:spPr/>
        <p:txBody>
          <a:bodyPr/>
          <a:lstStyle/>
          <a:p>
            <a:r>
              <a:rPr lang="nl-NL" dirty="0" err="1"/>
              <a:t>When</a:t>
            </a:r>
            <a:r>
              <a:rPr lang="nl-NL" dirty="0"/>
              <a:t> a </a:t>
            </a:r>
            <a:r>
              <a:rPr lang="nl-NL" dirty="0" err="1"/>
              <a:t>message</a:t>
            </a:r>
            <a:r>
              <a:rPr lang="nl-NL" dirty="0"/>
              <a:t> is </a:t>
            </a:r>
            <a:r>
              <a:rPr lang="nl-NL" dirty="0" err="1"/>
              <a:t>read</a:t>
            </a:r>
            <a:r>
              <a:rPr lang="nl-NL" dirty="0"/>
              <a:t> </a:t>
            </a:r>
            <a:r>
              <a:rPr lang="nl-NL" dirty="0" err="1"/>
              <a:t>from</a:t>
            </a:r>
            <a:r>
              <a:rPr lang="nl-NL" dirty="0"/>
              <a:t> </a:t>
            </a:r>
            <a:r>
              <a:rPr lang="nl-NL" dirty="0" err="1"/>
              <a:t>IoT</a:t>
            </a:r>
            <a:r>
              <a:rPr lang="nl-NL" dirty="0"/>
              <a:t> Hub</a:t>
            </a:r>
            <a:br>
              <a:rPr lang="nl-NL" dirty="0"/>
            </a:br>
            <a:r>
              <a:rPr lang="nl-NL" dirty="0"/>
              <a:t> – </a:t>
            </a:r>
            <a:r>
              <a:rPr lang="nl-NL" dirty="0" err="1"/>
              <a:t>it</a:t>
            </a:r>
            <a:r>
              <a:rPr lang="nl-NL" dirty="0"/>
              <a:t> is </a:t>
            </a:r>
            <a:r>
              <a:rPr lang="nl-NL" dirty="0" err="1"/>
              <a:t>gone</a:t>
            </a:r>
            <a:endParaRPr lang="nl-NL" dirty="0"/>
          </a:p>
          <a:p>
            <a:r>
              <a:rPr lang="nl-NL" dirty="0" err="1"/>
              <a:t>When</a:t>
            </a:r>
            <a:r>
              <a:rPr lang="nl-NL" dirty="0"/>
              <a:t> processing </a:t>
            </a:r>
            <a:r>
              <a:rPr lang="nl-NL" dirty="0" err="1"/>
              <a:t>that</a:t>
            </a:r>
            <a:r>
              <a:rPr lang="nl-NL" dirty="0"/>
              <a:t> </a:t>
            </a:r>
            <a:r>
              <a:rPr lang="nl-NL" dirty="0" err="1"/>
              <a:t>message</a:t>
            </a:r>
            <a:r>
              <a:rPr lang="nl-NL" dirty="0"/>
              <a:t> </a:t>
            </a:r>
            <a:r>
              <a:rPr lang="nl-NL" dirty="0" err="1"/>
              <a:t>fails</a:t>
            </a:r>
            <a:br>
              <a:rPr lang="nl-NL" dirty="0"/>
            </a:br>
            <a:r>
              <a:rPr lang="nl-NL" dirty="0"/>
              <a:t> – </a:t>
            </a:r>
            <a:r>
              <a:rPr lang="nl-NL" dirty="0" err="1"/>
              <a:t>it</a:t>
            </a:r>
            <a:r>
              <a:rPr lang="nl-NL" dirty="0"/>
              <a:t> is </a:t>
            </a:r>
            <a:r>
              <a:rPr lang="nl-NL" dirty="0" err="1"/>
              <a:t>still</a:t>
            </a:r>
            <a:r>
              <a:rPr lang="nl-NL" dirty="0"/>
              <a:t> </a:t>
            </a:r>
            <a:r>
              <a:rPr lang="nl-NL" dirty="0" err="1"/>
              <a:t>gone</a:t>
            </a:r>
            <a:endParaRPr lang="nl-NL" dirty="0"/>
          </a:p>
          <a:p>
            <a:r>
              <a:rPr lang="nl-NL" dirty="0"/>
              <a:t>How </a:t>
            </a:r>
            <a:r>
              <a:rPr lang="nl-NL" dirty="0" err="1"/>
              <a:t>to</a:t>
            </a:r>
            <a:r>
              <a:rPr lang="nl-NL" dirty="0"/>
              <a:t> handle </a:t>
            </a:r>
            <a:r>
              <a:rPr lang="nl-NL" dirty="0" err="1"/>
              <a:t>such</a:t>
            </a:r>
            <a:r>
              <a:rPr lang="nl-NL" dirty="0"/>
              <a:t> failure?</a:t>
            </a:r>
          </a:p>
          <a:p>
            <a:r>
              <a:rPr lang="nl-NL" dirty="0"/>
              <a:t>How </a:t>
            </a:r>
            <a:r>
              <a:rPr lang="nl-NL" dirty="0" err="1"/>
              <a:t>to</a:t>
            </a:r>
            <a:r>
              <a:rPr lang="nl-NL" dirty="0"/>
              <a:t> handle multiple </a:t>
            </a:r>
            <a:r>
              <a:rPr lang="nl-NL" dirty="0" err="1"/>
              <a:t>destinations</a:t>
            </a:r>
            <a:r>
              <a:rPr lang="nl-NL" dirty="0"/>
              <a:t> for</a:t>
            </a:r>
            <a:br>
              <a:rPr lang="nl-NL" dirty="0"/>
            </a:br>
            <a:r>
              <a:rPr lang="nl-NL" dirty="0" err="1"/>
              <a:t>messages</a:t>
            </a:r>
            <a:r>
              <a:rPr lang="nl-NL" dirty="0"/>
              <a:t> in </a:t>
            </a:r>
            <a:r>
              <a:rPr lang="nl-NL" dirty="0" err="1"/>
              <a:t>IoT</a:t>
            </a:r>
            <a:r>
              <a:rPr lang="nl-NL" dirty="0"/>
              <a:t> Hub?</a:t>
            </a:r>
          </a:p>
          <a:p>
            <a:r>
              <a:rPr lang="nl-NL" dirty="0"/>
              <a:t>How </a:t>
            </a:r>
            <a:r>
              <a:rPr lang="nl-NL" dirty="0" err="1"/>
              <a:t>to</a:t>
            </a:r>
            <a:r>
              <a:rPr lang="nl-NL" dirty="0"/>
              <a:t> handle multiple types of </a:t>
            </a:r>
            <a:r>
              <a:rPr lang="nl-NL" dirty="0" err="1"/>
              <a:t>messages</a:t>
            </a:r>
            <a:br>
              <a:rPr lang="nl-NL" dirty="0"/>
            </a:br>
            <a:r>
              <a:rPr lang="nl-NL" dirty="0"/>
              <a:t>on </a:t>
            </a:r>
            <a:r>
              <a:rPr lang="nl-NL" dirty="0" err="1"/>
              <a:t>IoT</a:t>
            </a:r>
            <a:r>
              <a:rPr lang="nl-NL" dirty="0"/>
              <a:t> Hub </a:t>
            </a:r>
            <a:r>
              <a:rPr lang="nl-NL" dirty="0" err="1"/>
              <a:t>with</a:t>
            </a:r>
            <a:r>
              <a:rPr lang="nl-NL" dirty="0"/>
              <a:t> different processing </a:t>
            </a:r>
            <a:r>
              <a:rPr lang="nl-NL" dirty="0" err="1"/>
              <a:t>and</a:t>
            </a:r>
            <a:r>
              <a:rPr lang="nl-NL" dirty="0"/>
              <a:t> routing?</a:t>
            </a:r>
          </a:p>
          <a:p>
            <a:pPr lvl="1"/>
            <a:r>
              <a:rPr lang="nl-NL" dirty="0"/>
              <a:t>How </a:t>
            </a:r>
            <a:r>
              <a:rPr lang="nl-NL" dirty="0" err="1"/>
              <a:t>to</a:t>
            </a:r>
            <a:r>
              <a:rPr lang="nl-NL" dirty="0"/>
              <a:t> </a:t>
            </a:r>
            <a:r>
              <a:rPr lang="nl-NL" dirty="0" err="1"/>
              <a:t>prevent</a:t>
            </a:r>
            <a:r>
              <a:rPr lang="nl-NL" dirty="0"/>
              <a:t> Device Pilot </a:t>
            </a:r>
            <a:r>
              <a:rPr lang="nl-NL" dirty="0" err="1"/>
              <a:t>from</a:t>
            </a:r>
            <a:r>
              <a:rPr lang="nl-NL" dirty="0"/>
              <a:t> </a:t>
            </a:r>
            <a:r>
              <a:rPr lang="nl-NL" dirty="0" err="1"/>
              <a:t>getting</a:t>
            </a:r>
            <a:br>
              <a:rPr lang="nl-NL" dirty="0"/>
            </a:br>
            <a:r>
              <a:rPr lang="nl-NL" dirty="0" err="1"/>
              <a:t>just</a:t>
            </a:r>
            <a:r>
              <a:rPr lang="nl-NL" dirty="0"/>
              <a:t> </a:t>
            </a:r>
            <a:r>
              <a:rPr lang="nl-NL" dirty="0" err="1"/>
              <a:t>anything</a:t>
            </a:r>
            <a:r>
              <a:rPr lang="nl-NL" dirty="0"/>
              <a:t> </a:t>
            </a:r>
            <a:r>
              <a:rPr lang="nl-NL" dirty="0" err="1"/>
              <a:t>flowing</a:t>
            </a:r>
            <a:r>
              <a:rPr lang="nl-NL" dirty="0"/>
              <a:t> </a:t>
            </a:r>
            <a:r>
              <a:rPr lang="nl-NL" dirty="0" err="1"/>
              <a:t>through</a:t>
            </a:r>
            <a:r>
              <a:rPr lang="nl-NL" dirty="0"/>
              <a:t> </a:t>
            </a:r>
            <a:r>
              <a:rPr lang="nl-NL" dirty="0" err="1"/>
              <a:t>IoT</a:t>
            </a:r>
            <a:r>
              <a:rPr lang="nl-NL" dirty="0"/>
              <a:t> Hub?</a:t>
            </a:r>
          </a:p>
          <a:p>
            <a:r>
              <a:rPr lang="nl-NL" dirty="0"/>
              <a:t>Bonus: </a:t>
            </a:r>
            <a:r>
              <a:rPr lang="nl-NL" dirty="0" err="1"/>
              <a:t>how</a:t>
            </a:r>
            <a:r>
              <a:rPr lang="nl-NL" dirty="0"/>
              <a:t> </a:t>
            </a:r>
            <a:r>
              <a:rPr lang="nl-NL" dirty="0" err="1"/>
              <a:t>to</a:t>
            </a:r>
            <a:r>
              <a:rPr lang="nl-NL" dirty="0"/>
              <a:t> </a:t>
            </a:r>
            <a:r>
              <a:rPr lang="nl-NL" dirty="0" err="1"/>
              <a:t>implemement</a:t>
            </a:r>
            <a:r>
              <a:rPr lang="nl-NL" dirty="0"/>
              <a:t> </a:t>
            </a:r>
            <a:r>
              <a:rPr lang="nl-NL" dirty="0" err="1"/>
              <a:t>fire-and-forget</a:t>
            </a:r>
            <a:br>
              <a:rPr lang="nl-NL" dirty="0"/>
            </a:br>
            <a:r>
              <a:rPr lang="nl-NL" dirty="0" err="1"/>
              <a:t>style</a:t>
            </a:r>
            <a:r>
              <a:rPr lang="nl-NL" dirty="0"/>
              <a:t> </a:t>
            </a:r>
            <a:r>
              <a:rPr lang="nl-NL" dirty="0" err="1"/>
              <a:t>function-to-function</a:t>
            </a:r>
            <a:r>
              <a:rPr lang="nl-NL" dirty="0"/>
              <a:t> calls?</a:t>
            </a:r>
          </a:p>
        </p:txBody>
      </p:sp>
      <p:sp>
        <p:nvSpPr>
          <p:cNvPr id="7" name="Cylinder 6">
            <a:extLst>
              <a:ext uri="{FF2B5EF4-FFF2-40B4-BE49-F238E27FC236}">
                <a16:creationId xmlns:a16="http://schemas.microsoft.com/office/drawing/2014/main" id="{A109FC63-FAD0-4C4C-8970-661723E44DE4}"/>
              </a:ext>
            </a:extLst>
          </p:cNvPr>
          <p:cNvSpPr/>
          <p:nvPr/>
        </p:nvSpPr>
        <p:spPr>
          <a:xfrm>
            <a:off x="5465158" y="3613179"/>
            <a:ext cx="1987571" cy="1188641"/>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200" dirty="0" err="1"/>
              <a:t>Telemetry</a:t>
            </a:r>
            <a:r>
              <a:rPr lang="nl-NL" sz="1200" dirty="0"/>
              <a:t> Timeseries </a:t>
            </a:r>
          </a:p>
          <a:p>
            <a:pPr algn="ctr"/>
            <a:endParaRPr lang="en-NL" sz="1200" dirty="0"/>
          </a:p>
        </p:txBody>
      </p:sp>
      <p:sp>
        <p:nvSpPr>
          <p:cNvPr id="8" name="Cube 7">
            <a:extLst>
              <a:ext uri="{FF2B5EF4-FFF2-40B4-BE49-F238E27FC236}">
                <a16:creationId xmlns:a16="http://schemas.microsoft.com/office/drawing/2014/main" id="{3A23F74D-FE78-4E35-906A-60749940E2AB}"/>
              </a:ext>
            </a:extLst>
          </p:cNvPr>
          <p:cNvSpPr/>
          <p:nvPr/>
        </p:nvSpPr>
        <p:spPr>
          <a:xfrm>
            <a:off x="4232631" y="1056407"/>
            <a:ext cx="1651246" cy="1120804"/>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a:p>
            <a:pPr algn="ctr"/>
            <a:endParaRPr lang="nl-NL" dirty="0"/>
          </a:p>
          <a:p>
            <a:pPr algn="ctr"/>
            <a:r>
              <a:rPr lang="nl-NL" dirty="0" err="1"/>
              <a:t>IoT</a:t>
            </a:r>
            <a:r>
              <a:rPr lang="nl-NL" dirty="0"/>
              <a:t> Hub </a:t>
            </a:r>
          </a:p>
        </p:txBody>
      </p:sp>
      <p:cxnSp>
        <p:nvCxnSpPr>
          <p:cNvPr id="9" name="Connector: Elbow 8">
            <a:extLst>
              <a:ext uri="{FF2B5EF4-FFF2-40B4-BE49-F238E27FC236}">
                <a16:creationId xmlns:a16="http://schemas.microsoft.com/office/drawing/2014/main" id="{5C88D618-37E7-4B01-9D2E-2EBD6C5BD8D3}"/>
              </a:ext>
            </a:extLst>
          </p:cNvPr>
          <p:cNvCxnSpPr>
            <a:cxnSpLocks/>
          </p:cNvCxnSpPr>
          <p:nvPr/>
        </p:nvCxnSpPr>
        <p:spPr>
          <a:xfrm rot="5400000" flipH="1" flipV="1">
            <a:off x="5704166" y="733824"/>
            <a:ext cx="917939" cy="804956"/>
          </a:xfrm>
          <a:prstGeom prst="bentConnector3">
            <a:avLst>
              <a:gd name="adj1" fmla="val 193"/>
            </a:avLst>
          </a:prstGeom>
          <a:ln>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0" name="Cube 9">
            <a:extLst>
              <a:ext uri="{FF2B5EF4-FFF2-40B4-BE49-F238E27FC236}">
                <a16:creationId xmlns:a16="http://schemas.microsoft.com/office/drawing/2014/main" id="{F986B679-8048-4E82-81BA-826F9F3882B5}"/>
              </a:ext>
            </a:extLst>
          </p:cNvPr>
          <p:cNvSpPr/>
          <p:nvPr/>
        </p:nvSpPr>
        <p:spPr>
          <a:xfrm>
            <a:off x="7968274" y="1902934"/>
            <a:ext cx="1103790" cy="923066"/>
          </a:xfrm>
          <a:prstGeom prst="cub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a:solidFill>
                  <a:srgbClr val="002060"/>
                </a:solidFill>
              </a:rPr>
              <a:t>ESP</a:t>
            </a:r>
            <a:endParaRPr lang="en-NL">
              <a:solidFill>
                <a:srgbClr val="002060"/>
              </a:solidFill>
            </a:endParaRPr>
          </a:p>
        </p:txBody>
      </p:sp>
      <p:cxnSp>
        <p:nvCxnSpPr>
          <p:cNvPr id="11" name="Connector: Elbow 10">
            <a:extLst>
              <a:ext uri="{FF2B5EF4-FFF2-40B4-BE49-F238E27FC236}">
                <a16:creationId xmlns:a16="http://schemas.microsoft.com/office/drawing/2014/main" id="{2AD784FB-BE86-474E-A926-E4F4777FD786}"/>
              </a:ext>
            </a:extLst>
          </p:cNvPr>
          <p:cNvCxnSpPr>
            <a:cxnSpLocks/>
            <a:stCxn id="13" idx="2"/>
            <a:endCxn id="10" idx="2"/>
          </p:cNvCxnSpPr>
          <p:nvPr/>
        </p:nvCxnSpPr>
        <p:spPr>
          <a:xfrm rot="16200000" flipH="1">
            <a:off x="7413743" y="1925319"/>
            <a:ext cx="962990" cy="146072"/>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F8958CFB-5D62-48F7-833A-94992AE10070}"/>
              </a:ext>
            </a:extLst>
          </p:cNvPr>
          <p:cNvGrpSpPr/>
          <p:nvPr/>
        </p:nvGrpSpPr>
        <p:grpSpPr>
          <a:xfrm>
            <a:off x="7373932" y="1013307"/>
            <a:ext cx="899045" cy="503553"/>
            <a:chOff x="5455982" y="1568090"/>
            <a:chExt cx="899045" cy="503553"/>
          </a:xfrm>
        </p:grpSpPr>
        <p:sp>
          <p:nvSpPr>
            <p:cNvPr id="13" name="Rectangle: Rounded Corners 12">
              <a:extLst>
                <a:ext uri="{FF2B5EF4-FFF2-40B4-BE49-F238E27FC236}">
                  <a16:creationId xmlns:a16="http://schemas.microsoft.com/office/drawing/2014/main" id="{CABA411C-61A1-4072-B61A-A3704D3766A7}"/>
                </a:ext>
              </a:extLst>
            </p:cNvPr>
            <p:cNvSpPr/>
            <p:nvPr/>
          </p:nvSpPr>
          <p:spPr>
            <a:xfrm>
              <a:off x="5455982" y="1568090"/>
              <a:ext cx="896539" cy="503553"/>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200" dirty="0"/>
            </a:p>
            <a:p>
              <a:pPr algn="ctr"/>
              <a:r>
                <a:rPr lang="nl-NL" sz="1200" dirty="0" err="1"/>
                <a:t>Function</a:t>
              </a:r>
              <a:endParaRPr lang="en-NL" sz="1200" dirty="0"/>
            </a:p>
          </p:txBody>
        </p:sp>
        <p:pic>
          <p:nvPicPr>
            <p:cNvPr id="14" name="Picture 13">
              <a:extLst>
                <a:ext uri="{FF2B5EF4-FFF2-40B4-BE49-F238E27FC236}">
                  <a16:creationId xmlns:a16="http://schemas.microsoft.com/office/drawing/2014/main" id="{6B9796BB-1DC2-49A0-9E7F-BA5FF4C02961}"/>
                </a:ext>
              </a:extLst>
            </p:cNvPr>
            <p:cNvPicPr>
              <a:picLocks noChangeAspect="1"/>
            </p:cNvPicPr>
            <p:nvPr/>
          </p:nvPicPr>
          <p:blipFill>
            <a:blip r:embed="rId3"/>
            <a:stretch>
              <a:fillRect/>
            </a:stretch>
          </p:blipFill>
          <p:spPr>
            <a:xfrm>
              <a:off x="6097027" y="1615438"/>
              <a:ext cx="258000" cy="238033"/>
            </a:xfrm>
            <a:prstGeom prst="rect">
              <a:avLst/>
            </a:prstGeom>
          </p:spPr>
        </p:pic>
      </p:grpSp>
      <p:pic>
        <p:nvPicPr>
          <p:cNvPr id="15" name="Picture 14">
            <a:extLst>
              <a:ext uri="{FF2B5EF4-FFF2-40B4-BE49-F238E27FC236}">
                <a16:creationId xmlns:a16="http://schemas.microsoft.com/office/drawing/2014/main" id="{7922C039-146A-4B15-B90D-202EE3697FA7}"/>
              </a:ext>
            </a:extLst>
          </p:cNvPr>
          <p:cNvPicPr>
            <a:picLocks noChangeAspect="1"/>
          </p:cNvPicPr>
          <p:nvPr/>
        </p:nvPicPr>
        <p:blipFill>
          <a:blip r:embed="rId4"/>
          <a:stretch>
            <a:fillRect/>
          </a:stretch>
        </p:blipFill>
        <p:spPr>
          <a:xfrm>
            <a:off x="6448255" y="4472370"/>
            <a:ext cx="838726" cy="216572"/>
          </a:xfrm>
          <a:prstGeom prst="rect">
            <a:avLst/>
          </a:prstGeom>
        </p:spPr>
      </p:pic>
      <p:grpSp>
        <p:nvGrpSpPr>
          <p:cNvPr id="16" name="Group 15">
            <a:extLst>
              <a:ext uri="{FF2B5EF4-FFF2-40B4-BE49-F238E27FC236}">
                <a16:creationId xmlns:a16="http://schemas.microsoft.com/office/drawing/2014/main" id="{07F7526B-FD60-4A66-97A6-B7459E5AF7EB}"/>
              </a:ext>
            </a:extLst>
          </p:cNvPr>
          <p:cNvGrpSpPr/>
          <p:nvPr/>
        </p:nvGrpSpPr>
        <p:grpSpPr>
          <a:xfrm>
            <a:off x="6486569" y="2452658"/>
            <a:ext cx="896539" cy="503553"/>
            <a:chOff x="4568619" y="3007441"/>
            <a:chExt cx="896539" cy="503553"/>
          </a:xfrm>
        </p:grpSpPr>
        <p:sp>
          <p:nvSpPr>
            <p:cNvPr id="17" name="Rectangle: Rounded Corners 16">
              <a:extLst>
                <a:ext uri="{FF2B5EF4-FFF2-40B4-BE49-F238E27FC236}">
                  <a16:creationId xmlns:a16="http://schemas.microsoft.com/office/drawing/2014/main" id="{6DFFC27E-B13A-4483-8149-2AAEF6A6F2CD}"/>
                </a:ext>
              </a:extLst>
            </p:cNvPr>
            <p:cNvSpPr/>
            <p:nvPr/>
          </p:nvSpPr>
          <p:spPr>
            <a:xfrm>
              <a:off x="4568619" y="3007441"/>
              <a:ext cx="896539" cy="503553"/>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nl-NL" sz="1200" dirty="0"/>
            </a:p>
            <a:p>
              <a:pPr algn="ctr"/>
              <a:r>
                <a:rPr lang="nl-NL" sz="1200" dirty="0" err="1"/>
                <a:t>Function</a:t>
              </a:r>
              <a:endParaRPr lang="en-NL" sz="1200" dirty="0"/>
            </a:p>
          </p:txBody>
        </p:sp>
        <p:pic>
          <p:nvPicPr>
            <p:cNvPr id="18" name="Picture 17">
              <a:extLst>
                <a:ext uri="{FF2B5EF4-FFF2-40B4-BE49-F238E27FC236}">
                  <a16:creationId xmlns:a16="http://schemas.microsoft.com/office/drawing/2014/main" id="{A5C2C727-DF64-400B-8EBF-EF05205C0719}"/>
                </a:ext>
              </a:extLst>
            </p:cNvPr>
            <p:cNvPicPr>
              <a:picLocks noChangeAspect="1"/>
            </p:cNvPicPr>
            <p:nvPr/>
          </p:nvPicPr>
          <p:blipFill>
            <a:blip r:embed="rId3"/>
            <a:stretch>
              <a:fillRect/>
            </a:stretch>
          </p:blipFill>
          <p:spPr>
            <a:xfrm>
              <a:off x="5192891" y="3056352"/>
              <a:ext cx="258000" cy="238033"/>
            </a:xfrm>
            <a:prstGeom prst="rect">
              <a:avLst/>
            </a:prstGeom>
          </p:spPr>
        </p:pic>
      </p:grpSp>
      <p:cxnSp>
        <p:nvCxnSpPr>
          <p:cNvPr id="19" name="Connector: Elbow 18">
            <a:extLst>
              <a:ext uri="{FF2B5EF4-FFF2-40B4-BE49-F238E27FC236}">
                <a16:creationId xmlns:a16="http://schemas.microsoft.com/office/drawing/2014/main" id="{14A1CE7D-D692-4C2A-9FC3-4F5D7676E80E}"/>
              </a:ext>
            </a:extLst>
          </p:cNvPr>
          <p:cNvCxnSpPr>
            <a:cxnSpLocks/>
          </p:cNvCxnSpPr>
          <p:nvPr/>
        </p:nvCxnSpPr>
        <p:spPr>
          <a:xfrm flipV="1">
            <a:off x="5760657" y="1265084"/>
            <a:ext cx="1608184" cy="330187"/>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nector: Elbow 19">
            <a:extLst>
              <a:ext uri="{FF2B5EF4-FFF2-40B4-BE49-F238E27FC236}">
                <a16:creationId xmlns:a16="http://schemas.microsoft.com/office/drawing/2014/main" id="{B953B302-DF87-4725-B047-4E78C2BE7041}"/>
              </a:ext>
            </a:extLst>
          </p:cNvPr>
          <p:cNvCxnSpPr>
            <a:stCxn id="17" idx="2"/>
            <a:endCxn id="7" idx="1"/>
          </p:cNvCxnSpPr>
          <p:nvPr/>
        </p:nvCxnSpPr>
        <p:spPr>
          <a:xfrm rot="5400000">
            <a:off x="6368408" y="3046748"/>
            <a:ext cx="656968" cy="475895"/>
          </a:xfrm>
          <a:prstGeom prst="bentConnector3">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D9E64D7B-5965-442A-9E5E-F78F82156BA3}"/>
              </a:ext>
            </a:extLst>
          </p:cNvPr>
          <p:cNvCxnSpPr>
            <a:endCxn id="17" idx="0"/>
          </p:cNvCxnSpPr>
          <p:nvPr/>
        </p:nvCxnSpPr>
        <p:spPr>
          <a:xfrm>
            <a:off x="5760657" y="1595271"/>
            <a:ext cx="1174182" cy="8573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4" name="Picture 2" descr="https://s14-eu5.startpage.com/cgi-bin/serveimage?url=https%3A%2F%2Fttnstaticfile.blob.core.windows.net%2Fmedia%2Fmarketplace%2Fbusiness%2F41c9f5ad80c74085aaf7d323b5f65507.medium.png&amp;sp=c923ff36fdb87d367437dfd073163453&amp;anticache=865227">
            <a:extLst>
              <a:ext uri="{FF2B5EF4-FFF2-40B4-BE49-F238E27FC236}">
                <a16:creationId xmlns:a16="http://schemas.microsoft.com/office/drawing/2014/main" id="{13653A3B-07A0-4890-A38B-36A74BA715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1771" y="379951"/>
            <a:ext cx="1251693" cy="23786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https://s14-eu5.startpage.com/wikioimage/f724c36095c18c8c84291fbac3767c60.png">
            <a:extLst>
              <a:ext uri="{FF2B5EF4-FFF2-40B4-BE49-F238E27FC236}">
                <a16:creationId xmlns:a16="http://schemas.microsoft.com/office/drawing/2014/main" id="{971B94EC-4036-4BFF-89CF-3C8A7F50B5E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81738" y="2200612"/>
            <a:ext cx="323136" cy="50409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a:extLst>
              <a:ext uri="{FF2B5EF4-FFF2-40B4-BE49-F238E27FC236}">
                <a16:creationId xmlns:a16="http://schemas.microsoft.com/office/drawing/2014/main" id="{C2988AB9-B019-43C4-B256-98A25C6816B5}"/>
              </a:ext>
            </a:extLst>
          </p:cNvPr>
          <p:cNvPicPr>
            <a:picLocks noChangeAspect="1"/>
          </p:cNvPicPr>
          <p:nvPr/>
        </p:nvPicPr>
        <p:blipFill>
          <a:blip r:embed="rId7"/>
          <a:stretch>
            <a:fillRect/>
          </a:stretch>
        </p:blipFill>
        <p:spPr>
          <a:xfrm>
            <a:off x="4860166" y="1136302"/>
            <a:ext cx="702934" cy="689030"/>
          </a:xfrm>
          <a:prstGeom prst="rect">
            <a:avLst/>
          </a:prstGeom>
          <a:ln>
            <a:noFill/>
          </a:ln>
          <a:effectLst>
            <a:outerShdw blurRad="292100" dist="139700" dir="2700000" algn="tl" rotWithShape="0">
              <a:srgbClr val="333333">
                <a:alpha val="65000"/>
              </a:srgbClr>
            </a:outerShdw>
          </a:effectLst>
        </p:spPr>
      </p:pic>
      <p:pic>
        <p:nvPicPr>
          <p:cNvPr id="26" name="Picture 25">
            <a:extLst>
              <a:ext uri="{FF2B5EF4-FFF2-40B4-BE49-F238E27FC236}">
                <a16:creationId xmlns:a16="http://schemas.microsoft.com/office/drawing/2014/main" id="{386A995E-F139-43E7-89E0-A43DCC4DA7FC}"/>
              </a:ext>
            </a:extLst>
          </p:cNvPr>
          <p:cNvPicPr>
            <a:picLocks noChangeAspect="1"/>
          </p:cNvPicPr>
          <p:nvPr/>
        </p:nvPicPr>
        <p:blipFill>
          <a:blip r:embed="rId8"/>
          <a:stretch>
            <a:fillRect/>
          </a:stretch>
        </p:blipFill>
        <p:spPr>
          <a:xfrm>
            <a:off x="6381052" y="830926"/>
            <a:ext cx="367394" cy="366444"/>
          </a:xfrm>
          <a:prstGeom prst="rect">
            <a:avLst/>
          </a:prstGeom>
        </p:spPr>
      </p:pic>
      <p:sp>
        <p:nvSpPr>
          <p:cNvPr id="27" name="TextBox 26">
            <a:extLst>
              <a:ext uri="{FF2B5EF4-FFF2-40B4-BE49-F238E27FC236}">
                <a16:creationId xmlns:a16="http://schemas.microsoft.com/office/drawing/2014/main" id="{A5090876-0147-4715-A431-2503CA706869}"/>
              </a:ext>
            </a:extLst>
          </p:cNvPr>
          <p:cNvSpPr txBox="1"/>
          <p:nvPr/>
        </p:nvSpPr>
        <p:spPr>
          <a:xfrm>
            <a:off x="5773278" y="806569"/>
            <a:ext cx="590424" cy="398311"/>
          </a:xfrm>
          <a:prstGeom prst="rect">
            <a:avLst/>
          </a:prstGeom>
          <a:noFill/>
        </p:spPr>
        <p:txBody>
          <a:bodyPr wrap="square" lIns="0" tIns="0" rIns="0" bIns="0" rtlCol="0">
            <a:spAutoFit/>
          </a:bodyPr>
          <a:lstStyle/>
          <a:p>
            <a:pPr algn="r"/>
            <a:r>
              <a:rPr lang="nl-NL" sz="1300" dirty="0"/>
              <a:t>Event Hub</a:t>
            </a:r>
            <a:endParaRPr lang="en-NL" sz="1300" dirty="0" err="1"/>
          </a:p>
        </p:txBody>
      </p:sp>
      <p:sp>
        <p:nvSpPr>
          <p:cNvPr id="5" name="Footer Placeholder 4">
            <a:extLst>
              <a:ext uri="{FF2B5EF4-FFF2-40B4-BE49-F238E27FC236}">
                <a16:creationId xmlns:a16="http://schemas.microsoft.com/office/drawing/2014/main" id="{DD34A6B5-6C89-492D-ADC8-DC56FF2AD408}"/>
              </a:ext>
            </a:extLst>
          </p:cNvPr>
          <p:cNvSpPr>
            <a:spLocks noGrp="1"/>
          </p:cNvSpPr>
          <p:nvPr>
            <p:ph type="ftr" sz="quarter" idx="11"/>
          </p:nvPr>
        </p:nvSpPr>
        <p:spPr/>
        <p:txBody>
          <a:bodyPr/>
          <a:lstStyle/>
          <a:p>
            <a:r>
              <a:rPr lang="en-US"/>
              <a:t>Cloud IoT Platform for Energy Transition - DigitalXchange 2020</a:t>
            </a:r>
            <a:endParaRPr lang="nl-NL"/>
          </a:p>
        </p:txBody>
      </p:sp>
    </p:spTree>
    <p:extLst>
      <p:ext uri="{BB962C8B-B14F-4D97-AF65-F5344CB8AC3E}">
        <p14:creationId xmlns:p14="http://schemas.microsoft.com/office/powerpoint/2010/main" val="271678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211C7-DF95-4EC9-8D33-8093C4232378}"/>
              </a:ext>
            </a:extLst>
          </p:cNvPr>
          <p:cNvSpPr>
            <a:spLocks noGrp="1"/>
          </p:cNvSpPr>
          <p:nvPr>
            <p:ph type="title"/>
          </p:nvPr>
        </p:nvSpPr>
        <p:spPr/>
        <p:txBody>
          <a:bodyPr/>
          <a:lstStyle/>
          <a:p>
            <a:r>
              <a:rPr lang="nl-NL" dirty="0" err="1"/>
              <a:t>Azure</a:t>
            </a:r>
            <a:r>
              <a:rPr lang="nl-NL" dirty="0"/>
              <a:t> Event </a:t>
            </a:r>
            <a:r>
              <a:rPr lang="nl-NL" dirty="0" err="1"/>
              <a:t>Grid</a:t>
            </a:r>
            <a:endParaRPr lang="en-NL" dirty="0"/>
          </a:p>
        </p:txBody>
      </p:sp>
      <p:sp>
        <p:nvSpPr>
          <p:cNvPr id="3" name="Content Placeholder 2">
            <a:extLst>
              <a:ext uri="{FF2B5EF4-FFF2-40B4-BE49-F238E27FC236}">
                <a16:creationId xmlns:a16="http://schemas.microsoft.com/office/drawing/2014/main" id="{3FF6DFC1-F5EA-4740-B202-6AE1A54B606B}"/>
              </a:ext>
            </a:extLst>
          </p:cNvPr>
          <p:cNvSpPr>
            <a:spLocks noGrp="1"/>
          </p:cNvSpPr>
          <p:nvPr>
            <p:ph idx="1"/>
          </p:nvPr>
        </p:nvSpPr>
        <p:spPr/>
        <p:txBody>
          <a:bodyPr/>
          <a:lstStyle/>
          <a:p>
            <a:r>
              <a:rPr lang="nl-NL" dirty="0" err="1"/>
              <a:t>Define</a:t>
            </a:r>
            <a:r>
              <a:rPr lang="nl-NL" dirty="0"/>
              <a:t> light </a:t>
            </a:r>
            <a:r>
              <a:rPr lang="nl-NL" dirty="0" err="1"/>
              <a:t>weight</a:t>
            </a:r>
            <a:r>
              <a:rPr lang="nl-NL" dirty="0"/>
              <a:t> “topics”</a:t>
            </a:r>
          </a:p>
          <a:p>
            <a:r>
              <a:rPr lang="nl-NL" dirty="0" err="1"/>
              <a:t>Many</a:t>
            </a:r>
            <a:r>
              <a:rPr lang="nl-NL" dirty="0"/>
              <a:t> Event Sources </a:t>
            </a:r>
            <a:r>
              <a:rPr lang="nl-NL" dirty="0" err="1"/>
              <a:t>can</a:t>
            </a:r>
            <a:r>
              <a:rPr lang="nl-NL" dirty="0"/>
              <a:t> </a:t>
            </a:r>
            <a:r>
              <a:rPr lang="nl-NL" dirty="0" err="1"/>
              <a:t>be</a:t>
            </a:r>
            <a:r>
              <a:rPr lang="nl-NL" dirty="0"/>
              <a:t> made </a:t>
            </a:r>
            <a:r>
              <a:rPr lang="nl-NL" dirty="0" err="1"/>
              <a:t>to</a:t>
            </a:r>
            <a:r>
              <a:rPr lang="nl-NL" dirty="0"/>
              <a:t> </a:t>
            </a:r>
            <a:r>
              <a:rPr lang="nl-NL" dirty="0" err="1"/>
              <a:t>publish</a:t>
            </a:r>
            <a:r>
              <a:rPr lang="nl-NL" dirty="0"/>
              <a:t> </a:t>
            </a:r>
            <a:r>
              <a:rPr lang="nl-NL" dirty="0" err="1"/>
              <a:t>to</a:t>
            </a:r>
            <a:r>
              <a:rPr lang="nl-NL" dirty="0"/>
              <a:t> these topics</a:t>
            </a:r>
          </a:p>
          <a:p>
            <a:pPr lvl="1"/>
            <a:r>
              <a:rPr lang="nl-NL" dirty="0" err="1"/>
              <a:t>And</a:t>
            </a:r>
            <a:r>
              <a:rPr lang="nl-NL" dirty="0"/>
              <a:t> </a:t>
            </a:r>
            <a:r>
              <a:rPr lang="nl-NL" dirty="0" err="1"/>
              <a:t>Functions</a:t>
            </a:r>
            <a:r>
              <a:rPr lang="nl-NL" dirty="0"/>
              <a:t> </a:t>
            </a:r>
            <a:r>
              <a:rPr lang="nl-NL" dirty="0" err="1"/>
              <a:t>can</a:t>
            </a:r>
            <a:r>
              <a:rPr lang="nl-NL" dirty="0"/>
              <a:t> </a:t>
            </a:r>
            <a:r>
              <a:rPr lang="nl-NL" dirty="0" err="1"/>
              <a:t>publish</a:t>
            </a:r>
            <a:r>
              <a:rPr lang="nl-NL" dirty="0"/>
              <a:t> </a:t>
            </a:r>
            <a:r>
              <a:rPr lang="nl-NL" dirty="0" err="1"/>
              <a:t>to</a:t>
            </a:r>
            <a:r>
              <a:rPr lang="nl-NL" dirty="0"/>
              <a:t> </a:t>
            </a:r>
            <a:r>
              <a:rPr lang="nl-NL" dirty="0" err="1"/>
              <a:t>them</a:t>
            </a:r>
            <a:r>
              <a:rPr lang="nl-NL" dirty="0"/>
              <a:t> as well</a:t>
            </a:r>
          </a:p>
          <a:p>
            <a:r>
              <a:rPr lang="nl-NL" dirty="0" err="1"/>
              <a:t>Subscriptions</a:t>
            </a:r>
            <a:r>
              <a:rPr lang="nl-NL" dirty="0"/>
              <a:t> </a:t>
            </a:r>
            <a:r>
              <a:rPr lang="nl-NL" dirty="0" err="1"/>
              <a:t>connect</a:t>
            </a:r>
            <a:r>
              <a:rPr lang="nl-NL" dirty="0"/>
              <a:t> Event </a:t>
            </a:r>
            <a:r>
              <a:rPr lang="nl-NL" dirty="0" err="1"/>
              <a:t>Handlers</a:t>
            </a:r>
            <a:r>
              <a:rPr lang="nl-NL" dirty="0"/>
              <a:t> </a:t>
            </a:r>
            <a:r>
              <a:rPr lang="nl-NL" dirty="0" err="1"/>
              <a:t>to</a:t>
            </a:r>
            <a:r>
              <a:rPr lang="nl-NL" dirty="0"/>
              <a:t> a Topic</a:t>
            </a:r>
          </a:p>
          <a:p>
            <a:pPr lvl="1"/>
            <a:r>
              <a:rPr lang="nl-NL" dirty="0" err="1"/>
              <a:t>They</a:t>
            </a:r>
            <a:r>
              <a:rPr lang="nl-NL" dirty="0"/>
              <a:t> </a:t>
            </a:r>
            <a:r>
              <a:rPr lang="nl-NL" dirty="0" err="1"/>
              <a:t>can</a:t>
            </a:r>
            <a:r>
              <a:rPr lang="nl-NL" dirty="0"/>
              <a:t> have filters</a:t>
            </a:r>
          </a:p>
          <a:p>
            <a:pPr lvl="1"/>
            <a:r>
              <a:rPr lang="nl-NL" dirty="0" err="1"/>
              <a:t>They</a:t>
            </a:r>
            <a:r>
              <a:rPr lang="nl-NL" dirty="0"/>
              <a:t> </a:t>
            </a:r>
            <a:r>
              <a:rPr lang="nl-NL" dirty="0" err="1"/>
              <a:t>can</a:t>
            </a:r>
            <a:r>
              <a:rPr lang="nl-NL" dirty="0"/>
              <a:t> have </a:t>
            </a:r>
            <a:r>
              <a:rPr lang="nl-NL" dirty="0" err="1"/>
              <a:t>retry</a:t>
            </a:r>
            <a:r>
              <a:rPr lang="nl-NL" dirty="0"/>
              <a:t> </a:t>
            </a:r>
            <a:r>
              <a:rPr lang="nl-NL" dirty="0" err="1"/>
              <a:t>policies</a:t>
            </a:r>
            <a:endParaRPr lang="nl-NL" dirty="0"/>
          </a:p>
          <a:p>
            <a:pPr lvl="1"/>
            <a:r>
              <a:rPr lang="nl-NL" dirty="0" err="1"/>
              <a:t>They</a:t>
            </a:r>
            <a:r>
              <a:rPr lang="nl-NL" dirty="0"/>
              <a:t> </a:t>
            </a:r>
            <a:r>
              <a:rPr lang="nl-NL" dirty="0" err="1"/>
              <a:t>can</a:t>
            </a:r>
            <a:r>
              <a:rPr lang="nl-NL" dirty="0"/>
              <a:t> have dead-letter-queues</a:t>
            </a:r>
          </a:p>
          <a:p>
            <a:pPr lvl="1"/>
            <a:endParaRPr lang="nl-NL" dirty="0"/>
          </a:p>
          <a:p>
            <a:r>
              <a:rPr lang="nl-NL" dirty="0" err="1"/>
              <a:t>This</a:t>
            </a:r>
            <a:r>
              <a:rPr lang="nl-NL" dirty="0"/>
              <a:t> </a:t>
            </a:r>
            <a:r>
              <a:rPr lang="nl-NL" dirty="0" err="1"/>
              <a:t>allows</a:t>
            </a:r>
            <a:r>
              <a:rPr lang="nl-NL" dirty="0"/>
              <a:t> </a:t>
            </a:r>
            <a:r>
              <a:rPr lang="nl-NL" dirty="0" err="1"/>
              <a:t>decoupled</a:t>
            </a:r>
            <a:r>
              <a:rPr lang="nl-NL" dirty="0"/>
              <a:t> calls </a:t>
            </a:r>
            <a:r>
              <a:rPr lang="nl-NL" dirty="0" err="1"/>
              <a:t>between</a:t>
            </a:r>
            <a:r>
              <a:rPr lang="nl-NL" dirty="0"/>
              <a:t> </a:t>
            </a:r>
            <a:br>
              <a:rPr lang="nl-NL" dirty="0"/>
            </a:br>
            <a:r>
              <a:rPr lang="nl-NL" dirty="0" err="1"/>
              <a:t>Functions</a:t>
            </a:r>
            <a:endParaRPr lang="nl-NL" dirty="0"/>
          </a:p>
          <a:p>
            <a:pPr lvl="1"/>
            <a:r>
              <a:rPr lang="nl-NL" dirty="0" err="1"/>
              <a:t>With</a:t>
            </a:r>
            <a:r>
              <a:rPr lang="nl-NL" dirty="0"/>
              <a:t> </a:t>
            </a:r>
            <a:r>
              <a:rPr lang="nl-NL" dirty="0" err="1"/>
              <a:t>retry</a:t>
            </a:r>
            <a:r>
              <a:rPr lang="nl-NL" dirty="0"/>
              <a:t> </a:t>
            </a:r>
            <a:r>
              <a:rPr lang="nl-NL" dirty="0" err="1"/>
              <a:t>policies</a:t>
            </a:r>
            <a:endParaRPr lang="nl-NL" dirty="0"/>
          </a:p>
          <a:p>
            <a:r>
              <a:rPr lang="nl-NL" dirty="0" err="1"/>
              <a:t>Also</a:t>
            </a:r>
            <a:r>
              <a:rPr lang="nl-NL" dirty="0"/>
              <a:t>: </a:t>
            </a:r>
            <a:r>
              <a:rPr lang="nl-NL" dirty="0" err="1"/>
              <a:t>connect</a:t>
            </a:r>
            <a:r>
              <a:rPr lang="nl-NL" dirty="0"/>
              <a:t> </a:t>
            </a:r>
            <a:r>
              <a:rPr lang="nl-NL" dirty="0" err="1"/>
              <a:t>IoT</a:t>
            </a:r>
            <a:r>
              <a:rPr lang="nl-NL" dirty="0"/>
              <a:t> Hub/Event Hub </a:t>
            </a:r>
            <a:br>
              <a:rPr lang="nl-NL" dirty="0"/>
            </a:br>
            <a:r>
              <a:rPr lang="nl-NL" dirty="0" err="1"/>
              <a:t>to</a:t>
            </a:r>
            <a:r>
              <a:rPr lang="nl-NL" dirty="0"/>
              <a:t> </a:t>
            </a:r>
            <a:r>
              <a:rPr lang="nl-NL" dirty="0" err="1"/>
              <a:t>functions</a:t>
            </a:r>
            <a:r>
              <a:rPr lang="nl-NL" dirty="0"/>
              <a:t> </a:t>
            </a:r>
            <a:r>
              <a:rPr lang="nl-NL" dirty="0" err="1"/>
              <a:t>and</a:t>
            </a:r>
            <a:r>
              <a:rPr lang="nl-NL" dirty="0"/>
              <a:t> </a:t>
            </a:r>
            <a:r>
              <a:rPr lang="nl-NL" dirty="0" err="1"/>
              <a:t>to</a:t>
            </a:r>
            <a:r>
              <a:rPr lang="nl-NL" dirty="0"/>
              <a:t> </a:t>
            </a:r>
            <a:r>
              <a:rPr lang="nl-NL" dirty="0" err="1"/>
              <a:t>each</a:t>
            </a:r>
            <a:r>
              <a:rPr lang="nl-NL" dirty="0"/>
              <a:t> </a:t>
            </a:r>
            <a:r>
              <a:rPr lang="nl-NL" dirty="0" err="1"/>
              <a:t>other</a:t>
            </a:r>
            <a:endParaRPr lang="nl-NL" dirty="0"/>
          </a:p>
          <a:p>
            <a:pPr lvl="1"/>
            <a:endParaRPr lang="en-NL" dirty="0"/>
          </a:p>
        </p:txBody>
      </p:sp>
      <p:pic>
        <p:nvPicPr>
          <p:cNvPr id="1026" name="Picture 2">
            <a:extLst>
              <a:ext uri="{FF2B5EF4-FFF2-40B4-BE49-F238E27FC236}">
                <a16:creationId xmlns:a16="http://schemas.microsoft.com/office/drawing/2014/main" id="{39338DF7-6E81-4388-9C1E-3D591C15CA5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199" y="2151796"/>
            <a:ext cx="4478867" cy="2510809"/>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A8373126-393A-476C-B9A1-6A010F80C9A9}"/>
              </a:ext>
            </a:extLst>
          </p:cNvPr>
          <p:cNvSpPr>
            <a:spLocks noGrp="1"/>
          </p:cNvSpPr>
          <p:nvPr>
            <p:ph type="ftr" sz="quarter" idx="11"/>
          </p:nvPr>
        </p:nvSpPr>
        <p:spPr/>
        <p:txBody>
          <a:bodyPr/>
          <a:lstStyle/>
          <a:p>
            <a:r>
              <a:rPr lang="en-US"/>
              <a:t>Cloud IoT Platform for Energy Transition - DigitalXchange 2020</a:t>
            </a:r>
            <a:endParaRPr lang="nl-NL"/>
          </a:p>
        </p:txBody>
      </p:sp>
    </p:spTree>
    <p:extLst>
      <p:ext uri="{BB962C8B-B14F-4D97-AF65-F5344CB8AC3E}">
        <p14:creationId xmlns:p14="http://schemas.microsoft.com/office/powerpoint/2010/main" val="4491807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211C7-DF95-4EC9-8D33-8093C4232378}"/>
              </a:ext>
            </a:extLst>
          </p:cNvPr>
          <p:cNvSpPr>
            <a:spLocks noGrp="1"/>
          </p:cNvSpPr>
          <p:nvPr>
            <p:ph type="title"/>
          </p:nvPr>
        </p:nvSpPr>
        <p:spPr/>
        <p:txBody>
          <a:bodyPr/>
          <a:lstStyle/>
          <a:p>
            <a:r>
              <a:rPr lang="nl-NL" dirty="0" err="1"/>
              <a:t>Azure</a:t>
            </a:r>
            <a:r>
              <a:rPr lang="nl-NL" dirty="0"/>
              <a:t> Event </a:t>
            </a:r>
            <a:r>
              <a:rPr lang="nl-NL" dirty="0" err="1"/>
              <a:t>Grid</a:t>
            </a:r>
            <a:endParaRPr lang="en-NL" dirty="0"/>
          </a:p>
        </p:txBody>
      </p:sp>
      <p:pic>
        <p:nvPicPr>
          <p:cNvPr id="1028" name="Picture 4" descr="Event Grid model of sources and handlers">
            <a:extLst>
              <a:ext uri="{FF2B5EF4-FFF2-40B4-BE49-F238E27FC236}">
                <a16:creationId xmlns:a16="http://schemas.microsoft.com/office/drawing/2014/main" id="{816BAB92-AF84-4C82-A0DD-B80F83BE24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823" y="706529"/>
            <a:ext cx="7482177" cy="4148971"/>
          </a:xfrm>
          <a:prstGeom prst="rect">
            <a:avLst/>
          </a:prstGeom>
          <a:noFill/>
          <a:extLst>
            <a:ext uri="{909E8E84-426E-40DD-AFC4-6F175D3DCCD1}">
              <a14:hiddenFill xmlns:a14="http://schemas.microsoft.com/office/drawing/2010/main">
                <a:solidFill>
                  <a:srgbClr val="FFFFFF"/>
                </a:solidFill>
              </a14:hiddenFill>
            </a:ext>
          </a:extLst>
        </p:spPr>
      </p:pic>
      <p:sp>
        <p:nvSpPr>
          <p:cNvPr id="7" name="Flowchart: Alternate Process 6">
            <a:extLst>
              <a:ext uri="{FF2B5EF4-FFF2-40B4-BE49-F238E27FC236}">
                <a16:creationId xmlns:a16="http://schemas.microsoft.com/office/drawing/2014/main" id="{4FF9179D-88F5-492F-B9C6-6BEFD70439A8}"/>
              </a:ext>
            </a:extLst>
          </p:cNvPr>
          <p:cNvSpPr/>
          <p:nvPr/>
        </p:nvSpPr>
        <p:spPr>
          <a:xfrm>
            <a:off x="2820692" y="1629058"/>
            <a:ext cx="1022888" cy="441702"/>
          </a:xfrm>
          <a:prstGeom prst="flowChartAlternateProcess">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Topics</a:t>
            </a:r>
            <a:endParaRPr lang="en-NL" dirty="0"/>
          </a:p>
        </p:txBody>
      </p:sp>
      <p:sp>
        <p:nvSpPr>
          <p:cNvPr id="10" name="Flowchart: Alternate Process 9">
            <a:extLst>
              <a:ext uri="{FF2B5EF4-FFF2-40B4-BE49-F238E27FC236}">
                <a16:creationId xmlns:a16="http://schemas.microsoft.com/office/drawing/2014/main" id="{6404DD29-880A-4345-B814-0EBCF19B3DEA}"/>
              </a:ext>
            </a:extLst>
          </p:cNvPr>
          <p:cNvSpPr/>
          <p:nvPr/>
        </p:nvSpPr>
        <p:spPr>
          <a:xfrm>
            <a:off x="3481810" y="1059890"/>
            <a:ext cx="1291525" cy="441702"/>
          </a:xfrm>
          <a:prstGeom prst="flowChartAlternateProcess">
            <a:avLst/>
          </a:prstGeom>
          <a:solidFill>
            <a:srgbClr val="0078D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Subscriptions</a:t>
            </a:r>
            <a:endParaRPr lang="en-NL" dirty="0"/>
          </a:p>
        </p:txBody>
      </p:sp>
      <p:cxnSp>
        <p:nvCxnSpPr>
          <p:cNvPr id="9" name="Connector: Elbow 8">
            <a:extLst>
              <a:ext uri="{FF2B5EF4-FFF2-40B4-BE49-F238E27FC236}">
                <a16:creationId xmlns:a16="http://schemas.microsoft.com/office/drawing/2014/main" id="{DC878A00-4949-4116-99CC-25BC81C4CEAA}"/>
              </a:ext>
            </a:extLst>
          </p:cNvPr>
          <p:cNvCxnSpPr>
            <a:stCxn id="10" idx="1"/>
            <a:endCxn id="7" idx="0"/>
          </p:cNvCxnSpPr>
          <p:nvPr/>
        </p:nvCxnSpPr>
        <p:spPr>
          <a:xfrm rot="10800000" flipV="1">
            <a:off x="3332136" y="1280740"/>
            <a:ext cx="149674" cy="34831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Arrow: Right 10">
            <a:extLst>
              <a:ext uri="{FF2B5EF4-FFF2-40B4-BE49-F238E27FC236}">
                <a16:creationId xmlns:a16="http://schemas.microsoft.com/office/drawing/2014/main" id="{72CC7136-CC1B-4C8D-BB1A-72ECACEDC9FD}"/>
              </a:ext>
            </a:extLst>
          </p:cNvPr>
          <p:cNvSpPr/>
          <p:nvPr/>
        </p:nvSpPr>
        <p:spPr>
          <a:xfrm>
            <a:off x="2641344" y="1501592"/>
            <a:ext cx="234989" cy="796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Arrow: Right 13">
            <a:extLst>
              <a:ext uri="{FF2B5EF4-FFF2-40B4-BE49-F238E27FC236}">
                <a16:creationId xmlns:a16="http://schemas.microsoft.com/office/drawing/2014/main" id="{4A5AE689-E5AE-4D6A-9C13-9E485AD27B65}"/>
              </a:ext>
            </a:extLst>
          </p:cNvPr>
          <p:cNvSpPr/>
          <p:nvPr/>
        </p:nvSpPr>
        <p:spPr>
          <a:xfrm>
            <a:off x="4688020" y="882526"/>
            <a:ext cx="234989" cy="79642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Speech Bubble: Rectangle 11">
            <a:extLst>
              <a:ext uri="{FF2B5EF4-FFF2-40B4-BE49-F238E27FC236}">
                <a16:creationId xmlns:a16="http://schemas.microsoft.com/office/drawing/2014/main" id="{42BB0935-FA0D-4EFE-8CDF-54C844FB212A}"/>
              </a:ext>
            </a:extLst>
          </p:cNvPr>
          <p:cNvSpPr/>
          <p:nvPr/>
        </p:nvSpPr>
        <p:spPr>
          <a:xfrm>
            <a:off x="3048143" y="3731690"/>
            <a:ext cx="1725192" cy="619116"/>
          </a:xfrm>
          <a:prstGeom prst="wedgeRectCallout">
            <a:avLst>
              <a:gd name="adj1" fmla="val 42501"/>
              <a:gd name="adj2" fmla="val -41503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13" name="TextBox 12">
            <a:extLst>
              <a:ext uri="{FF2B5EF4-FFF2-40B4-BE49-F238E27FC236}">
                <a16:creationId xmlns:a16="http://schemas.microsoft.com/office/drawing/2014/main" id="{BD2BE977-26C6-4EB5-8B63-D9D7E7674A74}"/>
              </a:ext>
            </a:extLst>
          </p:cNvPr>
          <p:cNvSpPr txBox="1"/>
          <p:nvPr/>
        </p:nvSpPr>
        <p:spPr>
          <a:xfrm>
            <a:off x="3132648" y="3750642"/>
            <a:ext cx="1421864" cy="600164"/>
          </a:xfrm>
          <a:prstGeom prst="rect">
            <a:avLst/>
          </a:prstGeom>
          <a:noFill/>
        </p:spPr>
        <p:txBody>
          <a:bodyPr wrap="none" lIns="0" tIns="0" rIns="0" bIns="0" rtlCol="0">
            <a:spAutoFit/>
          </a:bodyPr>
          <a:lstStyle/>
          <a:p>
            <a:r>
              <a:rPr lang="nl-NL" sz="1300" dirty="0"/>
              <a:t>Filters</a:t>
            </a:r>
          </a:p>
          <a:p>
            <a:r>
              <a:rPr lang="nl-NL" sz="1300" dirty="0" err="1"/>
              <a:t>Retry</a:t>
            </a:r>
            <a:r>
              <a:rPr lang="nl-NL" sz="1300" dirty="0"/>
              <a:t> </a:t>
            </a:r>
            <a:r>
              <a:rPr lang="nl-NL" sz="1300" dirty="0" err="1"/>
              <a:t>Policies</a:t>
            </a:r>
            <a:endParaRPr lang="nl-NL" sz="1300" dirty="0"/>
          </a:p>
          <a:p>
            <a:r>
              <a:rPr lang="nl-NL" sz="1300" dirty="0"/>
              <a:t>Dead Letter Queue</a:t>
            </a:r>
            <a:endParaRPr lang="en-NL" sz="1300" dirty="0" err="1"/>
          </a:p>
        </p:txBody>
      </p:sp>
      <p:pic>
        <p:nvPicPr>
          <p:cNvPr id="15" name="Picture 14">
            <a:extLst>
              <a:ext uri="{FF2B5EF4-FFF2-40B4-BE49-F238E27FC236}">
                <a16:creationId xmlns:a16="http://schemas.microsoft.com/office/drawing/2014/main" id="{C2BBB111-906B-4636-99D8-BBFE8A0FCA54}"/>
              </a:ext>
            </a:extLst>
          </p:cNvPr>
          <p:cNvPicPr>
            <a:picLocks noChangeAspect="1"/>
          </p:cNvPicPr>
          <p:nvPr/>
        </p:nvPicPr>
        <p:blipFill>
          <a:blip r:embed="rId4"/>
          <a:stretch>
            <a:fillRect/>
          </a:stretch>
        </p:blipFill>
        <p:spPr>
          <a:xfrm>
            <a:off x="1126681" y="4522868"/>
            <a:ext cx="1484783" cy="275311"/>
          </a:xfrm>
          <a:prstGeom prst="rect">
            <a:avLst/>
          </a:prstGeom>
        </p:spPr>
      </p:pic>
      <p:sp>
        <p:nvSpPr>
          <p:cNvPr id="4" name="Footer Placeholder 3">
            <a:extLst>
              <a:ext uri="{FF2B5EF4-FFF2-40B4-BE49-F238E27FC236}">
                <a16:creationId xmlns:a16="http://schemas.microsoft.com/office/drawing/2014/main" id="{CDBEF2AE-81EC-4433-BCC0-C2E41547E79E}"/>
              </a:ext>
            </a:extLst>
          </p:cNvPr>
          <p:cNvSpPr>
            <a:spLocks noGrp="1"/>
          </p:cNvSpPr>
          <p:nvPr>
            <p:ph type="ftr" sz="quarter" idx="11"/>
          </p:nvPr>
        </p:nvSpPr>
        <p:spPr/>
        <p:txBody>
          <a:bodyPr/>
          <a:lstStyle/>
          <a:p>
            <a:r>
              <a:rPr lang="en-US"/>
              <a:t>Cloud IoT Platform for Energy Transition - DigitalXchange 2020</a:t>
            </a:r>
            <a:endParaRPr lang="nl-NL"/>
          </a:p>
        </p:txBody>
      </p:sp>
    </p:spTree>
    <p:extLst>
      <p:ext uri="{BB962C8B-B14F-4D97-AF65-F5344CB8AC3E}">
        <p14:creationId xmlns:p14="http://schemas.microsoft.com/office/powerpoint/2010/main" val="33092356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4" grpId="0" animBg="1"/>
      <p:bldP spid="12" grpId="0" animBg="1"/>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D66E-81AA-4F72-B52F-F83502EC724A}"/>
              </a:ext>
            </a:extLst>
          </p:cNvPr>
          <p:cNvSpPr>
            <a:spLocks noGrp="1"/>
          </p:cNvSpPr>
          <p:nvPr>
            <p:ph type="title"/>
          </p:nvPr>
        </p:nvSpPr>
        <p:spPr>
          <a:xfrm>
            <a:off x="720000" y="288000"/>
            <a:ext cx="6623999" cy="503999"/>
          </a:xfrm>
        </p:spPr>
        <p:txBody>
          <a:bodyPr anchor="ctr">
            <a:normAutofit/>
          </a:bodyPr>
          <a:lstStyle/>
          <a:p>
            <a:r>
              <a:rPr lang="nl-NL" dirty="0"/>
              <a:t>Energy </a:t>
            </a:r>
            <a:r>
              <a:rPr lang="nl-NL" dirty="0" err="1"/>
              <a:t>delivered</a:t>
            </a:r>
            <a:r>
              <a:rPr lang="nl-NL" dirty="0"/>
              <a:t> </a:t>
            </a:r>
            <a:r>
              <a:rPr lang="nl-NL" dirty="0" err="1"/>
              <a:t>to</a:t>
            </a:r>
            <a:r>
              <a:rPr lang="nl-NL" dirty="0"/>
              <a:t> business </a:t>
            </a:r>
            <a:r>
              <a:rPr lang="nl-NL" dirty="0" err="1"/>
              <a:t>and</a:t>
            </a:r>
            <a:r>
              <a:rPr lang="nl-NL" dirty="0"/>
              <a:t> </a:t>
            </a:r>
            <a:r>
              <a:rPr lang="nl-NL" dirty="0" err="1"/>
              <a:t>households</a:t>
            </a:r>
            <a:endParaRPr lang="en-NL" dirty="0"/>
          </a:p>
        </p:txBody>
      </p:sp>
      <p:sp>
        <p:nvSpPr>
          <p:cNvPr id="3" name="Content Placeholder 2">
            <a:extLst>
              <a:ext uri="{FF2B5EF4-FFF2-40B4-BE49-F238E27FC236}">
                <a16:creationId xmlns:a16="http://schemas.microsoft.com/office/drawing/2014/main" id="{99B39F4D-2940-4FD7-905B-927ACC97C529}"/>
              </a:ext>
            </a:extLst>
          </p:cNvPr>
          <p:cNvSpPr>
            <a:spLocks noGrp="1"/>
          </p:cNvSpPr>
          <p:nvPr>
            <p:ph idx="1"/>
          </p:nvPr>
        </p:nvSpPr>
        <p:spPr>
          <a:xfrm>
            <a:off x="720000" y="900001"/>
            <a:ext cx="3744000" cy="3401999"/>
          </a:xfrm>
        </p:spPr>
        <p:txBody>
          <a:bodyPr anchor="t">
            <a:normAutofit/>
          </a:bodyPr>
          <a:lstStyle/>
          <a:p>
            <a:pPr>
              <a:spcAft>
                <a:spcPts val="600"/>
              </a:spcAft>
            </a:pPr>
            <a:r>
              <a:rPr lang="nl-NL" dirty="0" err="1"/>
              <a:t>Coal</a:t>
            </a:r>
            <a:endParaRPr lang="nl-NL" dirty="0"/>
          </a:p>
          <a:p>
            <a:pPr>
              <a:spcAft>
                <a:spcPts val="600"/>
              </a:spcAft>
            </a:pPr>
            <a:r>
              <a:rPr lang="nl-NL" dirty="0"/>
              <a:t>Wood</a:t>
            </a:r>
          </a:p>
          <a:p>
            <a:pPr>
              <a:spcAft>
                <a:spcPts val="600"/>
              </a:spcAft>
            </a:pPr>
            <a:r>
              <a:rPr lang="nl-NL" dirty="0"/>
              <a:t>Gas </a:t>
            </a:r>
          </a:p>
          <a:p>
            <a:pPr>
              <a:spcAft>
                <a:spcPts val="600"/>
              </a:spcAft>
            </a:pPr>
            <a:r>
              <a:rPr lang="nl-NL" dirty="0"/>
              <a:t>Electricity (gray or green)</a:t>
            </a:r>
          </a:p>
          <a:p>
            <a:pPr>
              <a:spcAft>
                <a:spcPts val="600"/>
              </a:spcAft>
            </a:pPr>
            <a:r>
              <a:rPr lang="nl-NL" dirty="0"/>
              <a:t>H</a:t>
            </a:r>
            <a:r>
              <a:rPr lang="nl-NL" baseline="-25000" dirty="0"/>
              <a:t>2</a:t>
            </a:r>
          </a:p>
          <a:p>
            <a:pPr>
              <a:spcAft>
                <a:spcPts val="600"/>
              </a:spcAft>
            </a:pPr>
            <a:r>
              <a:rPr lang="nl-NL" dirty="0"/>
              <a:t>Sound</a:t>
            </a:r>
          </a:p>
          <a:p>
            <a:pPr>
              <a:spcAft>
                <a:spcPts val="600"/>
              </a:spcAft>
            </a:pPr>
            <a:r>
              <a:rPr lang="nl-NL" dirty="0"/>
              <a:t>Heat (warm water)</a:t>
            </a:r>
          </a:p>
          <a:p>
            <a:pPr>
              <a:spcAft>
                <a:spcPts val="600"/>
              </a:spcAft>
            </a:pPr>
            <a:r>
              <a:rPr lang="nl-NL" dirty="0"/>
              <a:t>Quantum </a:t>
            </a:r>
            <a:r>
              <a:rPr lang="nl-NL" dirty="0" err="1"/>
              <a:t>Fluctuations</a:t>
            </a:r>
            <a:r>
              <a:rPr lang="nl-NL" dirty="0"/>
              <a:t> </a:t>
            </a:r>
            <a:r>
              <a:rPr lang="nl-NL" dirty="0" err="1"/>
              <a:t>and</a:t>
            </a:r>
            <a:r>
              <a:rPr lang="nl-NL" dirty="0"/>
              <a:t> </a:t>
            </a:r>
            <a:r>
              <a:rPr lang="nl-NL" dirty="0" err="1"/>
              <a:t>Phonons</a:t>
            </a:r>
            <a:endParaRPr lang="en-NL" dirty="0"/>
          </a:p>
        </p:txBody>
      </p:sp>
      <p:sp>
        <p:nvSpPr>
          <p:cNvPr id="4" name="Footer Placeholder 3">
            <a:extLst>
              <a:ext uri="{FF2B5EF4-FFF2-40B4-BE49-F238E27FC236}">
                <a16:creationId xmlns:a16="http://schemas.microsoft.com/office/drawing/2014/main" id="{E585D289-DF47-4F1C-8D6D-011B0C8A2A96}"/>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Cloud IoT Platform for Energy Transition - DigitalXchange 2020</a:t>
            </a:r>
            <a:endParaRPr lang="nl-NL"/>
          </a:p>
        </p:txBody>
      </p:sp>
      <p:pic>
        <p:nvPicPr>
          <p:cNvPr id="2050" name="Picture 2">
            <a:extLst>
              <a:ext uri="{FF2B5EF4-FFF2-40B4-BE49-F238E27FC236}">
                <a16:creationId xmlns:a16="http://schemas.microsoft.com/office/drawing/2014/main" id="{CD973E29-47C0-47D3-8B32-716442E5AA08}"/>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810001"/>
            <a:ext cx="4500000" cy="3510000"/>
          </a:xfrm>
          <a:prstGeom prst="rect">
            <a:avLst/>
          </a:prstGeom>
          <a:solidFill>
            <a:srgbClr val="FFFFFF"/>
          </a:solidFill>
        </p:spPr>
      </p:pic>
    </p:spTree>
    <p:extLst>
      <p:ext uri="{BB962C8B-B14F-4D97-AF65-F5344CB8AC3E}">
        <p14:creationId xmlns:p14="http://schemas.microsoft.com/office/powerpoint/2010/main" val="11968144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grpId="0" nodeType="afterEffect">
                                  <p:stCondLst>
                                    <p:cond delay="250"/>
                                  </p:stCondLst>
                                  <p:childTnLst>
                                    <p:set>
                                      <p:cBhvr>
                                        <p:cTn id="13" dur="1" fill="hold">
                                          <p:stCondLst>
                                            <p:cond delay="0"/>
                                          </p:stCondLst>
                                        </p:cTn>
                                        <p:tgtEl>
                                          <p:spTgt spid="3">
                                            <p:txEl>
                                              <p:pRg st="2" end="2"/>
                                            </p:txEl>
                                          </p:spTgt>
                                        </p:tgtEl>
                                        <p:attrNameLst>
                                          <p:attrName>style.visibility</p:attrName>
                                        </p:attrNameLst>
                                      </p:cBhvr>
                                      <p:to>
                                        <p:strVal val="visible"/>
                                      </p:to>
                                    </p:set>
                                  </p:childTnLst>
                                </p:cTn>
                              </p:par>
                            </p:childTnLst>
                          </p:cTn>
                        </p:par>
                        <p:par>
                          <p:cTn id="14" fill="hold">
                            <p:stCondLst>
                              <p:cond delay="250"/>
                            </p:stCondLst>
                            <p:childTnLst>
                              <p:par>
                                <p:cTn id="15" presetID="1" presetClass="entr" presetSubtype="0" fill="hold" grpId="0" nodeType="afterEffect">
                                  <p:stCondLst>
                                    <p:cond delay="25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par>
                          <p:cTn id="17" fill="hold">
                            <p:stCondLst>
                              <p:cond delay="500"/>
                            </p:stCondLst>
                            <p:childTnLst>
                              <p:par>
                                <p:cTn id="18" presetID="1" presetClass="entr" presetSubtype="0" fill="hold" grpId="0" nodeType="afterEffect">
                                  <p:stCondLst>
                                    <p:cond delay="250"/>
                                  </p:stCondLst>
                                  <p:childTnLst>
                                    <p:set>
                                      <p:cBhvr>
                                        <p:cTn id="19" dur="1" fill="hold">
                                          <p:stCondLst>
                                            <p:cond delay="0"/>
                                          </p:stCondLst>
                                        </p:cTn>
                                        <p:tgtEl>
                                          <p:spTgt spid="3">
                                            <p:txEl>
                                              <p:pRg st="4" end="4"/>
                                            </p:txEl>
                                          </p:spTgt>
                                        </p:tgtEl>
                                        <p:attrNameLst>
                                          <p:attrName>style.visibility</p:attrName>
                                        </p:attrNameLst>
                                      </p:cBhvr>
                                      <p:to>
                                        <p:strVal val="visible"/>
                                      </p:to>
                                    </p:set>
                                  </p:childTnLst>
                                </p:cTn>
                              </p:par>
                            </p:childTnLst>
                          </p:cTn>
                        </p:par>
                        <p:par>
                          <p:cTn id="20" fill="hold">
                            <p:stCondLst>
                              <p:cond delay="750"/>
                            </p:stCondLst>
                            <p:childTnLst>
                              <p:par>
                                <p:cTn id="21" presetID="1" presetClass="entr" presetSubtype="0" fill="hold" grpId="0" nodeType="afterEffect">
                                  <p:stCondLst>
                                    <p:cond delay="25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par>
                          <p:cTn id="23" fill="hold">
                            <p:stCondLst>
                              <p:cond delay="1000"/>
                            </p:stCondLst>
                            <p:childTnLst>
                              <p:par>
                                <p:cTn id="24" presetID="1" presetClass="entr" presetSubtype="0" fill="hold" grpId="0" nodeType="afterEffect">
                                  <p:stCondLst>
                                    <p:cond delay="250"/>
                                  </p:stCondLst>
                                  <p:childTnLst>
                                    <p:set>
                                      <p:cBhvr>
                                        <p:cTn id="25" dur="1" fill="hold">
                                          <p:stCondLst>
                                            <p:cond delay="0"/>
                                          </p:stCondLst>
                                        </p:cTn>
                                        <p:tgtEl>
                                          <p:spTgt spid="3">
                                            <p:txEl>
                                              <p:pRg st="6" end="6"/>
                                            </p:txEl>
                                          </p:spTgt>
                                        </p:tgtEl>
                                        <p:attrNameLst>
                                          <p:attrName>style.visibility</p:attrName>
                                        </p:attrNameLst>
                                      </p:cBhvr>
                                      <p:to>
                                        <p:strVal val="visible"/>
                                      </p:to>
                                    </p:set>
                                  </p:childTnLst>
                                </p:cTn>
                              </p:par>
                            </p:childTnLst>
                          </p:cTn>
                        </p:par>
                        <p:par>
                          <p:cTn id="26" fill="hold">
                            <p:stCondLst>
                              <p:cond delay="1250"/>
                            </p:stCondLst>
                            <p:childTnLst>
                              <p:par>
                                <p:cTn id="27" presetID="1" presetClass="entr" presetSubtype="0" fill="hold" grpId="0" nodeType="afterEffect">
                                  <p:stCondLst>
                                    <p:cond delay="25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0FE6F92-EA30-438C-B8AF-69857858E723}"/>
              </a:ext>
            </a:extLst>
          </p:cNvPr>
          <p:cNvPicPr>
            <a:picLocks noChangeAspect="1"/>
          </p:cNvPicPr>
          <p:nvPr/>
        </p:nvPicPr>
        <p:blipFill>
          <a:blip r:embed="rId2"/>
          <a:stretch>
            <a:fillRect/>
          </a:stretch>
        </p:blipFill>
        <p:spPr>
          <a:xfrm>
            <a:off x="6199308" y="2059737"/>
            <a:ext cx="486462" cy="450547"/>
          </a:xfrm>
          <a:prstGeom prst="rect">
            <a:avLst/>
          </a:prstGeom>
        </p:spPr>
      </p:pic>
      <p:pic>
        <p:nvPicPr>
          <p:cNvPr id="9" name="Picture 8">
            <a:extLst>
              <a:ext uri="{FF2B5EF4-FFF2-40B4-BE49-F238E27FC236}">
                <a16:creationId xmlns:a16="http://schemas.microsoft.com/office/drawing/2014/main" id="{F28911E7-0AE2-4A9F-BF32-564F89DB9035}"/>
              </a:ext>
            </a:extLst>
          </p:cNvPr>
          <p:cNvPicPr>
            <a:picLocks noChangeAspect="1"/>
          </p:cNvPicPr>
          <p:nvPr/>
        </p:nvPicPr>
        <p:blipFill>
          <a:blip r:embed="rId3"/>
          <a:stretch>
            <a:fillRect/>
          </a:stretch>
        </p:blipFill>
        <p:spPr>
          <a:xfrm>
            <a:off x="2479052" y="2220561"/>
            <a:ext cx="967511" cy="723758"/>
          </a:xfrm>
          <a:prstGeom prst="rect">
            <a:avLst/>
          </a:prstGeom>
        </p:spPr>
      </p:pic>
      <p:pic>
        <p:nvPicPr>
          <p:cNvPr id="11" name="Picture 10">
            <a:extLst>
              <a:ext uri="{FF2B5EF4-FFF2-40B4-BE49-F238E27FC236}">
                <a16:creationId xmlns:a16="http://schemas.microsoft.com/office/drawing/2014/main" id="{72890BBD-914D-4F60-A605-3F46C96434D2}"/>
              </a:ext>
            </a:extLst>
          </p:cNvPr>
          <p:cNvPicPr>
            <a:picLocks noChangeAspect="1"/>
          </p:cNvPicPr>
          <p:nvPr/>
        </p:nvPicPr>
        <p:blipFill>
          <a:blip r:embed="rId4"/>
          <a:stretch>
            <a:fillRect/>
          </a:stretch>
        </p:blipFill>
        <p:spPr>
          <a:xfrm>
            <a:off x="1451744" y="2279554"/>
            <a:ext cx="676466" cy="663086"/>
          </a:xfrm>
          <a:prstGeom prst="rect">
            <a:avLst/>
          </a:prstGeom>
        </p:spPr>
      </p:pic>
      <p:pic>
        <p:nvPicPr>
          <p:cNvPr id="12" name="Picture 11">
            <a:extLst>
              <a:ext uri="{FF2B5EF4-FFF2-40B4-BE49-F238E27FC236}">
                <a16:creationId xmlns:a16="http://schemas.microsoft.com/office/drawing/2014/main" id="{9BBD3F4E-14CC-40DD-89E2-11B551AB3707}"/>
              </a:ext>
            </a:extLst>
          </p:cNvPr>
          <p:cNvPicPr>
            <a:picLocks noChangeAspect="1"/>
          </p:cNvPicPr>
          <p:nvPr/>
        </p:nvPicPr>
        <p:blipFill>
          <a:blip r:embed="rId5"/>
          <a:stretch>
            <a:fillRect/>
          </a:stretch>
        </p:blipFill>
        <p:spPr>
          <a:xfrm>
            <a:off x="2365918" y="3690759"/>
            <a:ext cx="521210" cy="519863"/>
          </a:xfrm>
          <a:prstGeom prst="rect">
            <a:avLst/>
          </a:prstGeom>
        </p:spPr>
      </p:pic>
      <p:pic>
        <p:nvPicPr>
          <p:cNvPr id="18" name="Snagit_SNG855">
            <a:extLst>
              <a:ext uri="{FF2B5EF4-FFF2-40B4-BE49-F238E27FC236}">
                <a16:creationId xmlns:a16="http://schemas.microsoft.com/office/drawing/2014/main" id="{62BC4071-B0EB-4EDA-A87A-3753165BA7A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0494" y="2615826"/>
            <a:ext cx="317555" cy="425231"/>
          </a:xfrm>
          <a:prstGeom prst="rect">
            <a:avLst/>
          </a:prstGeom>
        </p:spPr>
      </p:pic>
      <p:sp>
        <p:nvSpPr>
          <p:cNvPr id="13" name="Arrow: Right 12">
            <a:extLst>
              <a:ext uri="{FF2B5EF4-FFF2-40B4-BE49-F238E27FC236}">
                <a16:creationId xmlns:a16="http://schemas.microsoft.com/office/drawing/2014/main" id="{04F6DB86-2357-409D-B986-DA8BDF6CE3DC}"/>
              </a:ext>
            </a:extLst>
          </p:cNvPr>
          <p:cNvSpPr/>
          <p:nvPr/>
        </p:nvSpPr>
        <p:spPr>
          <a:xfrm>
            <a:off x="914600" y="2715053"/>
            <a:ext cx="503836" cy="226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14" name="TextBox 13">
            <a:extLst>
              <a:ext uri="{FF2B5EF4-FFF2-40B4-BE49-F238E27FC236}">
                <a16:creationId xmlns:a16="http://schemas.microsoft.com/office/drawing/2014/main" id="{46CACDC6-AD9E-493F-AF3A-CD050F15F707}"/>
              </a:ext>
            </a:extLst>
          </p:cNvPr>
          <p:cNvSpPr txBox="1"/>
          <p:nvPr/>
        </p:nvSpPr>
        <p:spPr>
          <a:xfrm>
            <a:off x="895359" y="2828441"/>
            <a:ext cx="439544" cy="248209"/>
          </a:xfrm>
          <a:prstGeom prst="rect">
            <a:avLst/>
          </a:prstGeom>
          <a:noFill/>
        </p:spPr>
        <p:txBody>
          <a:bodyPr wrap="none" rtlCol="0">
            <a:spAutoFit/>
          </a:bodyPr>
          <a:lstStyle/>
          <a:p>
            <a:r>
              <a:rPr lang="nl-NL" sz="1013" dirty="0" err="1"/>
              <a:t>mqtt</a:t>
            </a:r>
            <a:endParaRPr lang="en-NL" sz="1013" dirty="0"/>
          </a:p>
        </p:txBody>
      </p:sp>
      <p:sp>
        <p:nvSpPr>
          <p:cNvPr id="21" name="Arrow: Right 20">
            <a:extLst>
              <a:ext uri="{FF2B5EF4-FFF2-40B4-BE49-F238E27FC236}">
                <a16:creationId xmlns:a16="http://schemas.microsoft.com/office/drawing/2014/main" id="{562F0D09-5BFF-4B1C-A6FD-D2FE38F63FFB}"/>
              </a:ext>
            </a:extLst>
          </p:cNvPr>
          <p:cNvSpPr/>
          <p:nvPr/>
        </p:nvSpPr>
        <p:spPr>
          <a:xfrm>
            <a:off x="2162449" y="2523323"/>
            <a:ext cx="358586" cy="2267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solidFill>
                <a:schemeClr val="bg1"/>
              </a:solidFill>
            </a:endParaRPr>
          </a:p>
        </p:txBody>
      </p:sp>
      <p:sp>
        <p:nvSpPr>
          <p:cNvPr id="22" name="Cube 21">
            <a:extLst>
              <a:ext uri="{FF2B5EF4-FFF2-40B4-BE49-F238E27FC236}">
                <a16:creationId xmlns:a16="http://schemas.microsoft.com/office/drawing/2014/main" id="{CC9A3017-01AF-4B33-9A17-D1484BD0E52F}"/>
              </a:ext>
            </a:extLst>
          </p:cNvPr>
          <p:cNvSpPr/>
          <p:nvPr/>
        </p:nvSpPr>
        <p:spPr>
          <a:xfrm>
            <a:off x="7037981" y="1164005"/>
            <a:ext cx="737488" cy="424554"/>
          </a:xfrm>
          <a:prstGeom prst="cub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13">
                <a:solidFill>
                  <a:srgbClr val="002060"/>
                </a:solidFill>
              </a:rPr>
              <a:t>ESP</a:t>
            </a:r>
            <a:endParaRPr lang="en-NL" sz="1013">
              <a:solidFill>
                <a:srgbClr val="002060"/>
              </a:solidFill>
            </a:endParaRPr>
          </a:p>
        </p:txBody>
      </p:sp>
      <p:pic>
        <p:nvPicPr>
          <p:cNvPr id="23" name="Picture 22">
            <a:extLst>
              <a:ext uri="{FF2B5EF4-FFF2-40B4-BE49-F238E27FC236}">
                <a16:creationId xmlns:a16="http://schemas.microsoft.com/office/drawing/2014/main" id="{C395AD49-AEE1-4AD3-B50D-6797A4D480C8}"/>
              </a:ext>
            </a:extLst>
          </p:cNvPr>
          <p:cNvPicPr>
            <a:picLocks noChangeAspect="1"/>
          </p:cNvPicPr>
          <p:nvPr/>
        </p:nvPicPr>
        <p:blipFill>
          <a:blip r:embed="rId2"/>
          <a:stretch>
            <a:fillRect/>
          </a:stretch>
        </p:blipFill>
        <p:spPr>
          <a:xfrm>
            <a:off x="6199308" y="1400249"/>
            <a:ext cx="486462" cy="450547"/>
          </a:xfrm>
          <a:prstGeom prst="rect">
            <a:avLst/>
          </a:prstGeom>
        </p:spPr>
      </p:pic>
      <p:sp>
        <p:nvSpPr>
          <p:cNvPr id="24" name="Cylinder 23">
            <a:extLst>
              <a:ext uri="{FF2B5EF4-FFF2-40B4-BE49-F238E27FC236}">
                <a16:creationId xmlns:a16="http://schemas.microsoft.com/office/drawing/2014/main" id="{5C2A9F72-F084-4AF8-B561-36326467B072}"/>
              </a:ext>
            </a:extLst>
          </p:cNvPr>
          <p:cNvSpPr/>
          <p:nvPr/>
        </p:nvSpPr>
        <p:spPr>
          <a:xfrm>
            <a:off x="7016093" y="1850795"/>
            <a:ext cx="1140109" cy="723758"/>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Telemetry</a:t>
            </a:r>
            <a:r>
              <a:rPr lang="nl-NL" sz="900" dirty="0"/>
              <a:t> Timeseries </a:t>
            </a:r>
          </a:p>
        </p:txBody>
      </p:sp>
      <p:pic>
        <p:nvPicPr>
          <p:cNvPr id="25" name="Picture 24">
            <a:extLst>
              <a:ext uri="{FF2B5EF4-FFF2-40B4-BE49-F238E27FC236}">
                <a16:creationId xmlns:a16="http://schemas.microsoft.com/office/drawing/2014/main" id="{A454E2B9-29B2-48B8-9C1E-01112F03B5DB}"/>
              </a:ext>
            </a:extLst>
          </p:cNvPr>
          <p:cNvPicPr>
            <a:picLocks noChangeAspect="1"/>
          </p:cNvPicPr>
          <p:nvPr/>
        </p:nvPicPr>
        <p:blipFill>
          <a:blip r:embed="rId7"/>
          <a:stretch>
            <a:fillRect/>
          </a:stretch>
        </p:blipFill>
        <p:spPr>
          <a:xfrm>
            <a:off x="7273407" y="2370275"/>
            <a:ext cx="629045" cy="162429"/>
          </a:xfrm>
          <a:prstGeom prst="rect">
            <a:avLst/>
          </a:prstGeom>
        </p:spPr>
      </p:pic>
      <p:sp>
        <p:nvSpPr>
          <p:cNvPr id="16" name="TextBox 15">
            <a:extLst>
              <a:ext uri="{FF2B5EF4-FFF2-40B4-BE49-F238E27FC236}">
                <a16:creationId xmlns:a16="http://schemas.microsoft.com/office/drawing/2014/main" id="{02B19166-7A64-4F7D-945D-76FD9195B3E3}"/>
              </a:ext>
            </a:extLst>
          </p:cNvPr>
          <p:cNvSpPr txBox="1"/>
          <p:nvPr/>
        </p:nvSpPr>
        <p:spPr>
          <a:xfrm>
            <a:off x="2321674" y="4106934"/>
            <a:ext cx="595350" cy="577081"/>
          </a:xfrm>
          <a:prstGeom prst="rect">
            <a:avLst/>
          </a:prstGeom>
          <a:noFill/>
        </p:spPr>
        <p:txBody>
          <a:bodyPr wrap="square" rtlCol="0">
            <a:spAutoFit/>
          </a:bodyPr>
          <a:lstStyle/>
          <a:p>
            <a:pPr algn="ctr"/>
            <a:r>
              <a:rPr lang="nl-NL" sz="1050" dirty="0"/>
              <a:t>Dead letter queue</a:t>
            </a:r>
            <a:endParaRPr lang="en-NL" sz="1050" dirty="0"/>
          </a:p>
        </p:txBody>
      </p:sp>
      <p:sp>
        <p:nvSpPr>
          <p:cNvPr id="19" name="Arrow: Down 18">
            <a:extLst>
              <a:ext uri="{FF2B5EF4-FFF2-40B4-BE49-F238E27FC236}">
                <a16:creationId xmlns:a16="http://schemas.microsoft.com/office/drawing/2014/main" id="{07C925FD-068B-4012-950C-9851DCDC235F}"/>
              </a:ext>
            </a:extLst>
          </p:cNvPr>
          <p:cNvSpPr/>
          <p:nvPr/>
        </p:nvSpPr>
        <p:spPr>
          <a:xfrm>
            <a:off x="2405301" y="2980058"/>
            <a:ext cx="383457" cy="691229"/>
          </a:xfrm>
          <a:prstGeom prst="downArrow">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solidFill>
                <a:schemeClr val="bg1"/>
              </a:solidFill>
            </a:endParaRPr>
          </a:p>
        </p:txBody>
      </p:sp>
      <p:sp>
        <p:nvSpPr>
          <p:cNvPr id="20" name="Rectangle 19">
            <a:extLst>
              <a:ext uri="{FF2B5EF4-FFF2-40B4-BE49-F238E27FC236}">
                <a16:creationId xmlns:a16="http://schemas.microsoft.com/office/drawing/2014/main" id="{CD98A36F-A0D1-4E31-A5C7-3F5A34A43111}"/>
              </a:ext>
            </a:extLst>
          </p:cNvPr>
          <p:cNvSpPr/>
          <p:nvPr/>
        </p:nvSpPr>
        <p:spPr>
          <a:xfrm>
            <a:off x="1171334" y="3690759"/>
            <a:ext cx="889886" cy="49387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900" dirty="0" err="1"/>
              <a:t>Ops</a:t>
            </a:r>
            <a:r>
              <a:rPr lang="nl-NL" sz="900" dirty="0"/>
              <a:t> Monitoring</a:t>
            </a:r>
            <a:endParaRPr lang="en-NL" sz="900" dirty="0"/>
          </a:p>
        </p:txBody>
      </p:sp>
      <p:sp>
        <p:nvSpPr>
          <p:cNvPr id="26" name="Arrow: Right 25">
            <a:extLst>
              <a:ext uri="{FF2B5EF4-FFF2-40B4-BE49-F238E27FC236}">
                <a16:creationId xmlns:a16="http://schemas.microsoft.com/office/drawing/2014/main" id="{E23336ED-D0D7-4E21-BFD4-8C4A19C72B0A}"/>
              </a:ext>
            </a:extLst>
          </p:cNvPr>
          <p:cNvSpPr/>
          <p:nvPr/>
        </p:nvSpPr>
        <p:spPr>
          <a:xfrm>
            <a:off x="2029610" y="3807745"/>
            <a:ext cx="292214" cy="285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pic>
        <p:nvPicPr>
          <p:cNvPr id="31" name="Picture 30">
            <a:extLst>
              <a:ext uri="{FF2B5EF4-FFF2-40B4-BE49-F238E27FC236}">
                <a16:creationId xmlns:a16="http://schemas.microsoft.com/office/drawing/2014/main" id="{6EBFBC9C-44F8-4795-AC49-5048F52DC8E6}"/>
              </a:ext>
            </a:extLst>
          </p:cNvPr>
          <p:cNvPicPr>
            <a:picLocks noChangeAspect="1"/>
          </p:cNvPicPr>
          <p:nvPr/>
        </p:nvPicPr>
        <p:blipFill>
          <a:blip r:embed="rId2"/>
          <a:stretch>
            <a:fillRect/>
          </a:stretch>
        </p:blipFill>
        <p:spPr>
          <a:xfrm>
            <a:off x="3241486" y="3711837"/>
            <a:ext cx="486462" cy="450547"/>
          </a:xfrm>
          <a:prstGeom prst="rect">
            <a:avLst/>
          </a:prstGeom>
        </p:spPr>
      </p:pic>
      <p:sp>
        <p:nvSpPr>
          <p:cNvPr id="32" name="TextBox 31">
            <a:extLst>
              <a:ext uri="{FF2B5EF4-FFF2-40B4-BE49-F238E27FC236}">
                <a16:creationId xmlns:a16="http://schemas.microsoft.com/office/drawing/2014/main" id="{CECACCC4-26AE-4A15-93C4-F9F028ACE0BE}"/>
              </a:ext>
            </a:extLst>
          </p:cNvPr>
          <p:cNvSpPr txBox="1"/>
          <p:nvPr/>
        </p:nvSpPr>
        <p:spPr>
          <a:xfrm>
            <a:off x="3175119" y="4092186"/>
            <a:ext cx="845695" cy="369332"/>
          </a:xfrm>
          <a:prstGeom prst="rect">
            <a:avLst/>
          </a:prstGeom>
          <a:noFill/>
        </p:spPr>
        <p:txBody>
          <a:bodyPr wrap="square" rtlCol="0">
            <a:spAutoFit/>
          </a:bodyPr>
          <a:lstStyle/>
          <a:p>
            <a:pPr algn="ctr"/>
            <a:r>
              <a:rPr lang="nl-NL" sz="900" dirty="0" err="1"/>
              <a:t>Automated</a:t>
            </a:r>
            <a:r>
              <a:rPr lang="nl-NL" sz="900" dirty="0"/>
              <a:t> </a:t>
            </a:r>
            <a:r>
              <a:rPr lang="nl-NL" sz="900" dirty="0" err="1"/>
              <a:t>Retry</a:t>
            </a:r>
            <a:endParaRPr lang="en-NL" sz="900" dirty="0"/>
          </a:p>
        </p:txBody>
      </p:sp>
      <p:sp>
        <p:nvSpPr>
          <p:cNvPr id="33" name="Arrow: Right 32">
            <a:extLst>
              <a:ext uri="{FF2B5EF4-FFF2-40B4-BE49-F238E27FC236}">
                <a16:creationId xmlns:a16="http://schemas.microsoft.com/office/drawing/2014/main" id="{93BDF49C-FAE9-4A71-8BD8-8D791C7DC654}"/>
              </a:ext>
            </a:extLst>
          </p:cNvPr>
          <p:cNvSpPr/>
          <p:nvPr/>
        </p:nvSpPr>
        <p:spPr>
          <a:xfrm>
            <a:off x="2911024" y="3794165"/>
            <a:ext cx="292214" cy="28589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cxnSp>
        <p:nvCxnSpPr>
          <p:cNvPr id="28" name="Connector: Elbow 27">
            <a:extLst>
              <a:ext uri="{FF2B5EF4-FFF2-40B4-BE49-F238E27FC236}">
                <a16:creationId xmlns:a16="http://schemas.microsoft.com/office/drawing/2014/main" id="{4D2562EC-BAE8-4D4E-B94E-12DC9B9E7068}"/>
              </a:ext>
            </a:extLst>
          </p:cNvPr>
          <p:cNvCxnSpPr>
            <a:cxnSpLocks/>
          </p:cNvCxnSpPr>
          <p:nvPr/>
        </p:nvCxnSpPr>
        <p:spPr>
          <a:xfrm flipV="1">
            <a:off x="3410859" y="1110240"/>
            <a:ext cx="2788449" cy="1279538"/>
          </a:xfrm>
          <a:prstGeom prst="bentConnector3">
            <a:avLst>
              <a:gd name="adj1" fmla="val 14034"/>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081BDBCA-07B6-4D4A-A478-08E6E62E475D}"/>
              </a:ext>
            </a:extLst>
          </p:cNvPr>
          <p:cNvCxnSpPr>
            <a:cxnSpLocks/>
            <a:endCxn id="23" idx="1"/>
          </p:cNvCxnSpPr>
          <p:nvPr/>
        </p:nvCxnSpPr>
        <p:spPr>
          <a:xfrm flipV="1">
            <a:off x="3446563" y="1625522"/>
            <a:ext cx="2752745" cy="824181"/>
          </a:xfrm>
          <a:prstGeom prst="bentConnector3">
            <a:avLst>
              <a:gd name="adj1" fmla="val 2053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16594F94-EDF3-4303-8A06-357A3550E354}"/>
              </a:ext>
            </a:extLst>
          </p:cNvPr>
          <p:cNvCxnSpPr>
            <a:cxnSpLocks/>
            <a:stCxn id="23" idx="3"/>
            <a:endCxn id="22" idx="2"/>
          </p:cNvCxnSpPr>
          <p:nvPr/>
        </p:nvCxnSpPr>
        <p:spPr>
          <a:xfrm flipV="1">
            <a:off x="6685770" y="1429351"/>
            <a:ext cx="352211" cy="19617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764D2476-F38F-49E9-B96A-81882170DBDE}"/>
              </a:ext>
            </a:extLst>
          </p:cNvPr>
          <p:cNvCxnSpPr>
            <a:stCxn id="8" idx="3"/>
            <a:endCxn id="24" idx="2"/>
          </p:cNvCxnSpPr>
          <p:nvPr/>
        </p:nvCxnSpPr>
        <p:spPr>
          <a:xfrm flipV="1">
            <a:off x="6685770" y="2212674"/>
            <a:ext cx="330323" cy="723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or: Elbow 42">
            <a:extLst>
              <a:ext uri="{FF2B5EF4-FFF2-40B4-BE49-F238E27FC236}">
                <a16:creationId xmlns:a16="http://schemas.microsoft.com/office/drawing/2014/main" id="{882E30A3-39E2-4A41-9D01-1377CC1E40F0}"/>
              </a:ext>
            </a:extLst>
          </p:cNvPr>
          <p:cNvCxnSpPr>
            <a:cxnSpLocks/>
            <a:endCxn id="8" idx="1"/>
          </p:cNvCxnSpPr>
          <p:nvPr/>
        </p:nvCxnSpPr>
        <p:spPr>
          <a:xfrm flipV="1">
            <a:off x="3446563" y="2285010"/>
            <a:ext cx="2752745" cy="25250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8" name="Picture 47">
            <a:extLst>
              <a:ext uri="{FF2B5EF4-FFF2-40B4-BE49-F238E27FC236}">
                <a16:creationId xmlns:a16="http://schemas.microsoft.com/office/drawing/2014/main" id="{15FB57E8-C6BC-4DCE-9ADB-B696001A46B9}"/>
              </a:ext>
            </a:extLst>
          </p:cNvPr>
          <p:cNvPicPr>
            <a:picLocks noChangeAspect="1"/>
          </p:cNvPicPr>
          <p:nvPr/>
        </p:nvPicPr>
        <p:blipFill>
          <a:blip r:embed="rId2"/>
          <a:stretch>
            <a:fillRect/>
          </a:stretch>
        </p:blipFill>
        <p:spPr>
          <a:xfrm>
            <a:off x="3627462" y="2949841"/>
            <a:ext cx="486462" cy="450547"/>
          </a:xfrm>
          <a:prstGeom prst="rect">
            <a:avLst/>
          </a:prstGeom>
        </p:spPr>
      </p:pic>
      <p:cxnSp>
        <p:nvCxnSpPr>
          <p:cNvPr id="49" name="Connector: Elbow 48">
            <a:extLst>
              <a:ext uri="{FF2B5EF4-FFF2-40B4-BE49-F238E27FC236}">
                <a16:creationId xmlns:a16="http://schemas.microsoft.com/office/drawing/2014/main" id="{1559D4A2-6404-455D-A9FB-5A53E51380C4}"/>
              </a:ext>
            </a:extLst>
          </p:cNvPr>
          <p:cNvCxnSpPr>
            <a:cxnSpLocks/>
            <a:endCxn id="48" idx="0"/>
          </p:cNvCxnSpPr>
          <p:nvPr/>
        </p:nvCxnSpPr>
        <p:spPr>
          <a:xfrm>
            <a:off x="3352100" y="2761153"/>
            <a:ext cx="518594" cy="18868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1" name="Connector: Elbow 50">
            <a:extLst>
              <a:ext uri="{FF2B5EF4-FFF2-40B4-BE49-F238E27FC236}">
                <a16:creationId xmlns:a16="http://schemas.microsoft.com/office/drawing/2014/main" id="{DC2E1EB3-211D-4344-801A-BA48AC780E3B}"/>
              </a:ext>
            </a:extLst>
          </p:cNvPr>
          <p:cNvCxnSpPr>
            <a:cxnSpLocks/>
          </p:cNvCxnSpPr>
          <p:nvPr/>
        </p:nvCxnSpPr>
        <p:spPr>
          <a:xfrm rot="5400000" flipH="1">
            <a:off x="3256469" y="2749294"/>
            <a:ext cx="527236" cy="701213"/>
          </a:xfrm>
          <a:prstGeom prst="bentConnector3">
            <a:avLst>
              <a:gd name="adj1" fmla="val -1014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56" name="Group 55">
            <a:extLst>
              <a:ext uri="{FF2B5EF4-FFF2-40B4-BE49-F238E27FC236}">
                <a16:creationId xmlns:a16="http://schemas.microsoft.com/office/drawing/2014/main" id="{72CD8A7A-F26C-47D5-A4DD-758BA1032015}"/>
              </a:ext>
            </a:extLst>
          </p:cNvPr>
          <p:cNvGrpSpPr/>
          <p:nvPr/>
        </p:nvGrpSpPr>
        <p:grpSpPr>
          <a:xfrm>
            <a:off x="2190259" y="2343719"/>
            <a:ext cx="260008" cy="253916"/>
            <a:chOff x="779898" y="1938958"/>
            <a:chExt cx="346677" cy="338555"/>
          </a:xfrm>
        </p:grpSpPr>
        <p:sp>
          <p:nvSpPr>
            <p:cNvPr id="57" name="Oval 56">
              <a:extLst>
                <a:ext uri="{FF2B5EF4-FFF2-40B4-BE49-F238E27FC236}">
                  <a16:creationId xmlns:a16="http://schemas.microsoft.com/office/drawing/2014/main" id="{883C9A38-6ADB-43A6-9A6C-825A8DEE7EA5}"/>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58" name="TextBox 57">
              <a:extLst>
                <a:ext uri="{FF2B5EF4-FFF2-40B4-BE49-F238E27FC236}">
                  <a16:creationId xmlns:a16="http://schemas.microsoft.com/office/drawing/2014/main" id="{89B42C02-78A3-48F6-AB15-ED69CD33A90E}"/>
                </a:ext>
              </a:extLst>
            </p:cNvPr>
            <p:cNvSpPr txBox="1"/>
            <p:nvPr/>
          </p:nvSpPr>
          <p:spPr>
            <a:xfrm>
              <a:off x="779898" y="1938958"/>
              <a:ext cx="346677" cy="338555"/>
            </a:xfrm>
            <a:prstGeom prst="rect">
              <a:avLst/>
            </a:prstGeom>
            <a:noFill/>
          </p:spPr>
          <p:txBody>
            <a:bodyPr wrap="none" rtlCol="0">
              <a:spAutoFit/>
            </a:bodyPr>
            <a:lstStyle/>
            <a:p>
              <a:r>
                <a:rPr lang="nl-NL" sz="1050" dirty="0">
                  <a:solidFill>
                    <a:schemeClr val="bg1"/>
                  </a:solidFill>
                </a:rPr>
                <a:t>0</a:t>
              </a:r>
              <a:endParaRPr lang="en-NL" sz="1050" dirty="0">
                <a:solidFill>
                  <a:schemeClr val="bg1"/>
                </a:solidFill>
              </a:endParaRPr>
            </a:p>
          </p:txBody>
        </p:sp>
      </p:grpSp>
      <p:grpSp>
        <p:nvGrpSpPr>
          <p:cNvPr id="65" name="Group 64">
            <a:extLst>
              <a:ext uri="{FF2B5EF4-FFF2-40B4-BE49-F238E27FC236}">
                <a16:creationId xmlns:a16="http://schemas.microsoft.com/office/drawing/2014/main" id="{2043F27F-FDA3-40FA-91EE-995D589C4A08}"/>
              </a:ext>
            </a:extLst>
          </p:cNvPr>
          <p:cNvGrpSpPr/>
          <p:nvPr/>
        </p:nvGrpSpPr>
        <p:grpSpPr>
          <a:xfrm>
            <a:off x="3609910" y="2828359"/>
            <a:ext cx="260008" cy="253916"/>
            <a:chOff x="779898" y="1938958"/>
            <a:chExt cx="346677" cy="338555"/>
          </a:xfrm>
        </p:grpSpPr>
        <p:sp>
          <p:nvSpPr>
            <p:cNvPr id="66" name="Oval 65">
              <a:extLst>
                <a:ext uri="{FF2B5EF4-FFF2-40B4-BE49-F238E27FC236}">
                  <a16:creationId xmlns:a16="http://schemas.microsoft.com/office/drawing/2014/main" id="{727775A9-0252-4070-8A54-CD49D4E00BAC}"/>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67" name="TextBox 66">
              <a:extLst>
                <a:ext uri="{FF2B5EF4-FFF2-40B4-BE49-F238E27FC236}">
                  <a16:creationId xmlns:a16="http://schemas.microsoft.com/office/drawing/2014/main" id="{3CD2E1A9-CD3B-4259-87CE-B92BCE1CC6D5}"/>
                </a:ext>
              </a:extLst>
            </p:cNvPr>
            <p:cNvSpPr txBox="1"/>
            <p:nvPr/>
          </p:nvSpPr>
          <p:spPr>
            <a:xfrm>
              <a:off x="779898" y="1938958"/>
              <a:ext cx="346677" cy="338555"/>
            </a:xfrm>
            <a:prstGeom prst="rect">
              <a:avLst/>
            </a:prstGeom>
            <a:noFill/>
          </p:spPr>
          <p:txBody>
            <a:bodyPr wrap="none" rtlCol="0">
              <a:spAutoFit/>
            </a:bodyPr>
            <a:lstStyle/>
            <a:p>
              <a:r>
                <a:rPr lang="nl-NL" sz="1050" dirty="0">
                  <a:solidFill>
                    <a:schemeClr val="bg1"/>
                  </a:solidFill>
                </a:rPr>
                <a:t>5</a:t>
              </a:r>
              <a:endParaRPr lang="en-NL" sz="1050" dirty="0">
                <a:solidFill>
                  <a:schemeClr val="bg1"/>
                </a:solidFill>
              </a:endParaRPr>
            </a:p>
          </p:txBody>
        </p:sp>
      </p:grpSp>
      <p:grpSp>
        <p:nvGrpSpPr>
          <p:cNvPr id="71" name="Group 70">
            <a:extLst>
              <a:ext uri="{FF2B5EF4-FFF2-40B4-BE49-F238E27FC236}">
                <a16:creationId xmlns:a16="http://schemas.microsoft.com/office/drawing/2014/main" id="{551C8B3C-7B49-4633-B717-7B5ACFE89DB3}"/>
              </a:ext>
            </a:extLst>
          </p:cNvPr>
          <p:cNvGrpSpPr/>
          <p:nvPr/>
        </p:nvGrpSpPr>
        <p:grpSpPr>
          <a:xfrm>
            <a:off x="4010411" y="976438"/>
            <a:ext cx="260008" cy="253916"/>
            <a:chOff x="779898" y="1938958"/>
            <a:chExt cx="346677" cy="338555"/>
          </a:xfrm>
        </p:grpSpPr>
        <p:sp>
          <p:nvSpPr>
            <p:cNvPr id="72" name="Oval 71">
              <a:extLst>
                <a:ext uri="{FF2B5EF4-FFF2-40B4-BE49-F238E27FC236}">
                  <a16:creationId xmlns:a16="http://schemas.microsoft.com/office/drawing/2014/main" id="{C7B71B0C-3E5D-4023-A9E2-A87C662FDA28}"/>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73" name="TextBox 72">
              <a:extLst>
                <a:ext uri="{FF2B5EF4-FFF2-40B4-BE49-F238E27FC236}">
                  <a16:creationId xmlns:a16="http://schemas.microsoft.com/office/drawing/2014/main" id="{34F8D064-F147-4FBE-ACAF-16ED2A38C00F}"/>
                </a:ext>
              </a:extLst>
            </p:cNvPr>
            <p:cNvSpPr txBox="1"/>
            <p:nvPr/>
          </p:nvSpPr>
          <p:spPr>
            <a:xfrm>
              <a:off x="779898" y="1938958"/>
              <a:ext cx="346677" cy="338555"/>
            </a:xfrm>
            <a:prstGeom prst="rect">
              <a:avLst/>
            </a:prstGeom>
            <a:noFill/>
          </p:spPr>
          <p:txBody>
            <a:bodyPr wrap="none" rtlCol="0">
              <a:spAutoFit/>
            </a:bodyPr>
            <a:lstStyle/>
            <a:p>
              <a:r>
                <a:rPr lang="nl-NL" sz="1050" dirty="0">
                  <a:solidFill>
                    <a:schemeClr val="bg1"/>
                  </a:solidFill>
                </a:rPr>
                <a:t>2</a:t>
              </a:r>
              <a:endParaRPr lang="en-NL" sz="1050" dirty="0">
                <a:solidFill>
                  <a:schemeClr val="bg1"/>
                </a:solidFill>
              </a:endParaRPr>
            </a:p>
          </p:txBody>
        </p:sp>
      </p:grpSp>
      <p:grpSp>
        <p:nvGrpSpPr>
          <p:cNvPr id="74" name="Group 73">
            <a:extLst>
              <a:ext uri="{FF2B5EF4-FFF2-40B4-BE49-F238E27FC236}">
                <a16:creationId xmlns:a16="http://schemas.microsoft.com/office/drawing/2014/main" id="{436031FF-DC7B-4DFF-B8CC-5B17771A6852}"/>
              </a:ext>
            </a:extLst>
          </p:cNvPr>
          <p:cNvGrpSpPr/>
          <p:nvPr/>
        </p:nvGrpSpPr>
        <p:grpSpPr>
          <a:xfrm>
            <a:off x="4173151" y="1507585"/>
            <a:ext cx="260008" cy="253916"/>
            <a:chOff x="779898" y="1938958"/>
            <a:chExt cx="346677" cy="338555"/>
          </a:xfrm>
        </p:grpSpPr>
        <p:sp>
          <p:nvSpPr>
            <p:cNvPr id="75" name="Oval 74">
              <a:extLst>
                <a:ext uri="{FF2B5EF4-FFF2-40B4-BE49-F238E27FC236}">
                  <a16:creationId xmlns:a16="http://schemas.microsoft.com/office/drawing/2014/main" id="{67D22F73-1EC6-4CCA-99CF-CE58F232D0A7}"/>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76" name="TextBox 75">
              <a:extLst>
                <a:ext uri="{FF2B5EF4-FFF2-40B4-BE49-F238E27FC236}">
                  <a16:creationId xmlns:a16="http://schemas.microsoft.com/office/drawing/2014/main" id="{EE8A4B6C-13BB-4AD7-BF80-F8AF2CA95BF4}"/>
                </a:ext>
              </a:extLst>
            </p:cNvPr>
            <p:cNvSpPr txBox="1"/>
            <p:nvPr/>
          </p:nvSpPr>
          <p:spPr>
            <a:xfrm>
              <a:off x="779898" y="1938958"/>
              <a:ext cx="346677" cy="338555"/>
            </a:xfrm>
            <a:prstGeom prst="rect">
              <a:avLst/>
            </a:prstGeom>
            <a:noFill/>
          </p:spPr>
          <p:txBody>
            <a:bodyPr wrap="none" rtlCol="0">
              <a:spAutoFit/>
            </a:bodyPr>
            <a:lstStyle/>
            <a:p>
              <a:r>
                <a:rPr lang="nl-NL" sz="1050" dirty="0">
                  <a:solidFill>
                    <a:schemeClr val="bg1"/>
                  </a:solidFill>
                </a:rPr>
                <a:t>3</a:t>
              </a:r>
              <a:endParaRPr lang="en-NL" sz="1050" dirty="0">
                <a:solidFill>
                  <a:schemeClr val="bg1"/>
                </a:solidFill>
              </a:endParaRPr>
            </a:p>
          </p:txBody>
        </p:sp>
      </p:grpSp>
      <p:grpSp>
        <p:nvGrpSpPr>
          <p:cNvPr id="77" name="Group 76">
            <a:extLst>
              <a:ext uri="{FF2B5EF4-FFF2-40B4-BE49-F238E27FC236}">
                <a16:creationId xmlns:a16="http://schemas.microsoft.com/office/drawing/2014/main" id="{44BED9B6-6950-40A0-A2C6-6558DEAA247C}"/>
              </a:ext>
            </a:extLst>
          </p:cNvPr>
          <p:cNvGrpSpPr/>
          <p:nvPr/>
        </p:nvGrpSpPr>
        <p:grpSpPr>
          <a:xfrm>
            <a:off x="4955686" y="2140326"/>
            <a:ext cx="260008" cy="253916"/>
            <a:chOff x="779898" y="1938958"/>
            <a:chExt cx="346677" cy="338555"/>
          </a:xfrm>
        </p:grpSpPr>
        <p:sp>
          <p:nvSpPr>
            <p:cNvPr id="78" name="Oval 77">
              <a:extLst>
                <a:ext uri="{FF2B5EF4-FFF2-40B4-BE49-F238E27FC236}">
                  <a16:creationId xmlns:a16="http://schemas.microsoft.com/office/drawing/2014/main" id="{DC125D3D-CF38-4E82-9369-44C0D86C540A}"/>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79" name="TextBox 78">
              <a:extLst>
                <a:ext uri="{FF2B5EF4-FFF2-40B4-BE49-F238E27FC236}">
                  <a16:creationId xmlns:a16="http://schemas.microsoft.com/office/drawing/2014/main" id="{2261A914-1D8D-4EC5-8360-36E248B44FA7}"/>
                </a:ext>
              </a:extLst>
            </p:cNvPr>
            <p:cNvSpPr txBox="1"/>
            <p:nvPr/>
          </p:nvSpPr>
          <p:spPr>
            <a:xfrm>
              <a:off x="779898" y="1938958"/>
              <a:ext cx="346677" cy="338555"/>
            </a:xfrm>
            <a:prstGeom prst="rect">
              <a:avLst/>
            </a:prstGeom>
            <a:noFill/>
          </p:spPr>
          <p:txBody>
            <a:bodyPr wrap="none" rtlCol="0">
              <a:spAutoFit/>
            </a:bodyPr>
            <a:lstStyle/>
            <a:p>
              <a:r>
                <a:rPr lang="nl-NL" sz="1050" dirty="0">
                  <a:solidFill>
                    <a:schemeClr val="bg1"/>
                  </a:solidFill>
                </a:rPr>
                <a:t>4</a:t>
              </a:r>
              <a:endParaRPr lang="en-NL" sz="1050" dirty="0">
                <a:solidFill>
                  <a:schemeClr val="bg1"/>
                </a:solidFill>
              </a:endParaRPr>
            </a:p>
          </p:txBody>
        </p:sp>
      </p:grpSp>
      <p:pic>
        <p:nvPicPr>
          <p:cNvPr id="81" name="Picture 80">
            <a:extLst>
              <a:ext uri="{FF2B5EF4-FFF2-40B4-BE49-F238E27FC236}">
                <a16:creationId xmlns:a16="http://schemas.microsoft.com/office/drawing/2014/main" id="{93B089A2-0859-4286-99EA-59178D9E9292}"/>
              </a:ext>
            </a:extLst>
          </p:cNvPr>
          <p:cNvPicPr>
            <a:picLocks noChangeAspect="1"/>
          </p:cNvPicPr>
          <p:nvPr/>
        </p:nvPicPr>
        <p:blipFill>
          <a:blip r:embed="rId8"/>
          <a:stretch>
            <a:fillRect/>
          </a:stretch>
        </p:blipFill>
        <p:spPr>
          <a:xfrm>
            <a:off x="7211879" y="584797"/>
            <a:ext cx="425654" cy="424554"/>
          </a:xfrm>
          <a:prstGeom prst="rect">
            <a:avLst/>
          </a:prstGeom>
        </p:spPr>
      </p:pic>
      <p:pic>
        <p:nvPicPr>
          <p:cNvPr id="82" name="Picture 2" descr="https://s14-eu5.startpage.com/cgi-bin/serveimage?url=https%3A%2F%2Fttnstaticfile.blob.core.windows.net%2Fmedia%2Fmarketplace%2Fbusiness%2F41c9f5ad80c74085aaf7d323b5f65507.medium.png&amp;sp=c923ff36fdb87d367437dfd073163453&amp;anticache=865227">
            <a:extLst>
              <a:ext uri="{FF2B5EF4-FFF2-40B4-BE49-F238E27FC236}">
                <a16:creationId xmlns:a16="http://schemas.microsoft.com/office/drawing/2014/main" id="{42E3EF0D-E0B2-4FF0-9EED-A981DC49E4E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798859" y="110282"/>
            <a:ext cx="1251693" cy="237863"/>
          </a:xfrm>
          <a:prstGeom prst="rect">
            <a:avLst/>
          </a:prstGeom>
          <a:noFill/>
          <a:extLst>
            <a:ext uri="{909E8E84-426E-40DD-AFC4-6F175D3DCCD1}">
              <a14:hiddenFill xmlns:a14="http://schemas.microsoft.com/office/drawing/2010/main">
                <a:solidFill>
                  <a:srgbClr val="FFFFFF"/>
                </a:solidFill>
              </a14:hiddenFill>
            </a:ext>
          </a:extLst>
        </p:spPr>
      </p:pic>
      <p:sp>
        <p:nvSpPr>
          <p:cNvPr id="83" name="Arrow: Down 82">
            <a:extLst>
              <a:ext uri="{FF2B5EF4-FFF2-40B4-BE49-F238E27FC236}">
                <a16:creationId xmlns:a16="http://schemas.microsoft.com/office/drawing/2014/main" id="{AEE8ECBD-2098-49A7-B187-6B421E2CA7DA}"/>
              </a:ext>
            </a:extLst>
          </p:cNvPr>
          <p:cNvSpPr/>
          <p:nvPr/>
        </p:nvSpPr>
        <p:spPr>
          <a:xfrm>
            <a:off x="7357963" y="366955"/>
            <a:ext cx="162233" cy="2104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cxnSp>
        <p:nvCxnSpPr>
          <p:cNvPr id="54" name="Connector: Elbow 53">
            <a:extLst>
              <a:ext uri="{FF2B5EF4-FFF2-40B4-BE49-F238E27FC236}">
                <a16:creationId xmlns:a16="http://schemas.microsoft.com/office/drawing/2014/main" id="{E6BF872C-41B4-4FCA-97BE-B91A9E325B3C}"/>
              </a:ext>
            </a:extLst>
          </p:cNvPr>
          <p:cNvCxnSpPr>
            <a:cxnSpLocks/>
            <a:endCxn id="81" idx="1"/>
          </p:cNvCxnSpPr>
          <p:nvPr/>
        </p:nvCxnSpPr>
        <p:spPr>
          <a:xfrm flipV="1">
            <a:off x="6119993" y="797074"/>
            <a:ext cx="1091886" cy="3131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80" name="Group 79">
            <a:extLst>
              <a:ext uri="{FF2B5EF4-FFF2-40B4-BE49-F238E27FC236}">
                <a16:creationId xmlns:a16="http://schemas.microsoft.com/office/drawing/2014/main" id="{D2C39973-026D-4777-AC47-85D47F914C37}"/>
              </a:ext>
            </a:extLst>
          </p:cNvPr>
          <p:cNvGrpSpPr/>
          <p:nvPr/>
        </p:nvGrpSpPr>
        <p:grpSpPr>
          <a:xfrm>
            <a:off x="5830879" y="2587755"/>
            <a:ext cx="611660" cy="531614"/>
            <a:chOff x="7351125" y="3368760"/>
            <a:chExt cx="1320338" cy="1105382"/>
          </a:xfrm>
        </p:grpSpPr>
        <p:pic>
          <p:nvPicPr>
            <p:cNvPr id="88" name="Picture 87">
              <a:extLst>
                <a:ext uri="{FF2B5EF4-FFF2-40B4-BE49-F238E27FC236}">
                  <a16:creationId xmlns:a16="http://schemas.microsoft.com/office/drawing/2014/main" id="{E45B6755-C5F2-41BF-B13E-D09ECEDAB839}"/>
                </a:ext>
              </a:extLst>
            </p:cNvPr>
            <p:cNvPicPr>
              <a:picLocks noChangeAspect="1"/>
            </p:cNvPicPr>
            <p:nvPr/>
          </p:nvPicPr>
          <p:blipFill>
            <a:blip r:embed="rId2"/>
            <a:stretch>
              <a:fillRect/>
            </a:stretch>
          </p:blipFill>
          <p:spPr>
            <a:xfrm>
              <a:off x="8022847" y="3422787"/>
              <a:ext cx="648616" cy="600729"/>
            </a:xfrm>
            <a:prstGeom prst="rect">
              <a:avLst/>
            </a:prstGeom>
          </p:spPr>
        </p:pic>
        <p:pic>
          <p:nvPicPr>
            <p:cNvPr id="89" name="Picture 88">
              <a:extLst>
                <a:ext uri="{FF2B5EF4-FFF2-40B4-BE49-F238E27FC236}">
                  <a16:creationId xmlns:a16="http://schemas.microsoft.com/office/drawing/2014/main" id="{B045DD63-93E2-46AB-BA06-373A89B8EADD}"/>
                </a:ext>
              </a:extLst>
            </p:cNvPr>
            <p:cNvPicPr>
              <a:picLocks noChangeAspect="1"/>
            </p:cNvPicPr>
            <p:nvPr/>
          </p:nvPicPr>
          <p:blipFill>
            <a:blip r:embed="rId2"/>
            <a:stretch>
              <a:fillRect/>
            </a:stretch>
          </p:blipFill>
          <p:spPr>
            <a:xfrm>
              <a:off x="7650903" y="3873413"/>
              <a:ext cx="648616" cy="600729"/>
            </a:xfrm>
            <a:prstGeom prst="rect">
              <a:avLst/>
            </a:prstGeom>
          </p:spPr>
        </p:pic>
        <p:pic>
          <p:nvPicPr>
            <p:cNvPr id="90" name="Picture 89">
              <a:extLst>
                <a:ext uri="{FF2B5EF4-FFF2-40B4-BE49-F238E27FC236}">
                  <a16:creationId xmlns:a16="http://schemas.microsoft.com/office/drawing/2014/main" id="{B6DC4E3E-63FB-43EC-9095-0A19AF6A4B3F}"/>
                </a:ext>
              </a:extLst>
            </p:cNvPr>
            <p:cNvPicPr>
              <a:picLocks noChangeAspect="1"/>
            </p:cNvPicPr>
            <p:nvPr/>
          </p:nvPicPr>
          <p:blipFill>
            <a:blip r:embed="rId2"/>
            <a:stretch>
              <a:fillRect/>
            </a:stretch>
          </p:blipFill>
          <p:spPr>
            <a:xfrm>
              <a:off x="7351125" y="3368760"/>
              <a:ext cx="648616" cy="600729"/>
            </a:xfrm>
            <a:prstGeom prst="rect">
              <a:avLst/>
            </a:prstGeom>
          </p:spPr>
        </p:pic>
      </p:grpSp>
      <p:grpSp>
        <p:nvGrpSpPr>
          <p:cNvPr id="92" name="Group 91">
            <a:extLst>
              <a:ext uri="{FF2B5EF4-FFF2-40B4-BE49-F238E27FC236}">
                <a16:creationId xmlns:a16="http://schemas.microsoft.com/office/drawing/2014/main" id="{07C55A10-30B6-43D2-BCA6-09B270B352F2}"/>
              </a:ext>
            </a:extLst>
          </p:cNvPr>
          <p:cNvGrpSpPr/>
          <p:nvPr/>
        </p:nvGrpSpPr>
        <p:grpSpPr>
          <a:xfrm>
            <a:off x="5708970" y="2750098"/>
            <a:ext cx="260008" cy="253916"/>
            <a:chOff x="779898" y="1938958"/>
            <a:chExt cx="346677" cy="338555"/>
          </a:xfrm>
        </p:grpSpPr>
        <p:sp>
          <p:nvSpPr>
            <p:cNvPr id="93" name="Oval 92">
              <a:extLst>
                <a:ext uri="{FF2B5EF4-FFF2-40B4-BE49-F238E27FC236}">
                  <a16:creationId xmlns:a16="http://schemas.microsoft.com/office/drawing/2014/main" id="{A4B605DC-DBE5-4CC3-A3B5-D4CF6C17BFFF}"/>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94" name="TextBox 93">
              <a:extLst>
                <a:ext uri="{FF2B5EF4-FFF2-40B4-BE49-F238E27FC236}">
                  <a16:creationId xmlns:a16="http://schemas.microsoft.com/office/drawing/2014/main" id="{4E15BE05-DB57-439C-B628-A752209B088C}"/>
                </a:ext>
              </a:extLst>
            </p:cNvPr>
            <p:cNvSpPr txBox="1"/>
            <p:nvPr/>
          </p:nvSpPr>
          <p:spPr>
            <a:xfrm>
              <a:off x="779898" y="1938958"/>
              <a:ext cx="346677" cy="338555"/>
            </a:xfrm>
            <a:prstGeom prst="rect">
              <a:avLst/>
            </a:prstGeom>
            <a:noFill/>
          </p:spPr>
          <p:txBody>
            <a:bodyPr wrap="none" rtlCol="0">
              <a:spAutoFit/>
            </a:bodyPr>
            <a:lstStyle/>
            <a:p>
              <a:r>
                <a:rPr lang="nl-NL" sz="1050" dirty="0">
                  <a:solidFill>
                    <a:schemeClr val="bg1"/>
                  </a:solidFill>
                </a:rPr>
                <a:t>6</a:t>
              </a:r>
              <a:endParaRPr lang="en-NL" sz="1050" dirty="0">
                <a:solidFill>
                  <a:schemeClr val="bg1"/>
                </a:solidFill>
              </a:endParaRPr>
            </a:p>
          </p:txBody>
        </p:sp>
      </p:grpSp>
      <p:cxnSp>
        <p:nvCxnSpPr>
          <p:cNvPr id="86" name="Connector: Elbow 85">
            <a:extLst>
              <a:ext uri="{FF2B5EF4-FFF2-40B4-BE49-F238E27FC236}">
                <a16:creationId xmlns:a16="http://schemas.microsoft.com/office/drawing/2014/main" id="{EB6DE2A5-9FB6-44BA-8303-C95EBE3070A7}"/>
              </a:ext>
            </a:extLst>
          </p:cNvPr>
          <p:cNvCxnSpPr>
            <a:endCxn id="94" idx="1"/>
          </p:cNvCxnSpPr>
          <p:nvPr/>
        </p:nvCxnSpPr>
        <p:spPr>
          <a:xfrm>
            <a:off x="3352099" y="2587755"/>
            <a:ext cx="2356871" cy="28930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20908A8A-0877-42AF-9B51-30F6A48AACD8}"/>
              </a:ext>
            </a:extLst>
          </p:cNvPr>
          <p:cNvSpPr/>
          <p:nvPr/>
        </p:nvSpPr>
        <p:spPr>
          <a:xfrm>
            <a:off x="3108771" y="2805326"/>
            <a:ext cx="121418" cy="67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solidFill>
                <a:schemeClr val="bg1"/>
              </a:solidFill>
            </a:endParaRPr>
          </a:p>
        </p:txBody>
      </p:sp>
      <p:sp>
        <p:nvSpPr>
          <p:cNvPr id="105" name="Rectangle 104">
            <a:extLst>
              <a:ext uri="{FF2B5EF4-FFF2-40B4-BE49-F238E27FC236}">
                <a16:creationId xmlns:a16="http://schemas.microsoft.com/office/drawing/2014/main" id="{D791D2FF-D569-4FA0-A39F-7E12429A00A5}"/>
              </a:ext>
            </a:extLst>
          </p:cNvPr>
          <p:cNvSpPr/>
          <p:nvPr/>
        </p:nvSpPr>
        <p:spPr>
          <a:xfrm>
            <a:off x="2920689" y="2794447"/>
            <a:ext cx="121418" cy="678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solidFill>
                <a:schemeClr val="bg1"/>
              </a:solidFill>
            </a:endParaRPr>
          </a:p>
        </p:txBody>
      </p:sp>
      <p:pic>
        <p:nvPicPr>
          <p:cNvPr id="114" name="Picture 113">
            <a:extLst>
              <a:ext uri="{FF2B5EF4-FFF2-40B4-BE49-F238E27FC236}">
                <a16:creationId xmlns:a16="http://schemas.microsoft.com/office/drawing/2014/main" id="{0F452040-D57B-4942-B0B5-2EB777F52CD6}"/>
              </a:ext>
            </a:extLst>
          </p:cNvPr>
          <p:cNvPicPr>
            <a:picLocks noChangeAspect="1"/>
          </p:cNvPicPr>
          <p:nvPr/>
        </p:nvPicPr>
        <p:blipFill>
          <a:blip r:embed="rId2"/>
          <a:stretch>
            <a:fillRect/>
          </a:stretch>
        </p:blipFill>
        <p:spPr>
          <a:xfrm>
            <a:off x="684870" y="2214920"/>
            <a:ext cx="486462" cy="450547"/>
          </a:xfrm>
          <a:prstGeom prst="rect">
            <a:avLst/>
          </a:prstGeom>
        </p:spPr>
      </p:pic>
      <p:pic>
        <p:nvPicPr>
          <p:cNvPr id="115" name="Picture 114">
            <a:extLst>
              <a:ext uri="{FF2B5EF4-FFF2-40B4-BE49-F238E27FC236}">
                <a16:creationId xmlns:a16="http://schemas.microsoft.com/office/drawing/2014/main" id="{8B9B74A8-79E9-457A-84D6-F14D38F4E511}"/>
              </a:ext>
            </a:extLst>
          </p:cNvPr>
          <p:cNvPicPr>
            <a:picLocks noChangeAspect="1"/>
          </p:cNvPicPr>
          <p:nvPr/>
        </p:nvPicPr>
        <p:blipFill>
          <a:blip r:embed="rId2"/>
          <a:stretch>
            <a:fillRect/>
          </a:stretch>
        </p:blipFill>
        <p:spPr>
          <a:xfrm>
            <a:off x="648941" y="1752438"/>
            <a:ext cx="486462" cy="450547"/>
          </a:xfrm>
          <a:prstGeom prst="rect">
            <a:avLst/>
          </a:prstGeom>
        </p:spPr>
      </p:pic>
      <p:cxnSp>
        <p:nvCxnSpPr>
          <p:cNvPr id="111" name="Connector: Elbow 110">
            <a:extLst>
              <a:ext uri="{FF2B5EF4-FFF2-40B4-BE49-F238E27FC236}">
                <a16:creationId xmlns:a16="http://schemas.microsoft.com/office/drawing/2014/main" id="{C6F83971-6EE8-4951-9B78-1C7C084A47D2}"/>
              </a:ext>
            </a:extLst>
          </p:cNvPr>
          <p:cNvCxnSpPr>
            <a:stCxn id="114" idx="3"/>
            <a:endCxn id="11" idx="1"/>
          </p:cNvCxnSpPr>
          <p:nvPr/>
        </p:nvCxnSpPr>
        <p:spPr>
          <a:xfrm>
            <a:off x="1171333" y="2440193"/>
            <a:ext cx="280411" cy="170904"/>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3" name="Connector: Elbow 112">
            <a:extLst>
              <a:ext uri="{FF2B5EF4-FFF2-40B4-BE49-F238E27FC236}">
                <a16:creationId xmlns:a16="http://schemas.microsoft.com/office/drawing/2014/main" id="{3278FD03-6A24-43DF-985C-2828324A3DE0}"/>
              </a:ext>
            </a:extLst>
          </p:cNvPr>
          <p:cNvCxnSpPr>
            <a:stCxn id="115" idx="3"/>
            <a:endCxn id="11" idx="1"/>
          </p:cNvCxnSpPr>
          <p:nvPr/>
        </p:nvCxnSpPr>
        <p:spPr>
          <a:xfrm>
            <a:off x="1135403" y="1977712"/>
            <a:ext cx="316340" cy="633386"/>
          </a:xfrm>
          <a:prstGeom prst="bentConnector3">
            <a:avLst>
              <a:gd name="adj1" fmla="val 54662"/>
            </a:avLst>
          </a:prstGeom>
          <a:ln>
            <a:tailEnd type="triangle"/>
          </a:ln>
        </p:spPr>
        <p:style>
          <a:lnRef idx="1">
            <a:schemeClr val="accent1"/>
          </a:lnRef>
          <a:fillRef idx="0">
            <a:schemeClr val="accent1"/>
          </a:fillRef>
          <a:effectRef idx="0">
            <a:schemeClr val="accent1"/>
          </a:effectRef>
          <a:fontRef idx="minor">
            <a:schemeClr val="tx1"/>
          </a:fontRef>
        </p:style>
      </p:cxnSp>
      <p:sp>
        <p:nvSpPr>
          <p:cNvPr id="123" name="Arrow: Right 122">
            <a:extLst>
              <a:ext uri="{FF2B5EF4-FFF2-40B4-BE49-F238E27FC236}">
                <a16:creationId xmlns:a16="http://schemas.microsoft.com/office/drawing/2014/main" id="{67A9D3C7-742E-446E-ABE2-7F1D69BC1C1A}"/>
              </a:ext>
            </a:extLst>
          </p:cNvPr>
          <p:cNvSpPr/>
          <p:nvPr/>
        </p:nvSpPr>
        <p:spPr>
          <a:xfrm>
            <a:off x="591161" y="1907233"/>
            <a:ext cx="207029" cy="140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124" name="Arrow: Right 123">
            <a:extLst>
              <a:ext uri="{FF2B5EF4-FFF2-40B4-BE49-F238E27FC236}">
                <a16:creationId xmlns:a16="http://schemas.microsoft.com/office/drawing/2014/main" id="{F5CC916A-C374-4BC5-B456-B99695E13D42}"/>
              </a:ext>
            </a:extLst>
          </p:cNvPr>
          <p:cNvSpPr/>
          <p:nvPr/>
        </p:nvSpPr>
        <p:spPr>
          <a:xfrm>
            <a:off x="590883" y="2376155"/>
            <a:ext cx="207029" cy="14038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grpSp>
        <p:nvGrpSpPr>
          <p:cNvPr id="125" name="Group 124">
            <a:extLst>
              <a:ext uri="{FF2B5EF4-FFF2-40B4-BE49-F238E27FC236}">
                <a16:creationId xmlns:a16="http://schemas.microsoft.com/office/drawing/2014/main" id="{AF632447-D214-44A9-9D55-083C55DF0CFA}"/>
              </a:ext>
            </a:extLst>
          </p:cNvPr>
          <p:cNvGrpSpPr/>
          <p:nvPr/>
        </p:nvGrpSpPr>
        <p:grpSpPr>
          <a:xfrm>
            <a:off x="2405302" y="3094838"/>
            <a:ext cx="260008" cy="253916"/>
            <a:chOff x="779898" y="1938958"/>
            <a:chExt cx="346677" cy="338555"/>
          </a:xfrm>
        </p:grpSpPr>
        <p:sp>
          <p:nvSpPr>
            <p:cNvPr id="126" name="Oval 125">
              <a:extLst>
                <a:ext uri="{FF2B5EF4-FFF2-40B4-BE49-F238E27FC236}">
                  <a16:creationId xmlns:a16="http://schemas.microsoft.com/office/drawing/2014/main" id="{39D1C96B-E39B-4ED9-8F13-F6F48AC1DF2C}"/>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127" name="TextBox 126">
              <a:extLst>
                <a:ext uri="{FF2B5EF4-FFF2-40B4-BE49-F238E27FC236}">
                  <a16:creationId xmlns:a16="http://schemas.microsoft.com/office/drawing/2014/main" id="{B249E41C-6E15-4C26-8267-419F268F511B}"/>
                </a:ext>
              </a:extLst>
            </p:cNvPr>
            <p:cNvSpPr txBox="1"/>
            <p:nvPr/>
          </p:nvSpPr>
          <p:spPr>
            <a:xfrm>
              <a:off x="779898" y="1938958"/>
              <a:ext cx="346677" cy="338555"/>
            </a:xfrm>
            <a:prstGeom prst="rect">
              <a:avLst/>
            </a:prstGeom>
            <a:noFill/>
          </p:spPr>
          <p:txBody>
            <a:bodyPr wrap="none" rtlCol="0">
              <a:spAutoFit/>
            </a:bodyPr>
            <a:lstStyle/>
            <a:p>
              <a:r>
                <a:rPr lang="nl-NL" sz="1050" dirty="0">
                  <a:solidFill>
                    <a:schemeClr val="bg1"/>
                  </a:solidFill>
                </a:rPr>
                <a:t>7</a:t>
              </a:r>
              <a:endParaRPr lang="en-NL" sz="1050" dirty="0">
                <a:solidFill>
                  <a:schemeClr val="bg1"/>
                </a:solidFill>
              </a:endParaRPr>
            </a:p>
          </p:txBody>
        </p:sp>
      </p:grpSp>
      <p:grpSp>
        <p:nvGrpSpPr>
          <p:cNvPr id="129" name="Group 128">
            <a:extLst>
              <a:ext uri="{FF2B5EF4-FFF2-40B4-BE49-F238E27FC236}">
                <a16:creationId xmlns:a16="http://schemas.microsoft.com/office/drawing/2014/main" id="{03C00AE4-E8FB-4548-A98E-9F8B277E7386}"/>
              </a:ext>
            </a:extLst>
          </p:cNvPr>
          <p:cNvGrpSpPr/>
          <p:nvPr/>
        </p:nvGrpSpPr>
        <p:grpSpPr>
          <a:xfrm>
            <a:off x="3103707" y="3706279"/>
            <a:ext cx="260008" cy="253916"/>
            <a:chOff x="724748" y="1959649"/>
            <a:chExt cx="346678" cy="338554"/>
          </a:xfrm>
        </p:grpSpPr>
        <p:sp>
          <p:nvSpPr>
            <p:cNvPr id="130" name="Oval 129">
              <a:extLst>
                <a:ext uri="{FF2B5EF4-FFF2-40B4-BE49-F238E27FC236}">
                  <a16:creationId xmlns:a16="http://schemas.microsoft.com/office/drawing/2014/main" id="{671486F7-6969-4629-91CB-5DAC5F4DEF5D}"/>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131" name="TextBox 130">
              <a:extLst>
                <a:ext uri="{FF2B5EF4-FFF2-40B4-BE49-F238E27FC236}">
                  <a16:creationId xmlns:a16="http://schemas.microsoft.com/office/drawing/2014/main" id="{A6C313C7-C3E2-4E03-BE44-9B217870FF6B}"/>
                </a:ext>
              </a:extLst>
            </p:cNvPr>
            <p:cNvSpPr txBox="1"/>
            <p:nvPr/>
          </p:nvSpPr>
          <p:spPr>
            <a:xfrm>
              <a:off x="724748" y="1959649"/>
              <a:ext cx="346678" cy="338554"/>
            </a:xfrm>
            <a:prstGeom prst="rect">
              <a:avLst/>
            </a:prstGeom>
            <a:noFill/>
          </p:spPr>
          <p:txBody>
            <a:bodyPr wrap="none" rtlCol="0">
              <a:spAutoFit/>
            </a:bodyPr>
            <a:lstStyle/>
            <a:p>
              <a:r>
                <a:rPr lang="nl-NL" sz="1050" dirty="0">
                  <a:solidFill>
                    <a:schemeClr val="bg1"/>
                  </a:solidFill>
                </a:rPr>
                <a:t>9</a:t>
              </a:r>
              <a:endParaRPr lang="en-NL" sz="1050" dirty="0">
                <a:solidFill>
                  <a:schemeClr val="bg1"/>
                </a:solidFill>
              </a:endParaRPr>
            </a:p>
          </p:txBody>
        </p:sp>
      </p:grpSp>
      <p:grpSp>
        <p:nvGrpSpPr>
          <p:cNvPr id="132" name="Group 131">
            <a:extLst>
              <a:ext uri="{FF2B5EF4-FFF2-40B4-BE49-F238E27FC236}">
                <a16:creationId xmlns:a16="http://schemas.microsoft.com/office/drawing/2014/main" id="{720B3964-3E37-4729-9683-1248B82A561E}"/>
              </a:ext>
            </a:extLst>
          </p:cNvPr>
          <p:cNvGrpSpPr/>
          <p:nvPr/>
        </p:nvGrpSpPr>
        <p:grpSpPr>
          <a:xfrm>
            <a:off x="1879578" y="3601334"/>
            <a:ext cx="260008" cy="253916"/>
            <a:chOff x="779898" y="1938958"/>
            <a:chExt cx="346677" cy="338555"/>
          </a:xfrm>
        </p:grpSpPr>
        <p:sp>
          <p:nvSpPr>
            <p:cNvPr id="133" name="Oval 132">
              <a:extLst>
                <a:ext uri="{FF2B5EF4-FFF2-40B4-BE49-F238E27FC236}">
                  <a16:creationId xmlns:a16="http://schemas.microsoft.com/office/drawing/2014/main" id="{09A3DF68-8D2D-44D5-AA27-430487658C1D}"/>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134" name="TextBox 133">
              <a:extLst>
                <a:ext uri="{FF2B5EF4-FFF2-40B4-BE49-F238E27FC236}">
                  <a16:creationId xmlns:a16="http://schemas.microsoft.com/office/drawing/2014/main" id="{3A49117F-113B-4593-8638-7D5BAD8BF50B}"/>
                </a:ext>
              </a:extLst>
            </p:cNvPr>
            <p:cNvSpPr txBox="1"/>
            <p:nvPr/>
          </p:nvSpPr>
          <p:spPr>
            <a:xfrm>
              <a:off x="779898" y="1938958"/>
              <a:ext cx="346677" cy="338555"/>
            </a:xfrm>
            <a:prstGeom prst="rect">
              <a:avLst/>
            </a:prstGeom>
            <a:noFill/>
          </p:spPr>
          <p:txBody>
            <a:bodyPr wrap="none" rtlCol="0">
              <a:spAutoFit/>
            </a:bodyPr>
            <a:lstStyle/>
            <a:p>
              <a:r>
                <a:rPr lang="nl-NL" sz="1050" dirty="0">
                  <a:solidFill>
                    <a:schemeClr val="bg1"/>
                  </a:solidFill>
                </a:rPr>
                <a:t>8</a:t>
              </a:r>
              <a:endParaRPr lang="en-NL" sz="1050" dirty="0">
                <a:solidFill>
                  <a:schemeClr val="bg1"/>
                </a:solidFill>
              </a:endParaRPr>
            </a:p>
          </p:txBody>
        </p:sp>
      </p:grpSp>
      <p:sp>
        <p:nvSpPr>
          <p:cNvPr id="2" name="TextBox 1">
            <a:extLst>
              <a:ext uri="{FF2B5EF4-FFF2-40B4-BE49-F238E27FC236}">
                <a16:creationId xmlns:a16="http://schemas.microsoft.com/office/drawing/2014/main" id="{CDD66F46-F625-405D-B036-390C7D2A7AB3}"/>
              </a:ext>
            </a:extLst>
          </p:cNvPr>
          <p:cNvSpPr txBox="1"/>
          <p:nvPr/>
        </p:nvSpPr>
        <p:spPr>
          <a:xfrm>
            <a:off x="4874420" y="3538188"/>
            <a:ext cx="3768980" cy="1615827"/>
          </a:xfrm>
          <a:prstGeom prst="rect">
            <a:avLst/>
          </a:prstGeom>
          <a:noFill/>
        </p:spPr>
        <p:txBody>
          <a:bodyPr wrap="none" rtlCol="0">
            <a:spAutoFit/>
          </a:bodyPr>
          <a:lstStyle/>
          <a:p>
            <a:r>
              <a:rPr lang="nl-NL" sz="900" dirty="0"/>
              <a:t>0 – Event </a:t>
            </a:r>
            <a:r>
              <a:rPr lang="nl-NL" sz="900" dirty="0" err="1"/>
              <a:t>Grid</a:t>
            </a:r>
            <a:r>
              <a:rPr lang="nl-NL" sz="900" dirty="0"/>
              <a:t> </a:t>
            </a:r>
            <a:r>
              <a:rPr lang="nl-NL" sz="900" dirty="0" err="1"/>
              <a:t>subscription</a:t>
            </a:r>
            <a:r>
              <a:rPr lang="nl-NL" sz="900" dirty="0"/>
              <a:t> on </a:t>
            </a:r>
            <a:r>
              <a:rPr lang="nl-NL" sz="900" dirty="0" err="1"/>
              <a:t>IoT</a:t>
            </a:r>
            <a:r>
              <a:rPr lang="nl-NL" sz="900" dirty="0"/>
              <a:t> Hub</a:t>
            </a:r>
          </a:p>
          <a:p>
            <a:r>
              <a:rPr lang="nl-NL" sz="900" dirty="0"/>
              <a:t>1 – </a:t>
            </a:r>
            <a:r>
              <a:rPr lang="nl-NL" sz="900" dirty="0" err="1"/>
              <a:t>Function</a:t>
            </a:r>
            <a:r>
              <a:rPr lang="nl-NL" sz="900" dirty="0"/>
              <a:t> </a:t>
            </a:r>
            <a:r>
              <a:rPr lang="nl-NL" sz="900" dirty="0" err="1"/>
              <a:t>Triggered</a:t>
            </a:r>
            <a:r>
              <a:rPr lang="nl-NL" sz="900" dirty="0"/>
              <a:t> </a:t>
            </a:r>
            <a:r>
              <a:rPr lang="nl-NL" sz="900" dirty="0" err="1"/>
              <a:t>by</a:t>
            </a:r>
            <a:r>
              <a:rPr lang="nl-NL" sz="900" dirty="0"/>
              <a:t> </a:t>
            </a:r>
            <a:r>
              <a:rPr lang="nl-NL" sz="900" dirty="0" err="1"/>
              <a:t>messages</a:t>
            </a:r>
            <a:r>
              <a:rPr lang="nl-NL" sz="900" dirty="0"/>
              <a:t> </a:t>
            </a:r>
            <a:r>
              <a:rPr lang="nl-NL" sz="900" dirty="0" err="1"/>
              <a:t>from</a:t>
            </a:r>
            <a:r>
              <a:rPr lang="nl-NL" sz="900" dirty="0"/>
              <a:t> </a:t>
            </a:r>
            <a:r>
              <a:rPr lang="nl-NL" sz="900" dirty="0" err="1"/>
              <a:t>certain</a:t>
            </a:r>
            <a:r>
              <a:rPr lang="nl-NL" sz="900" dirty="0"/>
              <a:t> device types</a:t>
            </a:r>
          </a:p>
          <a:p>
            <a:r>
              <a:rPr lang="nl-NL" sz="900" dirty="0"/>
              <a:t>2 – Event Hub </a:t>
            </a:r>
            <a:r>
              <a:rPr lang="nl-NL" sz="900" dirty="0" err="1"/>
              <a:t>fed</a:t>
            </a:r>
            <a:r>
              <a:rPr lang="nl-NL" sz="900" dirty="0"/>
              <a:t> </a:t>
            </a:r>
            <a:r>
              <a:rPr lang="nl-NL" sz="900" dirty="0" err="1"/>
              <a:t>from</a:t>
            </a:r>
            <a:r>
              <a:rPr lang="nl-NL" sz="900" dirty="0"/>
              <a:t> /</a:t>
            </a:r>
            <a:r>
              <a:rPr lang="nl-NL" sz="900" dirty="0" err="1"/>
              <a:t>telemetry</a:t>
            </a:r>
            <a:r>
              <a:rPr lang="nl-NL" sz="900" dirty="0"/>
              <a:t> topic</a:t>
            </a:r>
          </a:p>
          <a:p>
            <a:r>
              <a:rPr lang="nl-NL" sz="900" dirty="0"/>
              <a:t>3 – ESP Publisher </a:t>
            </a:r>
            <a:r>
              <a:rPr lang="nl-NL" sz="900" dirty="0" err="1"/>
              <a:t>function</a:t>
            </a:r>
            <a:r>
              <a:rPr lang="nl-NL" sz="900" dirty="0"/>
              <a:t> – </a:t>
            </a:r>
            <a:r>
              <a:rPr lang="nl-NL" sz="900" dirty="0" err="1"/>
              <a:t>fed</a:t>
            </a:r>
            <a:r>
              <a:rPr lang="nl-NL" sz="900" dirty="0"/>
              <a:t> </a:t>
            </a:r>
            <a:r>
              <a:rPr lang="nl-NL" sz="900" dirty="0" err="1"/>
              <a:t>from</a:t>
            </a:r>
            <a:r>
              <a:rPr lang="nl-NL" sz="900" dirty="0"/>
              <a:t> /</a:t>
            </a:r>
            <a:r>
              <a:rPr lang="nl-NL" sz="900" dirty="0" err="1"/>
              <a:t>telemetry</a:t>
            </a:r>
            <a:r>
              <a:rPr lang="nl-NL" sz="900" dirty="0"/>
              <a:t> topic</a:t>
            </a:r>
          </a:p>
          <a:p>
            <a:r>
              <a:rPr lang="nl-NL" sz="900" dirty="0"/>
              <a:t>4 – Data </a:t>
            </a:r>
            <a:r>
              <a:rPr lang="nl-NL" sz="900" dirty="0" err="1"/>
              <a:t>Persister</a:t>
            </a:r>
            <a:r>
              <a:rPr lang="nl-NL" sz="900" dirty="0"/>
              <a:t> </a:t>
            </a:r>
            <a:r>
              <a:rPr lang="nl-NL" sz="900" dirty="0" err="1"/>
              <a:t>function</a:t>
            </a:r>
            <a:r>
              <a:rPr lang="nl-NL" sz="900" dirty="0"/>
              <a:t> - – </a:t>
            </a:r>
            <a:r>
              <a:rPr lang="nl-NL" sz="900" dirty="0" err="1"/>
              <a:t>fed</a:t>
            </a:r>
            <a:r>
              <a:rPr lang="nl-NL" sz="900" dirty="0"/>
              <a:t> </a:t>
            </a:r>
            <a:r>
              <a:rPr lang="nl-NL" sz="900" dirty="0" err="1"/>
              <a:t>from</a:t>
            </a:r>
            <a:r>
              <a:rPr lang="nl-NL" sz="900" dirty="0"/>
              <a:t> /</a:t>
            </a:r>
            <a:r>
              <a:rPr lang="nl-NL" sz="900" dirty="0" err="1"/>
              <a:t>telemetry</a:t>
            </a:r>
            <a:r>
              <a:rPr lang="nl-NL" sz="900" dirty="0"/>
              <a:t> topic</a:t>
            </a:r>
          </a:p>
          <a:p>
            <a:r>
              <a:rPr lang="nl-NL" sz="900" dirty="0"/>
              <a:t>5 – Message </a:t>
            </a:r>
            <a:r>
              <a:rPr lang="nl-NL" sz="900" dirty="0" err="1"/>
              <a:t>Dispatcher</a:t>
            </a:r>
            <a:endParaRPr lang="nl-NL" sz="900" dirty="0"/>
          </a:p>
          <a:p>
            <a:r>
              <a:rPr lang="nl-NL" sz="900" dirty="0"/>
              <a:t>6 – </a:t>
            </a:r>
            <a:r>
              <a:rPr lang="nl-NL" sz="900" dirty="0" err="1"/>
              <a:t>Function</a:t>
            </a:r>
            <a:r>
              <a:rPr lang="nl-NL" sz="900" dirty="0"/>
              <a:t> </a:t>
            </a:r>
            <a:r>
              <a:rPr lang="nl-NL" sz="900" dirty="0" err="1"/>
              <a:t>Handlers</a:t>
            </a:r>
            <a:r>
              <a:rPr lang="nl-NL" sz="900" dirty="0"/>
              <a:t> for Status, </a:t>
            </a:r>
            <a:r>
              <a:rPr lang="nl-NL" sz="900" dirty="0" err="1"/>
              <a:t>ScanResult</a:t>
            </a:r>
            <a:r>
              <a:rPr lang="nl-NL" sz="900" dirty="0"/>
              <a:t>, </a:t>
            </a:r>
            <a:r>
              <a:rPr lang="nl-NL" sz="900" dirty="0" err="1"/>
              <a:t>ButtonPressed</a:t>
            </a:r>
            <a:r>
              <a:rPr lang="nl-NL" sz="900" dirty="0"/>
              <a:t>, Boot</a:t>
            </a:r>
          </a:p>
          <a:p>
            <a:r>
              <a:rPr lang="nl-NL" sz="900" dirty="0"/>
              <a:t>7 -  </a:t>
            </a:r>
            <a:r>
              <a:rPr lang="nl-NL" sz="900" dirty="0" err="1"/>
              <a:t>Retry</a:t>
            </a:r>
            <a:r>
              <a:rPr lang="nl-NL" sz="900" dirty="0"/>
              <a:t> </a:t>
            </a:r>
            <a:r>
              <a:rPr lang="nl-NL" sz="900" dirty="0" err="1"/>
              <a:t>and</a:t>
            </a:r>
            <a:r>
              <a:rPr lang="nl-NL" sz="900" dirty="0"/>
              <a:t> Dead letter </a:t>
            </a:r>
            <a:r>
              <a:rPr lang="nl-NL" sz="900" dirty="0" err="1"/>
              <a:t>configuration</a:t>
            </a:r>
            <a:r>
              <a:rPr lang="nl-NL" sz="900" dirty="0"/>
              <a:t> on </a:t>
            </a:r>
            <a:r>
              <a:rPr lang="nl-NL" sz="900" dirty="0" err="1"/>
              <a:t>every</a:t>
            </a:r>
            <a:r>
              <a:rPr lang="nl-NL" sz="900" dirty="0"/>
              <a:t> route </a:t>
            </a:r>
            <a:r>
              <a:rPr lang="nl-NL" sz="900" dirty="0" err="1"/>
              <a:t>to</a:t>
            </a:r>
            <a:r>
              <a:rPr lang="nl-NL" sz="900" dirty="0"/>
              <a:t> </a:t>
            </a:r>
            <a:r>
              <a:rPr lang="nl-NL" sz="900" dirty="0" err="1"/>
              <a:t>Blob</a:t>
            </a:r>
            <a:r>
              <a:rPr lang="nl-NL" sz="900" dirty="0"/>
              <a:t> Storage</a:t>
            </a:r>
          </a:p>
          <a:p>
            <a:r>
              <a:rPr lang="nl-NL" sz="900" dirty="0"/>
              <a:t>8 – Monitor Dead letter queue</a:t>
            </a:r>
          </a:p>
          <a:p>
            <a:r>
              <a:rPr lang="nl-NL" sz="900" dirty="0"/>
              <a:t>9 – </a:t>
            </a:r>
            <a:r>
              <a:rPr lang="nl-NL" sz="900" dirty="0" err="1"/>
              <a:t>Automated</a:t>
            </a:r>
            <a:r>
              <a:rPr lang="nl-NL" sz="900" dirty="0"/>
              <a:t> processing of </a:t>
            </a:r>
            <a:r>
              <a:rPr lang="nl-NL" sz="900" dirty="0" err="1"/>
              <a:t>dropped</a:t>
            </a:r>
            <a:r>
              <a:rPr lang="nl-NL" sz="900" dirty="0"/>
              <a:t> </a:t>
            </a:r>
            <a:r>
              <a:rPr lang="nl-NL" sz="900" dirty="0" err="1"/>
              <a:t>messages</a:t>
            </a:r>
            <a:endParaRPr lang="nl-NL" sz="900" dirty="0"/>
          </a:p>
          <a:p>
            <a:endParaRPr lang="en-NL" sz="900" dirty="0"/>
          </a:p>
        </p:txBody>
      </p:sp>
      <p:pic>
        <p:nvPicPr>
          <p:cNvPr id="85" name="Picture 84">
            <a:extLst>
              <a:ext uri="{FF2B5EF4-FFF2-40B4-BE49-F238E27FC236}">
                <a16:creationId xmlns:a16="http://schemas.microsoft.com/office/drawing/2014/main" id="{91BE6A96-53F5-468C-BE2B-AF4B4A9CB5FC}"/>
              </a:ext>
            </a:extLst>
          </p:cNvPr>
          <p:cNvPicPr>
            <a:picLocks noChangeAspect="1"/>
          </p:cNvPicPr>
          <p:nvPr/>
        </p:nvPicPr>
        <p:blipFill>
          <a:blip r:embed="rId2"/>
          <a:stretch>
            <a:fillRect/>
          </a:stretch>
        </p:blipFill>
        <p:spPr>
          <a:xfrm>
            <a:off x="2235821" y="1531785"/>
            <a:ext cx="486462" cy="450547"/>
          </a:xfrm>
          <a:prstGeom prst="rect">
            <a:avLst/>
          </a:prstGeom>
        </p:spPr>
      </p:pic>
      <p:cxnSp>
        <p:nvCxnSpPr>
          <p:cNvPr id="4" name="Connector: Elbow 3">
            <a:extLst>
              <a:ext uri="{FF2B5EF4-FFF2-40B4-BE49-F238E27FC236}">
                <a16:creationId xmlns:a16="http://schemas.microsoft.com/office/drawing/2014/main" id="{D1B5C9E2-4EA3-49B5-B685-FDE6B27EF331}"/>
              </a:ext>
            </a:extLst>
          </p:cNvPr>
          <p:cNvCxnSpPr>
            <a:endCxn id="85" idx="3"/>
          </p:cNvCxnSpPr>
          <p:nvPr/>
        </p:nvCxnSpPr>
        <p:spPr>
          <a:xfrm rot="16200000" flipV="1">
            <a:off x="2465500" y="2013842"/>
            <a:ext cx="595617" cy="8205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Connector: Elbow 5">
            <a:extLst>
              <a:ext uri="{FF2B5EF4-FFF2-40B4-BE49-F238E27FC236}">
                <a16:creationId xmlns:a16="http://schemas.microsoft.com/office/drawing/2014/main" id="{A0130778-2674-454C-8339-51980C0B75A8}"/>
              </a:ext>
            </a:extLst>
          </p:cNvPr>
          <p:cNvCxnSpPr>
            <a:cxnSpLocks/>
          </p:cNvCxnSpPr>
          <p:nvPr/>
        </p:nvCxnSpPr>
        <p:spPr>
          <a:xfrm rot="10800000" flipH="1" flipV="1">
            <a:off x="2235821" y="1749685"/>
            <a:ext cx="408704" cy="595617"/>
          </a:xfrm>
          <a:prstGeom prst="bentConnector4">
            <a:avLst>
              <a:gd name="adj1" fmla="val -41950"/>
              <a:gd name="adj2" fmla="val 6891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242DF226-CDEC-47E5-A4DA-FB833355D2E5}"/>
              </a:ext>
            </a:extLst>
          </p:cNvPr>
          <p:cNvGrpSpPr/>
          <p:nvPr/>
        </p:nvGrpSpPr>
        <p:grpSpPr>
          <a:xfrm>
            <a:off x="2158891" y="1449487"/>
            <a:ext cx="260008" cy="253916"/>
            <a:chOff x="779898" y="1938958"/>
            <a:chExt cx="346677" cy="338555"/>
          </a:xfrm>
        </p:grpSpPr>
        <p:sp>
          <p:nvSpPr>
            <p:cNvPr id="98" name="Oval 97">
              <a:extLst>
                <a:ext uri="{FF2B5EF4-FFF2-40B4-BE49-F238E27FC236}">
                  <a16:creationId xmlns:a16="http://schemas.microsoft.com/office/drawing/2014/main" id="{1EDDB90A-FE2D-457E-AF51-226E632577C0}"/>
                </a:ext>
              </a:extLst>
            </p:cNvPr>
            <p:cNvSpPr/>
            <p:nvPr/>
          </p:nvSpPr>
          <p:spPr>
            <a:xfrm>
              <a:off x="793770" y="2000863"/>
              <a:ext cx="238589" cy="221227"/>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NL" sz="1013">
                <a:solidFill>
                  <a:schemeClr val="bg1"/>
                </a:solidFill>
              </a:endParaRPr>
            </a:p>
          </p:txBody>
        </p:sp>
        <p:sp>
          <p:nvSpPr>
            <p:cNvPr id="99" name="TextBox 98">
              <a:extLst>
                <a:ext uri="{FF2B5EF4-FFF2-40B4-BE49-F238E27FC236}">
                  <a16:creationId xmlns:a16="http://schemas.microsoft.com/office/drawing/2014/main" id="{177F0953-96C7-44C0-914B-263C5E0F2C82}"/>
                </a:ext>
              </a:extLst>
            </p:cNvPr>
            <p:cNvSpPr txBox="1"/>
            <p:nvPr/>
          </p:nvSpPr>
          <p:spPr>
            <a:xfrm>
              <a:off x="779898" y="1938958"/>
              <a:ext cx="346677" cy="338555"/>
            </a:xfrm>
            <a:prstGeom prst="rect">
              <a:avLst/>
            </a:prstGeom>
            <a:noFill/>
          </p:spPr>
          <p:txBody>
            <a:bodyPr wrap="none" rtlCol="0">
              <a:spAutoFit/>
            </a:bodyPr>
            <a:lstStyle/>
            <a:p>
              <a:r>
                <a:rPr lang="nl-NL" sz="1050" dirty="0">
                  <a:solidFill>
                    <a:schemeClr val="bg1"/>
                  </a:solidFill>
                </a:rPr>
                <a:t>1</a:t>
              </a:r>
              <a:endParaRPr lang="en-NL" sz="1050" dirty="0">
                <a:solidFill>
                  <a:schemeClr val="bg1"/>
                </a:solidFill>
              </a:endParaRPr>
            </a:p>
          </p:txBody>
        </p:sp>
      </p:grpSp>
      <p:pic>
        <p:nvPicPr>
          <p:cNvPr id="100" name="Picture 2" descr="https://s14-eu5.startpage.com/wikioimage/f724c36095c18c8c84291fbac3767c60.png">
            <a:extLst>
              <a:ext uri="{FF2B5EF4-FFF2-40B4-BE49-F238E27FC236}">
                <a16:creationId xmlns:a16="http://schemas.microsoft.com/office/drawing/2014/main" id="{9494C886-2F85-4FF5-B1B6-DC9DA590EA1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27808" y="1308830"/>
            <a:ext cx="297033" cy="463371"/>
          </a:xfrm>
          <a:prstGeom prst="rect">
            <a:avLst/>
          </a:prstGeom>
          <a:noFill/>
          <a:extLst>
            <a:ext uri="{909E8E84-426E-40DD-AFC4-6F175D3DCCD1}">
              <a14:hiddenFill xmlns:a14="http://schemas.microsoft.com/office/drawing/2010/main">
                <a:solidFill>
                  <a:srgbClr val="FFFFFF"/>
                </a:solidFill>
              </a14:hiddenFill>
            </a:ext>
          </a:extLst>
        </p:spPr>
      </p:pic>
      <p:sp>
        <p:nvSpPr>
          <p:cNvPr id="101" name="Title 1">
            <a:extLst>
              <a:ext uri="{FF2B5EF4-FFF2-40B4-BE49-F238E27FC236}">
                <a16:creationId xmlns:a16="http://schemas.microsoft.com/office/drawing/2014/main" id="{295A0175-B8BC-4659-A5C8-8883D5933933}"/>
              </a:ext>
            </a:extLst>
          </p:cNvPr>
          <p:cNvSpPr txBox="1">
            <a:spLocks/>
          </p:cNvSpPr>
          <p:nvPr/>
        </p:nvSpPr>
        <p:spPr>
          <a:xfrm>
            <a:off x="719999" y="288000"/>
            <a:ext cx="6624000" cy="504000"/>
          </a:xfrm>
          <a:prstGeom prst="rect">
            <a:avLst/>
          </a:prstGeom>
        </p:spPr>
        <p:txBody>
          <a:bodyPr/>
          <a:lst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a:lstStyle>
          <a:p>
            <a:r>
              <a:rPr lang="nl-NL" dirty="0" err="1"/>
              <a:t>Leverage</a:t>
            </a:r>
            <a:r>
              <a:rPr lang="nl-NL" dirty="0"/>
              <a:t> Event </a:t>
            </a:r>
            <a:r>
              <a:rPr lang="nl-NL" dirty="0" err="1"/>
              <a:t>Grid</a:t>
            </a:r>
            <a:r>
              <a:rPr lang="nl-NL" dirty="0"/>
              <a:t> for filtering </a:t>
            </a:r>
            <a:r>
              <a:rPr lang="nl-NL" dirty="0" err="1"/>
              <a:t>and</a:t>
            </a:r>
            <a:r>
              <a:rPr lang="nl-NL" dirty="0"/>
              <a:t> </a:t>
            </a:r>
            <a:r>
              <a:rPr lang="nl-NL" dirty="0" err="1"/>
              <a:t>fanning</a:t>
            </a:r>
            <a:r>
              <a:rPr lang="nl-NL" dirty="0"/>
              <a:t> out </a:t>
            </a:r>
            <a:br>
              <a:rPr lang="nl-NL" dirty="0"/>
            </a:br>
            <a:r>
              <a:rPr lang="nl-NL" dirty="0" err="1"/>
              <a:t>messages</a:t>
            </a:r>
            <a:r>
              <a:rPr lang="nl-NL" dirty="0"/>
              <a:t> </a:t>
            </a:r>
            <a:r>
              <a:rPr lang="nl-NL" dirty="0" err="1"/>
              <a:t>and</a:t>
            </a:r>
            <a:r>
              <a:rPr lang="nl-NL" dirty="0"/>
              <a:t> for </a:t>
            </a:r>
            <a:r>
              <a:rPr lang="nl-NL" dirty="0" err="1"/>
              <a:t>implementing</a:t>
            </a:r>
            <a:r>
              <a:rPr lang="nl-NL" dirty="0"/>
              <a:t> </a:t>
            </a:r>
            <a:r>
              <a:rPr lang="nl-NL" dirty="0" err="1"/>
              <a:t>retry</a:t>
            </a:r>
            <a:r>
              <a:rPr lang="nl-NL" dirty="0"/>
              <a:t> </a:t>
            </a:r>
            <a:r>
              <a:rPr lang="nl-NL" dirty="0" err="1"/>
              <a:t>policies</a:t>
            </a:r>
            <a:endParaRPr lang="en-NL" dirty="0"/>
          </a:p>
        </p:txBody>
      </p:sp>
      <p:sp>
        <p:nvSpPr>
          <p:cNvPr id="3" name="Footer Placeholder 2">
            <a:extLst>
              <a:ext uri="{FF2B5EF4-FFF2-40B4-BE49-F238E27FC236}">
                <a16:creationId xmlns:a16="http://schemas.microsoft.com/office/drawing/2014/main" id="{03884C56-E0B4-44AC-84EA-4ABDD7B040F7}"/>
              </a:ext>
            </a:extLst>
          </p:cNvPr>
          <p:cNvSpPr>
            <a:spLocks noGrp="1"/>
          </p:cNvSpPr>
          <p:nvPr>
            <p:ph type="ftr" sz="quarter" idx="11"/>
          </p:nvPr>
        </p:nvSpPr>
        <p:spPr/>
        <p:txBody>
          <a:bodyPr/>
          <a:lstStyle/>
          <a:p>
            <a:r>
              <a:rPr lang="en-US"/>
              <a:t>Cloud IoT Platform for Energy Transition - DigitalXchange 2020</a:t>
            </a:r>
            <a:endParaRPr lang="en-NL"/>
          </a:p>
        </p:txBody>
      </p:sp>
    </p:spTree>
    <p:extLst>
      <p:ext uri="{BB962C8B-B14F-4D97-AF65-F5344CB8AC3E}">
        <p14:creationId xmlns:p14="http://schemas.microsoft.com/office/powerpoint/2010/main" val="4023927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00"/>
                                        </p:tgtEl>
                                      </p:cBhvr>
                                    </p:animEffect>
                                    <p:animScale>
                                      <p:cBhvr>
                                        <p:cTn id="7" dur="250" autoRev="1" fill="hold"/>
                                        <p:tgtEl>
                                          <p:spTgt spid="10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6" presetClass="emph" presetSubtype="0" fill="hold" nodeType="clickEffect">
                                  <p:stCondLst>
                                    <p:cond delay="0"/>
                                  </p:stCondLst>
                                  <p:childTnLst>
                                    <p:animScale>
                                      <p:cBhvr>
                                        <p:cTn id="11" dur="2000" fill="hold"/>
                                        <p:tgtEl>
                                          <p:spTgt spid="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a:extLst>
              <a:ext uri="{FF2B5EF4-FFF2-40B4-BE49-F238E27FC236}">
                <a16:creationId xmlns:a16="http://schemas.microsoft.com/office/drawing/2014/main" id="{E59E314F-4891-41B3-B39A-B267004E8388}"/>
              </a:ext>
            </a:extLst>
          </p:cNvPr>
          <p:cNvSpPr/>
          <p:nvPr/>
        </p:nvSpPr>
        <p:spPr>
          <a:xfrm>
            <a:off x="232118" y="482822"/>
            <a:ext cx="7350368" cy="4018840"/>
          </a:xfrm>
          <a:prstGeom prst="cloud">
            <a:avLst/>
          </a:prstGeom>
          <a:solidFill>
            <a:schemeClr val="bg1">
              <a:lumMod val="95000"/>
              <a:alpha val="79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2" name="Title 1">
            <a:extLst>
              <a:ext uri="{FF2B5EF4-FFF2-40B4-BE49-F238E27FC236}">
                <a16:creationId xmlns:a16="http://schemas.microsoft.com/office/drawing/2014/main" id="{DAD571BE-ADF9-4CAF-82DA-F0D84B4AE9CF}"/>
              </a:ext>
            </a:extLst>
          </p:cNvPr>
          <p:cNvSpPr>
            <a:spLocks noGrp="1"/>
          </p:cNvSpPr>
          <p:nvPr>
            <p:ph type="title"/>
          </p:nvPr>
        </p:nvSpPr>
        <p:spPr/>
        <p:txBody>
          <a:bodyPr/>
          <a:lstStyle/>
          <a:p>
            <a:r>
              <a:rPr lang="nl-NL" dirty="0" err="1"/>
              <a:t>Ingest</a:t>
            </a:r>
            <a:endParaRPr lang="en-NL" dirty="0"/>
          </a:p>
        </p:txBody>
      </p:sp>
      <p:sp>
        <p:nvSpPr>
          <p:cNvPr id="4" name="Footer Placeholder 3">
            <a:extLst>
              <a:ext uri="{FF2B5EF4-FFF2-40B4-BE49-F238E27FC236}">
                <a16:creationId xmlns:a16="http://schemas.microsoft.com/office/drawing/2014/main" id="{EB1E1342-5F03-4EAB-893A-29DD859D91A4}"/>
              </a:ext>
            </a:extLst>
          </p:cNvPr>
          <p:cNvSpPr>
            <a:spLocks noGrp="1"/>
          </p:cNvSpPr>
          <p:nvPr>
            <p:ph type="ftr" sz="quarter" idx="11"/>
          </p:nvPr>
        </p:nvSpPr>
        <p:spPr/>
        <p:txBody>
          <a:bodyPr/>
          <a:lstStyle/>
          <a:p>
            <a:r>
              <a:rPr lang="en-US"/>
              <a:t>Cloud IoT Platform for Energy Transition - DigitalXchange 2020</a:t>
            </a:r>
            <a:endParaRPr lang="nl-NL"/>
          </a:p>
        </p:txBody>
      </p:sp>
      <p:sp>
        <p:nvSpPr>
          <p:cNvPr id="10" name="Cylinder 9">
            <a:extLst>
              <a:ext uri="{FF2B5EF4-FFF2-40B4-BE49-F238E27FC236}">
                <a16:creationId xmlns:a16="http://schemas.microsoft.com/office/drawing/2014/main" id="{58F7180F-A245-4782-B4F1-C44A839E4222}"/>
              </a:ext>
            </a:extLst>
          </p:cNvPr>
          <p:cNvSpPr/>
          <p:nvPr/>
        </p:nvSpPr>
        <p:spPr>
          <a:xfrm>
            <a:off x="1603053" y="3490347"/>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pic>
        <p:nvPicPr>
          <p:cNvPr id="18" name="Picture 17">
            <a:extLst>
              <a:ext uri="{FF2B5EF4-FFF2-40B4-BE49-F238E27FC236}">
                <a16:creationId xmlns:a16="http://schemas.microsoft.com/office/drawing/2014/main" id="{A13B9875-5242-472F-8EDF-C1A4B5B9732C}"/>
              </a:ext>
            </a:extLst>
          </p:cNvPr>
          <p:cNvPicPr>
            <a:picLocks noChangeAspect="1"/>
          </p:cNvPicPr>
          <p:nvPr/>
        </p:nvPicPr>
        <p:blipFill>
          <a:blip r:embed="rId2"/>
          <a:stretch>
            <a:fillRect/>
          </a:stretch>
        </p:blipFill>
        <p:spPr>
          <a:xfrm>
            <a:off x="992467" y="1818277"/>
            <a:ext cx="1258415" cy="1233523"/>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2660BB52-4CEC-4932-9290-FED4E72B5B7F}"/>
              </a:ext>
            </a:extLst>
          </p:cNvPr>
          <p:cNvPicPr>
            <a:picLocks noChangeAspect="1"/>
          </p:cNvPicPr>
          <p:nvPr/>
        </p:nvPicPr>
        <p:blipFill>
          <a:blip r:embed="rId3"/>
          <a:stretch>
            <a:fillRect/>
          </a:stretch>
        </p:blipFill>
        <p:spPr>
          <a:xfrm>
            <a:off x="2550245" y="2151158"/>
            <a:ext cx="666125" cy="640829"/>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9FA9853A-F8D3-4460-911F-BD9948153688}"/>
              </a:ext>
            </a:extLst>
          </p:cNvPr>
          <p:cNvSpPr txBox="1"/>
          <p:nvPr/>
        </p:nvSpPr>
        <p:spPr>
          <a:xfrm>
            <a:off x="1285174" y="1428135"/>
            <a:ext cx="776627" cy="400110"/>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err="1"/>
              <a:t>IoT</a:t>
            </a:r>
            <a:r>
              <a:rPr lang="nl-NL" sz="1300" dirty="0"/>
              <a:t> Hub</a:t>
            </a:r>
            <a:endParaRPr lang="en-NL" sz="1300" dirty="0" err="1"/>
          </a:p>
        </p:txBody>
      </p:sp>
      <p:sp>
        <p:nvSpPr>
          <p:cNvPr id="30" name="TextBox 29">
            <a:extLst>
              <a:ext uri="{FF2B5EF4-FFF2-40B4-BE49-F238E27FC236}">
                <a16:creationId xmlns:a16="http://schemas.microsoft.com/office/drawing/2014/main" id="{F1BAF772-994C-439C-9B51-279F78C6DD0B}"/>
              </a:ext>
            </a:extLst>
          </p:cNvPr>
          <p:cNvSpPr txBox="1"/>
          <p:nvPr/>
        </p:nvSpPr>
        <p:spPr>
          <a:xfrm>
            <a:off x="1440414" y="4063823"/>
            <a:ext cx="1248333" cy="600164"/>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a:t>Database for </a:t>
            </a:r>
            <a:r>
              <a:rPr lang="nl-NL" sz="1300" dirty="0" err="1"/>
              <a:t>PostgreSQL</a:t>
            </a:r>
            <a:endParaRPr lang="en-NL" sz="1300" dirty="0" err="1"/>
          </a:p>
        </p:txBody>
      </p:sp>
      <p:cxnSp>
        <p:nvCxnSpPr>
          <p:cNvPr id="35" name="Connector: Elbow 34">
            <a:extLst>
              <a:ext uri="{FF2B5EF4-FFF2-40B4-BE49-F238E27FC236}">
                <a16:creationId xmlns:a16="http://schemas.microsoft.com/office/drawing/2014/main" id="{DFA9BD29-6BBE-41B8-A04F-A18F1CAAC17A}"/>
              </a:ext>
            </a:extLst>
          </p:cNvPr>
          <p:cNvCxnSpPr>
            <a:cxnSpLocks/>
            <a:stCxn id="20" idx="3"/>
            <a:endCxn id="37" idx="1"/>
          </p:cNvCxnSpPr>
          <p:nvPr/>
        </p:nvCxnSpPr>
        <p:spPr>
          <a:xfrm flipV="1">
            <a:off x="3216370" y="2203282"/>
            <a:ext cx="562601" cy="26829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6DDD52C1-5BCF-41D1-82D4-9CA513E1F5ED}"/>
              </a:ext>
            </a:extLst>
          </p:cNvPr>
          <p:cNvPicPr>
            <a:picLocks noChangeAspect="1"/>
          </p:cNvPicPr>
          <p:nvPr/>
        </p:nvPicPr>
        <p:blipFill>
          <a:blip r:embed="rId4"/>
          <a:stretch>
            <a:fillRect/>
          </a:stretch>
        </p:blipFill>
        <p:spPr>
          <a:xfrm>
            <a:off x="6244584" y="-23900"/>
            <a:ext cx="1337902" cy="1728713"/>
          </a:xfrm>
          <a:prstGeom prst="rect">
            <a:avLst/>
          </a:prstGeom>
        </p:spPr>
      </p:pic>
      <p:pic>
        <p:nvPicPr>
          <p:cNvPr id="58" name="Snagit_SNG827">
            <a:extLst>
              <a:ext uri="{FF2B5EF4-FFF2-40B4-BE49-F238E27FC236}">
                <a16:creationId xmlns:a16="http://schemas.microsoft.com/office/drawing/2014/main" id="{E4469583-7799-44D5-9E86-E8A08DB806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85898" y="3804010"/>
            <a:ext cx="644049" cy="674718"/>
          </a:xfrm>
          <a:prstGeom prst="rect">
            <a:avLst/>
          </a:prstGeom>
          <a:ln>
            <a:noFill/>
          </a:ln>
          <a:effectLst>
            <a:outerShdw blurRad="292100" dist="139700" dir="2700000" algn="tl" rotWithShape="0">
              <a:srgbClr val="333333">
                <a:alpha val="65000"/>
              </a:srgbClr>
            </a:outerShdw>
          </a:effectLst>
        </p:spPr>
      </p:pic>
      <p:sp>
        <p:nvSpPr>
          <p:cNvPr id="22" name="Rectangle: Rounded Corners 21">
            <a:extLst>
              <a:ext uri="{FF2B5EF4-FFF2-40B4-BE49-F238E27FC236}">
                <a16:creationId xmlns:a16="http://schemas.microsoft.com/office/drawing/2014/main" id="{F6430BDB-AACB-4F9C-8270-293F4EBA2DD8}"/>
              </a:ext>
            </a:extLst>
          </p:cNvPr>
          <p:cNvSpPr/>
          <p:nvPr/>
        </p:nvSpPr>
        <p:spPr>
          <a:xfrm>
            <a:off x="6349141" y="3438688"/>
            <a:ext cx="555001" cy="504000"/>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a:t>API</a:t>
            </a:r>
            <a:endParaRPr lang="en-NL" dirty="0"/>
          </a:p>
        </p:txBody>
      </p:sp>
      <p:sp>
        <p:nvSpPr>
          <p:cNvPr id="23" name="Cube 22">
            <a:extLst>
              <a:ext uri="{FF2B5EF4-FFF2-40B4-BE49-F238E27FC236}">
                <a16:creationId xmlns:a16="http://schemas.microsoft.com/office/drawing/2014/main" id="{A0F16102-9DC6-422C-9CB4-6419E2FC976D}"/>
              </a:ext>
            </a:extLst>
          </p:cNvPr>
          <p:cNvSpPr/>
          <p:nvPr/>
        </p:nvSpPr>
        <p:spPr>
          <a:xfrm>
            <a:off x="7993661" y="1070550"/>
            <a:ext cx="1263292" cy="1204561"/>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50" dirty="0"/>
              <a:t>Event Streaming Platform</a:t>
            </a:r>
            <a:endParaRPr lang="en-NL" sz="1050" dirty="0"/>
          </a:p>
        </p:txBody>
      </p:sp>
      <p:sp>
        <p:nvSpPr>
          <p:cNvPr id="33" name="Arrow: Curved Right 32">
            <a:extLst>
              <a:ext uri="{FF2B5EF4-FFF2-40B4-BE49-F238E27FC236}">
                <a16:creationId xmlns:a16="http://schemas.microsoft.com/office/drawing/2014/main" id="{68DA785B-392A-4A21-9566-480A9E102B8F}"/>
              </a:ext>
            </a:extLst>
          </p:cNvPr>
          <p:cNvSpPr/>
          <p:nvPr/>
        </p:nvSpPr>
        <p:spPr>
          <a:xfrm rot="2036012">
            <a:off x="5715951" y="3185055"/>
            <a:ext cx="687175" cy="307435"/>
          </a:xfrm>
          <a:prstGeom prst="curvedRightArrow">
            <a:avLst/>
          </a:prstGeom>
        </p:spPr>
        <p:style>
          <a:lnRef idx="0">
            <a:schemeClr val="accent5"/>
          </a:lnRef>
          <a:fillRef idx="3">
            <a:schemeClr val="accent5"/>
          </a:fillRef>
          <a:effectRef idx="3">
            <a:schemeClr val="accent5"/>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34" name="Flowchart: Process 33">
            <a:extLst>
              <a:ext uri="{FF2B5EF4-FFF2-40B4-BE49-F238E27FC236}">
                <a16:creationId xmlns:a16="http://schemas.microsoft.com/office/drawing/2014/main" id="{CDEE1821-79E5-43D6-B58C-4ABD9221DB96}"/>
              </a:ext>
            </a:extLst>
          </p:cNvPr>
          <p:cNvSpPr/>
          <p:nvPr/>
        </p:nvSpPr>
        <p:spPr>
          <a:xfrm>
            <a:off x="349690" y="111364"/>
            <a:ext cx="2144683" cy="1156339"/>
          </a:xfrm>
          <a:prstGeom prst="flowChartProcess">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800" dirty="0" err="1"/>
              <a:t>Validate</a:t>
            </a:r>
            <a:r>
              <a:rPr lang="nl-NL" sz="1800" dirty="0"/>
              <a:t>, </a:t>
            </a:r>
            <a:r>
              <a:rPr lang="nl-NL" sz="1800" dirty="0" err="1"/>
              <a:t>Enrich</a:t>
            </a:r>
            <a:r>
              <a:rPr lang="nl-NL" sz="1800" dirty="0"/>
              <a:t> </a:t>
            </a:r>
            <a:r>
              <a:rPr lang="nl-NL" sz="1800" dirty="0" err="1"/>
              <a:t>Process</a:t>
            </a:r>
            <a:r>
              <a:rPr lang="nl-NL" sz="1800" dirty="0"/>
              <a:t>, </a:t>
            </a:r>
            <a:r>
              <a:rPr lang="nl-NL" sz="1800" dirty="0" err="1"/>
              <a:t>Convert</a:t>
            </a:r>
            <a:r>
              <a:rPr lang="nl-NL" sz="1800" dirty="0"/>
              <a:t>, </a:t>
            </a:r>
            <a:r>
              <a:rPr lang="nl-NL" sz="1800" dirty="0" err="1"/>
              <a:t>Publish</a:t>
            </a:r>
            <a:r>
              <a:rPr lang="nl-NL" sz="1800" dirty="0"/>
              <a:t> </a:t>
            </a:r>
            <a:endParaRPr lang="en-NL" sz="1800" dirty="0"/>
          </a:p>
        </p:txBody>
      </p:sp>
      <p:pic>
        <p:nvPicPr>
          <p:cNvPr id="36" name="Picture 35">
            <a:extLst>
              <a:ext uri="{FF2B5EF4-FFF2-40B4-BE49-F238E27FC236}">
                <a16:creationId xmlns:a16="http://schemas.microsoft.com/office/drawing/2014/main" id="{5D352FB5-8E1B-4BFF-B52E-AE9B2D549997}"/>
              </a:ext>
            </a:extLst>
          </p:cNvPr>
          <p:cNvPicPr>
            <a:picLocks noChangeAspect="1"/>
          </p:cNvPicPr>
          <p:nvPr/>
        </p:nvPicPr>
        <p:blipFill>
          <a:blip r:embed="rId6"/>
          <a:stretch>
            <a:fillRect/>
          </a:stretch>
        </p:blipFill>
        <p:spPr>
          <a:xfrm>
            <a:off x="4184200" y="724728"/>
            <a:ext cx="544876" cy="543467"/>
          </a:xfrm>
          <a:prstGeom prst="rect">
            <a:avLst/>
          </a:prstGeom>
        </p:spPr>
      </p:pic>
      <p:pic>
        <p:nvPicPr>
          <p:cNvPr id="37" name="Picture 36">
            <a:extLst>
              <a:ext uri="{FF2B5EF4-FFF2-40B4-BE49-F238E27FC236}">
                <a16:creationId xmlns:a16="http://schemas.microsoft.com/office/drawing/2014/main" id="{DF706001-EEB8-4FD5-99FA-2ED8E1F70164}"/>
              </a:ext>
            </a:extLst>
          </p:cNvPr>
          <p:cNvPicPr>
            <a:picLocks noChangeAspect="1"/>
          </p:cNvPicPr>
          <p:nvPr/>
        </p:nvPicPr>
        <p:blipFill>
          <a:blip r:embed="rId7"/>
          <a:stretch>
            <a:fillRect/>
          </a:stretch>
        </p:blipFill>
        <p:spPr>
          <a:xfrm>
            <a:off x="3778971" y="1929430"/>
            <a:ext cx="732164" cy="547704"/>
          </a:xfrm>
          <a:prstGeom prst="rect">
            <a:avLst/>
          </a:prstGeom>
        </p:spPr>
      </p:pic>
      <p:pic>
        <p:nvPicPr>
          <p:cNvPr id="40" name="Picture 39">
            <a:extLst>
              <a:ext uri="{FF2B5EF4-FFF2-40B4-BE49-F238E27FC236}">
                <a16:creationId xmlns:a16="http://schemas.microsoft.com/office/drawing/2014/main" id="{0E31EFDB-FDFB-40AE-B5DE-2ED24B2D90D4}"/>
              </a:ext>
            </a:extLst>
          </p:cNvPr>
          <p:cNvPicPr>
            <a:picLocks noChangeAspect="1"/>
          </p:cNvPicPr>
          <p:nvPr/>
        </p:nvPicPr>
        <p:blipFill>
          <a:blip r:embed="rId8"/>
          <a:stretch>
            <a:fillRect/>
          </a:stretch>
        </p:blipFill>
        <p:spPr>
          <a:xfrm>
            <a:off x="4585054" y="3612762"/>
            <a:ext cx="1359826" cy="351128"/>
          </a:xfrm>
          <a:prstGeom prst="rect">
            <a:avLst/>
          </a:prstGeom>
        </p:spPr>
      </p:pic>
      <p:pic>
        <p:nvPicPr>
          <p:cNvPr id="41" name="Picture 2" descr="https://s14-eu5.startpage.com/wikioimage/f724c36095c18c8c84291fbac3767c60.png">
            <a:extLst>
              <a:ext uri="{FF2B5EF4-FFF2-40B4-BE49-F238E27FC236}">
                <a16:creationId xmlns:a16="http://schemas.microsoft.com/office/drawing/2014/main" id="{E2FA43FD-7127-4577-8974-AAAFA01E695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763327" y="1167666"/>
            <a:ext cx="323136" cy="504092"/>
          </a:xfrm>
          <a:prstGeom prst="rect">
            <a:avLst/>
          </a:prstGeom>
          <a:noFill/>
          <a:extLst>
            <a:ext uri="{909E8E84-426E-40DD-AFC4-6F175D3DCCD1}">
              <a14:hiddenFill xmlns:a14="http://schemas.microsoft.com/office/drawing/2010/main">
                <a:solidFill>
                  <a:srgbClr val="FFFFFF"/>
                </a:solidFill>
              </a14:hiddenFill>
            </a:ext>
          </a:extLst>
        </p:spPr>
      </p:pic>
      <p:sp>
        <p:nvSpPr>
          <p:cNvPr id="42" name="Arrow: Left 41">
            <a:extLst>
              <a:ext uri="{FF2B5EF4-FFF2-40B4-BE49-F238E27FC236}">
                <a16:creationId xmlns:a16="http://schemas.microsoft.com/office/drawing/2014/main" id="{B5F64268-FAA0-4316-83AB-73F10795514B}"/>
              </a:ext>
            </a:extLst>
          </p:cNvPr>
          <p:cNvSpPr/>
          <p:nvPr/>
        </p:nvSpPr>
        <p:spPr>
          <a:xfrm>
            <a:off x="6882966" y="3651328"/>
            <a:ext cx="897143" cy="1887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3" name="TextBox 42">
            <a:extLst>
              <a:ext uri="{FF2B5EF4-FFF2-40B4-BE49-F238E27FC236}">
                <a16:creationId xmlns:a16="http://schemas.microsoft.com/office/drawing/2014/main" id="{7452B4E1-048D-472F-9ECA-0A9DF033044D}"/>
              </a:ext>
            </a:extLst>
          </p:cNvPr>
          <p:cNvSpPr txBox="1"/>
          <p:nvPr/>
        </p:nvSpPr>
        <p:spPr>
          <a:xfrm rot="5400000">
            <a:off x="7334684" y="3590406"/>
            <a:ext cx="596638" cy="230832"/>
          </a:xfrm>
          <a:prstGeom prst="rect">
            <a:avLst/>
          </a:prstGeom>
          <a:noFill/>
        </p:spPr>
        <p:txBody>
          <a:bodyPr wrap="none" rtlCol="0">
            <a:spAutoFit/>
          </a:bodyPr>
          <a:lstStyle/>
          <a:p>
            <a:r>
              <a:rPr lang="nl-NL" sz="900" dirty="0">
                <a:solidFill>
                  <a:schemeClr val="bg1"/>
                </a:solidFill>
                <a:highlight>
                  <a:srgbClr val="000000"/>
                </a:highlight>
              </a:rPr>
              <a:t>APGIGEE</a:t>
            </a:r>
            <a:endParaRPr lang="en-NL" sz="900" dirty="0">
              <a:solidFill>
                <a:schemeClr val="bg1"/>
              </a:solidFill>
              <a:highlight>
                <a:srgbClr val="000000"/>
              </a:highlight>
            </a:endParaRPr>
          </a:p>
        </p:txBody>
      </p:sp>
      <p:pic>
        <p:nvPicPr>
          <p:cNvPr id="47" name="Picture 46">
            <a:extLst>
              <a:ext uri="{FF2B5EF4-FFF2-40B4-BE49-F238E27FC236}">
                <a16:creationId xmlns:a16="http://schemas.microsoft.com/office/drawing/2014/main" id="{34729D72-FB7F-4FCC-ADE5-1270824FD31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2247606" y="2594591"/>
            <a:ext cx="544877" cy="514395"/>
          </a:xfrm>
          <a:prstGeom prst="rect">
            <a:avLst/>
          </a:prstGeom>
        </p:spPr>
      </p:pic>
      <p:pic>
        <p:nvPicPr>
          <p:cNvPr id="6" name="Picture 5">
            <a:extLst>
              <a:ext uri="{FF2B5EF4-FFF2-40B4-BE49-F238E27FC236}">
                <a16:creationId xmlns:a16="http://schemas.microsoft.com/office/drawing/2014/main" id="{383CB84C-18B7-4F26-A9C1-6F17DB2AF800}"/>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393970" y="1821938"/>
            <a:ext cx="470236" cy="662304"/>
          </a:xfrm>
          <a:prstGeom prst="rect">
            <a:avLst/>
          </a:prstGeom>
        </p:spPr>
      </p:pic>
      <p:pic>
        <p:nvPicPr>
          <p:cNvPr id="48" name="Picture 47">
            <a:extLst>
              <a:ext uri="{FF2B5EF4-FFF2-40B4-BE49-F238E27FC236}">
                <a16:creationId xmlns:a16="http://schemas.microsoft.com/office/drawing/2014/main" id="{6CD8A2F3-D1D6-40EF-99E8-CA85AF596C59}"/>
              </a:ext>
            </a:extLst>
          </p:cNvPr>
          <p:cNvPicPr>
            <a:picLocks noChangeAspect="1"/>
          </p:cNvPicPr>
          <p:nvPr/>
        </p:nvPicPr>
        <p:blipFill>
          <a:blip r:embed="rId3"/>
          <a:stretch>
            <a:fillRect/>
          </a:stretch>
        </p:blipFill>
        <p:spPr>
          <a:xfrm>
            <a:off x="6153042" y="2828982"/>
            <a:ext cx="666125" cy="640829"/>
          </a:xfrm>
          <a:prstGeom prst="rect">
            <a:avLst/>
          </a:prstGeom>
          <a:ln>
            <a:noFill/>
          </a:ln>
          <a:effectLst>
            <a:outerShdw blurRad="292100" dist="139700" dir="2700000" algn="tl" rotWithShape="0">
              <a:srgbClr val="333333">
                <a:alpha val="65000"/>
              </a:srgbClr>
            </a:outerShdw>
          </a:effectLst>
        </p:spPr>
      </p:pic>
      <p:pic>
        <p:nvPicPr>
          <p:cNvPr id="49" name="Picture 48">
            <a:extLst>
              <a:ext uri="{FF2B5EF4-FFF2-40B4-BE49-F238E27FC236}">
                <a16:creationId xmlns:a16="http://schemas.microsoft.com/office/drawing/2014/main" id="{50C6984A-E4C1-44EC-A725-8CEAF8AC6518}"/>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756201" y="2673401"/>
            <a:ext cx="541067" cy="762066"/>
          </a:xfrm>
          <a:prstGeom prst="rect">
            <a:avLst/>
          </a:prstGeom>
        </p:spPr>
      </p:pic>
      <p:pic>
        <p:nvPicPr>
          <p:cNvPr id="50" name="Picture 49">
            <a:extLst>
              <a:ext uri="{FF2B5EF4-FFF2-40B4-BE49-F238E27FC236}">
                <a16:creationId xmlns:a16="http://schemas.microsoft.com/office/drawing/2014/main" id="{41CD7AFD-3B45-4708-91AE-7EDA56DE094E}"/>
              </a:ext>
            </a:extLst>
          </p:cNvPr>
          <p:cNvPicPr>
            <a:picLocks noChangeAspect="1"/>
          </p:cNvPicPr>
          <p:nvPr/>
        </p:nvPicPr>
        <p:blipFill>
          <a:blip r:embed="rId3"/>
          <a:stretch>
            <a:fillRect/>
          </a:stretch>
        </p:blipFill>
        <p:spPr>
          <a:xfrm>
            <a:off x="6805144" y="1576724"/>
            <a:ext cx="666125" cy="640829"/>
          </a:xfrm>
          <a:prstGeom prst="rect">
            <a:avLst/>
          </a:prstGeom>
          <a:ln>
            <a:noFill/>
          </a:ln>
          <a:effectLst>
            <a:outerShdw blurRad="292100" dist="139700" dir="2700000" algn="tl" rotWithShape="0">
              <a:srgbClr val="333333">
                <a:alpha val="65000"/>
              </a:srgbClr>
            </a:outerShdw>
          </a:effectLst>
        </p:spPr>
      </p:pic>
      <p:sp>
        <p:nvSpPr>
          <p:cNvPr id="8" name="Arrow: Right 7">
            <a:extLst>
              <a:ext uri="{FF2B5EF4-FFF2-40B4-BE49-F238E27FC236}">
                <a16:creationId xmlns:a16="http://schemas.microsoft.com/office/drawing/2014/main" id="{F56E747F-E718-4570-BDFB-7444496CC4D6}"/>
              </a:ext>
            </a:extLst>
          </p:cNvPr>
          <p:cNvSpPr/>
          <p:nvPr/>
        </p:nvSpPr>
        <p:spPr>
          <a:xfrm>
            <a:off x="7493879" y="1828245"/>
            <a:ext cx="537950" cy="188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1" name="Picture 50">
            <a:extLst>
              <a:ext uri="{FF2B5EF4-FFF2-40B4-BE49-F238E27FC236}">
                <a16:creationId xmlns:a16="http://schemas.microsoft.com/office/drawing/2014/main" id="{B3D4ABBC-DC44-457C-89A8-2C166AC726EB}"/>
              </a:ext>
            </a:extLst>
          </p:cNvPr>
          <p:cNvPicPr>
            <a:picLocks noChangeAspect="1"/>
          </p:cNvPicPr>
          <p:nvPr/>
        </p:nvPicPr>
        <p:blipFill>
          <a:blip r:embed="rId3"/>
          <a:stretch>
            <a:fillRect/>
          </a:stretch>
        </p:blipFill>
        <p:spPr>
          <a:xfrm>
            <a:off x="4913895" y="1883870"/>
            <a:ext cx="666125" cy="640829"/>
          </a:xfrm>
          <a:prstGeom prst="rect">
            <a:avLst/>
          </a:prstGeom>
          <a:ln>
            <a:noFill/>
          </a:ln>
          <a:effectLst>
            <a:outerShdw blurRad="292100" dist="139700" dir="2700000" algn="tl" rotWithShape="0">
              <a:srgbClr val="333333">
                <a:alpha val="65000"/>
              </a:srgbClr>
            </a:outerShdw>
          </a:effectLst>
        </p:spPr>
      </p:pic>
      <p:sp>
        <p:nvSpPr>
          <p:cNvPr id="11" name="Arrow: Down 10">
            <a:extLst>
              <a:ext uri="{FF2B5EF4-FFF2-40B4-BE49-F238E27FC236}">
                <a16:creationId xmlns:a16="http://schemas.microsoft.com/office/drawing/2014/main" id="{3BC3C9E8-1FD3-408A-A9B7-4F1A9425DD89}"/>
              </a:ext>
            </a:extLst>
          </p:cNvPr>
          <p:cNvSpPr/>
          <p:nvPr/>
        </p:nvSpPr>
        <p:spPr>
          <a:xfrm>
            <a:off x="5161849" y="2460642"/>
            <a:ext cx="235721" cy="2735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6" name="Connector: Elbow 15">
            <a:extLst>
              <a:ext uri="{FF2B5EF4-FFF2-40B4-BE49-F238E27FC236}">
                <a16:creationId xmlns:a16="http://schemas.microsoft.com/office/drawing/2014/main" id="{0CFA63CD-FFC5-48CE-B931-68FBE7BAD660}"/>
              </a:ext>
            </a:extLst>
          </p:cNvPr>
          <p:cNvCxnSpPr>
            <a:cxnSpLocks/>
            <a:stCxn id="37" idx="3"/>
            <a:endCxn id="51" idx="1"/>
          </p:cNvCxnSpPr>
          <p:nvPr/>
        </p:nvCxnSpPr>
        <p:spPr>
          <a:xfrm>
            <a:off x="4511135" y="2203282"/>
            <a:ext cx="402760" cy="1003"/>
          </a:xfrm>
          <a:prstGeom prst="bentConnector3">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21" name="Connector: Elbow 20">
            <a:extLst>
              <a:ext uri="{FF2B5EF4-FFF2-40B4-BE49-F238E27FC236}">
                <a16:creationId xmlns:a16="http://schemas.microsoft.com/office/drawing/2014/main" id="{6DFDEF92-FE88-4962-B21F-A0BBE67239A9}"/>
              </a:ext>
            </a:extLst>
          </p:cNvPr>
          <p:cNvCxnSpPr/>
          <p:nvPr/>
        </p:nvCxnSpPr>
        <p:spPr>
          <a:xfrm flipV="1">
            <a:off x="4491578" y="1671758"/>
            <a:ext cx="2313566" cy="345266"/>
          </a:xfrm>
          <a:prstGeom prst="bentConnector3">
            <a:avLst>
              <a:gd name="adj1" fmla="val 774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56" name="Connector: Elbow 55">
            <a:extLst>
              <a:ext uri="{FF2B5EF4-FFF2-40B4-BE49-F238E27FC236}">
                <a16:creationId xmlns:a16="http://schemas.microsoft.com/office/drawing/2014/main" id="{584627C7-36E9-4C15-AA08-D5B03C693723}"/>
              </a:ext>
            </a:extLst>
          </p:cNvPr>
          <p:cNvCxnSpPr>
            <a:cxnSpLocks/>
            <a:stCxn id="37" idx="0"/>
            <a:endCxn id="36" idx="2"/>
          </p:cNvCxnSpPr>
          <p:nvPr/>
        </p:nvCxnSpPr>
        <p:spPr>
          <a:xfrm rot="5400000" flipH="1" flipV="1">
            <a:off x="3970228" y="1443021"/>
            <a:ext cx="661235" cy="311585"/>
          </a:xfrm>
          <a:prstGeom prst="bentConnector3">
            <a:avLst>
              <a:gd name="adj1" fmla="val 6170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Arrow: Right 59">
            <a:extLst>
              <a:ext uri="{FF2B5EF4-FFF2-40B4-BE49-F238E27FC236}">
                <a16:creationId xmlns:a16="http://schemas.microsoft.com/office/drawing/2014/main" id="{1A52243D-E657-4B35-A300-ACC3F84F5C7A}"/>
              </a:ext>
            </a:extLst>
          </p:cNvPr>
          <p:cNvSpPr/>
          <p:nvPr/>
        </p:nvSpPr>
        <p:spPr>
          <a:xfrm>
            <a:off x="1958236" y="2334967"/>
            <a:ext cx="627662" cy="213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62" name="Connector: Elbow 61">
            <a:extLst>
              <a:ext uri="{FF2B5EF4-FFF2-40B4-BE49-F238E27FC236}">
                <a16:creationId xmlns:a16="http://schemas.microsoft.com/office/drawing/2014/main" id="{9103C02B-D1E7-40C5-9098-0102FBAF6DB7}"/>
              </a:ext>
            </a:extLst>
          </p:cNvPr>
          <p:cNvCxnSpPr>
            <a:cxnSpLocks/>
          </p:cNvCxnSpPr>
          <p:nvPr/>
        </p:nvCxnSpPr>
        <p:spPr>
          <a:xfrm rot="10800000" flipV="1">
            <a:off x="2688748" y="3435465"/>
            <a:ext cx="3606545" cy="5488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5F77694C-B6F4-41EC-8858-659C4E143C85}"/>
              </a:ext>
            </a:extLst>
          </p:cNvPr>
          <p:cNvCxnSpPr>
            <a:cxnSpLocks/>
            <a:endCxn id="68" idx="3"/>
          </p:cNvCxnSpPr>
          <p:nvPr/>
        </p:nvCxnSpPr>
        <p:spPr>
          <a:xfrm rot="10800000" flipV="1">
            <a:off x="2728095" y="2391607"/>
            <a:ext cx="2185805" cy="975114"/>
          </a:xfrm>
          <a:prstGeom prst="bentConnector3">
            <a:avLst>
              <a:gd name="adj1" fmla="val 17105"/>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68" name="Picture 2">
            <a:extLst>
              <a:ext uri="{FF2B5EF4-FFF2-40B4-BE49-F238E27FC236}">
                <a16:creationId xmlns:a16="http://schemas.microsoft.com/office/drawing/2014/main" id="{F9F1750B-4A4C-4A49-A0A8-CE6CAB60BE9D}"/>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27077" t="22435" r="27159" b="21050"/>
          <a:stretch/>
        </p:blipFill>
        <p:spPr bwMode="auto">
          <a:xfrm>
            <a:off x="1460857" y="3196782"/>
            <a:ext cx="1267237" cy="339878"/>
          </a:xfrm>
          <a:prstGeom prst="rect">
            <a:avLst/>
          </a:prstGeom>
          <a:noFill/>
          <a:ln>
            <a:solidFill>
              <a:srgbClr val="2A6A98"/>
            </a:solidFill>
          </a:ln>
          <a:extLst>
            <a:ext uri="{909E8E84-426E-40DD-AFC4-6F175D3DCCD1}">
              <a14:hiddenFill xmlns:a14="http://schemas.microsoft.com/office/drawing/2010/main">
                <a:solidFill>
                  <a:srgbClr val="FFFFFF"/>
                </a:solidFill>
              </a14:hiddenFill>
            </a:ext>
          </a:extLst>
        </p:spPr>
      </p:pic>
      <p:pic>
        <p:nvPicPr>
          <p:cNvPr id="69" name="Picture 68">
            <a:extLst>
              <a:ext uri="{FF2B5EF4-FFF2-40B4-BE49-F238E27FC236}">
                <a16:creationId xmlns:a16="http://schemas.microsoft.com/office/drawing/2014/main" id="{86ED17EE-E3A1-4308-A82F-807C7B335135}"/>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5409799" y="1678175"/>
            <a:ext cx="544877" cy="514395"/>
          </a:xfrm>
          <a:prstGeom prst="rect">
            <a:avLst/>
          </a:prstGeom>
        </p:spPr>
      </p:pic>
      <p:sp>
        <p:nvSpPr>
          <p:cNvPr id="24" name="Cylinder 23">
            <a:extLst>
              <a:ext uri="{FF2B5EF4-FFF2-40B4-BE49-F238E27FC236}">
                <a16:creationId xmlns:a16="http://schemas.microsoft.com/office/drawing/2014/main" id="{94CB6AE8-215F-417B-882F-AC24C1F8C732}"/>
              </a:ext>
            </a:extLst>
          </p:cNvPr>
          <p:cNvSpPr/>
          <p:nvPr/>
        </p:nvSpPr>
        <p:spPr>
          <a:xfrm>
            <a:off x="4757974" y="2734143"/>
            <a:ext cx="1035006" cy="826864"/>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73" name="TextBox 72">
            <a:extLst>
              <a:ext uri="{FF2B5EF4-FFF2-40B4-BE49-F238E27FC236}">
                <a16:creationId xmlns:a16="http://schemas.microsoft.com/office/drawing/2014/main" id="{3F264468-3CA9-415A-BA97-5F4F3BDE83C4}"/>
              </a:ext>
            </a:extLst>
          </p:cNvPr>
          <p:cNvSpPr txBox="1"/>
          <p:nvPr/>
        </p:nvSpPr>
        <p:spPr>
          <a:xfrm>
            <a:off x="3368426" y="854066"/>
            <a:ext cx="776627" cy="400110"/>
          </a:xfrm>
          <a:prstGeom prst="rect">
            <a:avLst/>
          </a:prstGeom>
          <a:noFill/>
        </p:spPr>
        <p:txBody>
          <a:bodyPr wrap="square" lIns="0" tIns="0" rIns="0" bIns="0" rtlCol="0">
            <a:spAutoFit/>
          </a:bodyPr>
          <a:lstStyle/>
          <a:p>
            <a:pPr algn="r"/>
            <a:r>
              <a:rPr lang="nl-NL" sz="1300" dirty="0" err="1"/>
              <a:t>Azure</a:t>
            </a:r>
            <a:r>
              <a:rPr lang="nl-NL" sz="1300" dirty="0"/>
              <a:t> </a:t>
            </a:r>
          </a:p>
          <a:p>
            <a:pPr algn="r"/>
            <a:r>
              <a:rPr lang="nl-NL" sz="1300" dirty="0"/>
              <a:t>Event Hub</a:t>
            </a:r>
            <a:endParaRPr lang="en-NL" sz="1300" dirty="0" err="1"/>
          </a:p>
        </p:txBody>
      </p:sp>
      <p:pic>
        <p:nvPicPr>
          <p:cNvPr id="44" name="Picture 43">
            <a:extLst>
              <a:ext uri="{FF2B5EF4-FFF2-40B4-BE49-F238E27FC236}">
                <a16:creationId xmlns:a16="http://schemas.microsoft.com/office/drawing/2014/main" id="{C1492A05-EE27-4355-93F6-2244F9200CE6}"/>
              </a:ext>
            </a:extLst>
          </p:cNvPr>
          <p:cNvPicPr>
            <a:picLocks noChangeAspect="1"/>
          </p:cNvPicPr>
          <p:nvPr/>
        </p:nvPicPr>
        <p:blipFill>
          <a:blip r:embed="rId7"/>
          <a:stretch>
            <a:fillRect/>
          </a:stretch>
        </p:blipFill>
        <p:spPr>
          <a:xfrm>
            <a:off x="3231930" y="1451738"/>
            <a:ext cx="2130946" cy="1594080"/>
          </a:xfrm>
          <a:prstGeom prst="rect">
            <a:avLst/>
          </a:prstGeom>
        </p:spPr>
      </p:pic>
    </p:spTree>
    <p:extLst>
      <p:ext uri="{BB962C8B-B14F-4D97-AF65-F5344CB8AC3E}">
        <p14:creationId xmlns:p14="http://schemas.microsoft.com/office/powerpoint/2010/main" val="31214742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a:extLst>
              <a:ext uri="{FF2B5EF4-FFF2-40B4-BE49-F238E27FC236}">
                <a16:creationId xmlns:a16="http://schemas.microsoft.com/office/drawing/2014/main" id="{E59E314F-4891-41B3-B39A-B267004E8388}"/>
              </a:ext>
            </a:extLst>
          </p:cNvPr>
          <p:cNvSpPr/>
          <p:nvPr/>
        </p:nvSpPr>
        <p:spPr>
          <a:xfrm>
            <a:off x="2870612" y="482822"/>
            <a:ext cx="5916727" cy="4018840"/>
          </a:xfrm>
          <a:prstGeom prst="cloud">
            <a:avLst/>
          </a:prstGeom>
          <a:solidFill>
            <a:schemeClr val="bg1">
              <a:lumMod val="95000"/>
              <a:alpha val="79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2" name="Title 1">
            <a:extLst>
              <a:ext uri="{FF2B5EF4-FFF2-40B4-BE49-F238E27FC236}">
                <a16:creationId xmlns:a16="http://schemas.microsoft.com/office/drawing/2014/main" id="{DAD571BE-ADF9-4CAF-82DA-F0D84B4AE9CF}"/>
              </a:ext>
            </a:extLst>
          </p:cNvPr>
          <p:cNvSpPr>
            <a:spLocks noGrp="1"/>
          </p:cNvSpPr>
          <p:nvPr>
            <p:ph type="title"/>
          </p:nvPr>
        </p:nvSpPr>
        <p:spPr/>
        <p:txBody>
          <a:bodyPr/>
          <a:lstStyle/>
          <a:p>
            <a:r>
              <a:rPr lang="nl-NL" dirty="0" err="1"/>
              <a:t>Provision</a:t>
            </a:r>
            <a:endParaRPr lang="en-NL" dirty="0"/>
          </a:p>
        </p:txBody>
      </p:sp>
      <p:sp>
        <p:nvSpPr>
          <p:cNvPr id="4" name="Footer Placeholder 3">
            <a:extLst>
              <a:ext uri="{FF2B5EF4-FFF2-40B4-BE49-F238E27FC236}">
                <a16:creationId xmlns:a16="http://schemas.microsoft.com/office/drawing/2014/main" id="{EB1E1342-5F03-4EAB-893A-29DD859D91A4}"/>
              </a:ext>
            </a:extLst>
          </p:cNvPr>
          <p:cNvSpPr>
            <a:spLocks noGrp="1"/>
          </p:cNvSpPr>
          <p:nvPr>
            <p:ph type="ftr" sz="quarter" idx="11"/>
          </p:nvPr>
        </p:nvSpPr>
        <p:spPr/>
        <p:txBody>
          <a:bodyPr/>
          <a:lstStyle/>
          <a:p>
            <a:r>
              <a:rPr lang="en-US"/>
              <a:t>Cloud IoT Platform for Energy Transition - DigitalXchange 2020</a:t>
            </a:r>
            <a:endParaRPr lang="nl-NL"/>
          </a:p>
        </p:txBody>
      </p:sp>
      <p:sp>
        <p:nvSpPr>
          <p:cNvPr id="5" name="Rectangle: Rounded Corners 4">
            <a:extLst>
              <a:ext uri="{FF2B5EF4-FFF2-40B4-BE49-F238E27FC236}">
                <a16:creationId xmlns:a16="http://schemas.microsoft.com/office/drawing/2014/main" id="{31646C5C-FAEE-44A4-8333-3F0B40058E8C}"/>
              </a:ext>
            </a:extLst>
          </p:cNvPr>
          <p:cNvSpPr/>
          <p:nvPr/>
        </p:nvSpPr>
        <p:spPr>
          <a:xfrm>
            <a:off x="261501" y="2135893"/>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7" name="Freeform: Shape 6">
            <a:extLst>
              <a:ext uri="{FF2B5EF4-FFF2-40B4-BE49-F238E27FC236}">
                <a16:creationId xmlns:a16="http://schemas.microsoft.com/office/drawing/2014/main" id="{AD23B3A2-B8D2-4206-84C4-C8F4B8C7A614}"/>
              </a:ext>
            </a:extLst>
          </p:cNvPr>
          <p:cNvSpPr/>
          <p:nvPr/>
        </p:nvSpPr>
        <p:spPr>
          <a:xfrm>
            <a:off x="1509277" y="2073084"/>
            <a:ext cx="1503406" cy="383136"/>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Cylinder 9">
            <a:extLst>
              <a:ext uri="{FF2B5EF4-FFF2-40B4-BE49-F238E27FC236}">
                <a16:creationId xmlns:a16="http://schemas.microsoft.com/office/drawing/2014/main" id="{58F7180F-A245-4782-B4F1-C44A839E4222}"/>
              </a:ext>
            </a:extLst>
          </p:cNvPr>
          <p:cNvSpPr/>
          <p:nvPr/>
        </p:nvSpPr>
        <p:spPr>
          <a:xfrm>
            <a:off x="4641525" y="3355549"/>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pic>
        <p:nvPicPr>
          <p:cNvPr id="18" name="Picture 17">
            <a:extLst>
              <a:ext uri="{FF2B5EF4-FFF2-40B4-BE49-F238E27FC236}">
                <a16:creationId xmlns:a16="http://schemas.microsoft.com/office/drawing/2014/main" id="{A13B9875-5242-472F-8EDF-C1A4B5B9732C}"/>
              </a:ext>
            </a:extLst>
          </p:cNvPr>
          <p:cNvPicPr>
            <a:picLocks noChangeAspect="1"/>
          </p:cNvPicPr>
          <p:nvPr/>
        </p:nvPicPr>
        <p:blipFill>
          <a:blip r:embed="rId2"/>
          <a:stretch>
            <a:fillRect/>
          </a:stretch>
        </p:blipFill>
        <p:spPr>
          <a:xfrm>
            <a:off x="5240064" y="1626552"/>
            <a:ext cx="1083594" cy="1062160"/>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3BDF02E0-0181-4FED-B13C-47774214B507}"/>
              </a:ext>
            </a:extLst>
          </p:cNvPr>
          <p:cNvPicPr>
            <a:picLocks noChangeAspect="1"/>
          </p:cNvPicPr>
          <p:nvPr/>
        </p:nvPicPr>
        <p:blipFill>
          <a:blip r:embed="rId3"/>
          <a:stretch>
            <a:fillRect/>
          </a:stretch>
        </p:blipFill>
        <p:spPr>
          <a:xfrm>
            <a:off x="7825676" y="93373"/>
            <a:ext cx="1337902" cy="1728713"/>
          </a:xfrm>
          <a:prstGeom prst="rect">
            <a:avLst/>
          </a:prstGeom>
        </p:spPr>
      </p:pic>
      <p:pic>
        <p:nvPicPr>
          <p:cNvPr id="21" name="Picture 2">
            <a:extLst>
              <a:ext uri="{FF2B5EF4-FFF2-40B4-BE49-F238E27FC236}">
                <a16:creationId xmlns:a16="http://schemas.microsoft.com/office/drawing/2014/main" id="{03FCA266-1C3C-4FBF-BB77-18AE5082AA46}"/>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11352" y="2856630"/>
            <a:ext cx="580021" cy="603749"/>
          </a:xfrm>
          <a:prstGeom prst="rect">
            <a:avLst/>
          </a:prstGeom>
          <a:noFill/>
          <a:extLst>
            <a:ext uri="{909E8E84-426E-40DD-AFC4-6F175D3DCCD1}">
              <a14:hiddenFill xmlns:a14="http://schemas.microsoft.com/office/drawing/2010/main">
                <a:solidFill>
                  <a:srgbClr val="FFFFFF"/>
                </a:solidFill>
              </a14:hiddenFill>
            </a:ext>
          </a:extLst>
        </p:spPr>
      </p:pic>
      <p:pic>
        <p:nvPicPr>
          <p:cNvPr id="22" name="Snagit_SNG827">
            <a:extLst>
              <a:ext uri="{FF2B5EF4-FFF2-40B4-BE49-F238E27FC236}">
                <a16:creationId xmlns:a16="http://schemas.microsoft.com/office/drawing/2014/main" id="{5A286451-4C1D-4067-98C5-2E08D3674C6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53848" y="3839142"/>
            <a:ext cx="644049" cy="674718"/>
          </a:xfrm>
          <a:prstGeom prst="rect">
            <a:avLst/>
          </a:prstGeom>
          <a:ln>
            <a:noFill/>
          </a:ln>
          <a:effectLst>
            <a:outerShdw blurRad="292100" dist="139700" dir="2700000" algn="tl" rotWithShape="0">
              <a:srgbClr val="333333">
                <a:alpha val="65000"/>
              </a:srgbClr>
            </a:outerShdw>
          </a:effectLst>
        </p:spPr>
      </p:pic>
      <p:sp>
        <p:nvSpPr>
          <p:cNvPr id="23" name="Arrow: Right 22">
            <a:extLst>
              <a:ext uri="{FF2B5EF4-FFF2-40B4-BE49-F238E27FC236}">
                <a16:creationId xmlns:a16="http://schemas.microsoft.com/office/drawing/2014/main" id="{D75D8394-FB02-4F3B-9E65-D03DABAE7C06}"/>
              </a:ext>
            </a:extLst>
          </p:cNvPr>
          <p:cNvSpPr/>
          <p:nvPr/>
        </p:nvSpPr>
        <p:spPr>
          <a:xfrm flipH="1">
            <a:off x="2082155" y="2355056"/>
            <a:ext cx="1503406" cy="313739"/>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t>Provision</a:t>
            </a:r>
            <a:endParaRPr lang="en-NL" dirty="0"/>
          </a:p>
        </p:txBody>
      </p:sp>
      <p:sp>
        <p:nvSpPr>
          <p:cNvPr id="29" name="TextBox 28">
            <a:extLst>
              <a:ext uri="{FF2B5EF4-FFF2-40B4-BE49-F238E27FC236}">
                <a16:creationId xmlns:a16="http://schemas.microsoft.com/office/drawing/2014/main" id="{9FA9853A-F8D3-4460-911F-BD9948153688}"/>
              </a:ext>
            </a:extLst>
          </p:cNvPr>
          <p:cNvSpPr txBox="1"/>
          <p:nvPr/>
        </p:nvSpPr>
        <p:spPr>
          <a:xfrm>
            <a:off x="5443051" y="1221322"/>
            <a:ext cx="776627" cy="400110"/>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err="1"/>
              <a:t>IoT</a:t>
            </a:r>
            <a:r>
              <a:rPr lang="nl-NL" sz="1300" dirty="0"/>
              <a:t> Hub</a:t>
            </a:r>
            <a:endParaRPr lang="en-NL" sz="1300" dirty="0" err="1"/>
          </a:p>
        </p:txBody>
      </p:sp>
      <p:sp>
        <p:nvSpPr>
          <p:cNvPr id="30" name="TextBox 29">
            <a:extLst>
              <a:ext uri="{FF2B5EF4-FFF2-40B4-BE49-F238E27FC236}">
                <a16:creationId xmlns:a16="http://schemas.microsoft.com/office/drawing/2014/main" id="{F1BAF772-994C-439C-9B51-279F78C6DD0B}"/>
              </a:ext>
            </a:extLst>
          </p:cNvPr>
          <p:cNvSpPr txBox="1"/>
          <p:nvPr/>
        </p:nvSpPr>
        <p:spPr>
          <a:xfrm>
            <a:off x="5215463" y="3917746"/>
            <a:ext cx="1248333" cy="600164"/>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a:t>Database for </a:t>
            </a:r>
            <a:r>
              <a:rPr lang="nl-NL" sz="1300" dirty="0" err="1"/>
              <a:t>PostgreSQL</a:t>
            </a:r>
            <a:endParaRPr lang="en-NL" sz="1300" dirty="0" err="1"/>
          </a:p>
        </p:txBody>
      </p:sp>
      <p:sp>
        <p:nvSpPr>
          <p:cNvPr id="33" name="TextBox 32">
            <a:extLst>
              <a:ext uri="{FF2B5EF4-FFF2-40B4-BE49-F238E27FC236}">
                <a16:creationId xmlns:a16="http://schemas.microsoft.com/office/drawing/2014/main" id="{A6C3278B-FBA4-4D04-8F03-3D8B07CC967F}"/>
              </a:ext>
            </a:extLst>
          </p:cNvPr>
          <p:cNvSpPr txBox="1"/>
          <p:nvPr/>
        </p:nvSpPr>
        <p:spPr>
          <a:xfrm>
            <a:off x="3296319" y="3429974"/>
            <a:ext cx="1120130" cy="800219"/>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a:t>Device </a:t>
            </a:r>
            <a:r>
              <a:rPr lang="nl-NL" sz="1300" dirty="0" err="1"/>
              <a:t>Provisioning</a:t>
            </a:r>
            <a:r>
              <a:rPr lang="nl-NL" sz="1300" dirty="0"/>
              <a:t> Service</a:t>
            </a:r>
            <a:endParaRPr lang="en-NL" sz="1300" dirty="0" err="1"/>
          </a:p>
        </p:txBody>
      </p:sp>
      <p:pic>
        <p:nvPicPr>
          <p:cNvPr id="34" name="Picture 33">
            <a:extLst>
              <a:ext uri="{FF2B5EF4-FFF2-40B4-BE49-F238E27FC236}">
                <a16:creationId xmlns:a16="http://schemas.microsoft.com/office/drawing/2014/main" id="{64D3D1ED-9C92-4B85-9E87-F5AAC2E24376}"/>
              </a:ext>
            </a:extLst>
          </p:cNvPr>
          <p:cNvPicPr>
            <a:picLocks noChangeAspect="1"/>
          </p:cNvPicPr>
          <p:nvPr/>
        </p:nvPicPr>
        <p:blipFill>
          <a:blip r:embed="rId6"/>
          <a:stretch>
            <a:fillRect/>
          </a:stretch>
        </p:blipFill>
        <p:spPr>
          <a:xfrm>
            <a:off x="7209557" y="2917706"/>
            <a:ext cx="666125" cy="640829"/>
          </a:xfrm>
          <a:prstGeom prst="rect">
            <a:avLst/>
          </a:prstGeom>
          <a:ln>
            <a:noFill/>
          </a:ln>
          <a:effectLst>
            <a:outerShdw blurRad="292100" dist="139700" dir="2700000" algn="tl" rotWithShape="0">
              <a:srgbClr val="333333">
                <a:alpha val="65000"/>
              </a:srgbClr>
            </a:outerShdw>
          </a:effectLst>
        </p:spPr>
      </p:pic>
      <p:sp>
        <p:nvSpPr>
          <p:cNvPr id="38" name="Arrow: Left 37">
            <a:extLst>
              <a:ext uri="{FF2B5EF4-FFF2-40B4-BE49-F238E27FC236}">
                <a16:creationId xmlns:a16="http://schemas.microsoft.com/office/drawing/2014/main" id="{F768E3D4-F557-4773-B4B5-AA48CE3AF1C5}"/>
              </a:ext>
            </a:extLst>
          </p:cNvPr>
          <p:cNvSpPr/>
          <p:nvPr/>
        </p:nvSpPr>
        <p:spPr>
          <a:xfrm>
            <a:off x="7883264" y="3161531"/>
            <a:ext cx="897143" cy="1887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TextBox 39">
            <a:extLst>
              <a:ext uri="{FF2B5EF4-FFF2-40B4-BE49-F238E27FC236}">
                <a16:creationId xmlns:a16="http://schemas.microsoft.com/office/drawing/2014/main" id="{7FC6C366-1C96-4C70-9C01-AF7C79B97724}"/>
              </a:ext>
            </a:extLst>
          </p:cNvPr>
          <p:cNvSpPr txBox="1"/>
          <p:nvPr/>
        </p:nvSpPr>
        <p:spPr>
          <a:xfrm rot="5400000">
            <a:off x="8334982" y="3100609"/>
            <a:ext cx="596638" cy="230832"/>
          </a:xfrm>
          <a:prstGeom prst="rect">
            <a:avLst/>
          </a:prstGeom>
          <a:noFill/>
        </p:spPr>
        <p:txBody>
          <a:bodyPr wrap="none" rtlCol="0">
            <a:spAutoFit/>
          </a:bodyPr>
          <a:lstStyle/>
          <a:p>
            <a:r>
              <a:rPr lang="nl-NL" sz="900" dirty="0">
                <a:solidFill>
                  <a:schemeClr val="bg1"/>
                </a:solidFill>
                <a:highlight>
                  <a:srgbClr val="000000"/>
                </a:highlight>
              </a:rPr>
              <a:t>APGIGEE</a:t>
            </a:r>
            <a:endParaRPr lang="en-NL" sz="900" dirty="0">
              <a:solidFill>
                <a:schemeClr val="bg1"/>
              </a:solidFill>
              <a:highlight>
                <a:srgbClr val="000000"/>
              </a:highlight>
            </a:endParaRPr>
          </a:p>
        </p:txBody>
      </p:sp>
      <p:cxnSp>
        <p:nvCxnSpPr>
          <p:cNvPr id="14" name="Connector: Elbow 13">
            <a:extLst>
              <a:ext uri="{FF2B5EF4-FFF2-40B4-BE49-F238E27FC236}">
                <a16:creationId xmlns:a16="http://schemas.microsoft.com/office/drawing/2014/main" id="{C51A68DF-A19C-46FE-8BF3-AB1E50704A7E}"/>
              </a:ext>
            </a:extLst>
          </p:cNvPr>
          <p:cNvCxnSpPr>
            <a:cxnSpLocks/>
          </p:cNvCxnSpPr>
          <p:nvPr/>
        </p:nvCxnSpPr>
        <p:spPr>
          <a:xfrm rot="10800000">
            <a:off x="5754025" y="3313948"/>
            <a:ext cx="1455533" cy="114120"/>
          </a:xfrm>
          <a:prstGeom prst="bentConnector3">
            <a:avLst/>
          </a:prstGeom>
          <a:ln w="38100">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cxnSp>
        <p:nvCxnSpPr>
          <p:cNvPr id="43" name="Connector: Elbow 42">
            <a:extLst>
              <a:ext uri="{FF2B5EF4-FFF2-40B4-BE49-F238E27FC236}">
                <a16:creationId xmlns:a16="http://schemas.microsoft.com/office/drawing/2014/main" id="{63CFFBEF-3DD8-45E5-BEA2-9EB2671EEC60}"/>
              </a:ext>
            </a:extLst>
          </p:cNvPr>
          <p:cNvCxnSpPr/>
          <p:nvPr/>
        </p:nvCxnSpPr>
        <p:spPr>
          <a:xfrm rot="10800000">
            <a:off x="6048815" y="2090683"/>
            <a:ext cx="1122120" cy="947936"/>
          </a:xfrm>
          <a:prstGeom prst="bentConnector3">
            <a:avLst/>
          </a:prstGeom>
          <a:ln w="38100">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cxnSp>
        <p:nvCxnSpPr>
          <p:cNvPr id="47" name="Straight Connector 46">
            <a:extLst>
              <a:ext uri="{FF2B5EF4-FFF2-40B4-BE49-F238E27FC236}">
                <a16:creationId xmlns:a16="http://schemas.microsoft.com/office/drawing/2014/main" id="{44E04E72-3E06-4418-A075-E7B51ECFBE00}"/>
              </a:ext>
            </a:extLst>
          </p:cNvPr>
          <p:cNvCxnSpPr/>
          <p:nvPr/>
        </p:nvCxnSpPr>
        <p:spPr>
          <a:xfrm>
            <a:off x="115161" y="4531580"/>
            <a:ext cx="776642" cy="0"/>
          </a:xfrm>
          <a:prstGeom prst="line">
            <a:avLst/>
          </a:prstGeom>
          <a:ln w="38100">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sp>
        <p:nvSpPr>
          <p:cNvPr id="48" name="TextBox 47">
            <a:extLst>
              <a:ext uri="{FF2B5EF4-FFF2-40B4-BE49-F238E27FC236}">
                <a16:creationId xmlns:a16="http://schemas.microsoft.com/office/drawing/2014/main" id="{9179D5A1-514C-4459-B829-4D4D160D5FC6}"/>
              </a:ext>
            </a:extLst>
          </p:cNvPr>
          <p:cNvSpPr txBox="1"/>
          <p:nvPr/>
        </p:nvSpPr>
        <p:spPr>
          <a:xfrm>
            <a:off x="952224" y="4401634"/>
            <a:ext cx="1755289" cy="200055"/>
          </a:xfrm>
          <a:prstGeom prst="rect">
            <a:avLst/>
          </a:prstGeom>
          <a:noFill/>
        </p:spPr>
        <p:txBody>
          <a:bodyPr wrap="none" lIns="0" tIns="0" rIns="0" bIns="0" rtlCol="0">
            <a:spAutoFit/>
          </a:bodyPr>
          <a:lstStyle/>
          <a:p>
            <a:r>
              <a:rPr lang="nl-NL" sz="1300" dirty="0"/>
              <a:t>Communication Module</a:t>
            </a:r>
            <a:endParaRPr lang="en-NL" sz="1300" dirty="0" err="1"/>
          </a:p>
        </p:txBody>
      </p:sp>
      <p:cxnSp>
        <p:nvCxnSpPr>
          <p:cNvPr id="51" name="Straight Connector 50">
            <a:extLst>
              <a:ext uri="{FF2B5EF4-FFF2-40B4-BE49-F238E27FC236}">
                <a16:creationId xmlns:a16="http://schemas.microsoft.com/office/drawing/2014/main" id="{7AE24B87-3710-40CB-9495-6A834ECB83CF}"/>
              </a:ext>
            </a:extLst>
          </p:cNvPr>
          <p:cNvCxnSpPr/>
          <p:nvPr/>
        </p:nvCxnSpPr>
        <p:spPr>
          <a:xfrm>
            <a:off x="96826" y="4797708"/>
            <a:ext cx="776642" cy="0"/>
          </a:xfrm>
          <a:prstGeom prst="line">
            <a:avLst/>
          </a:prstGeom>
          <a:ln w="38100">
            <a:solidFill>
              <a:srgbClr val="0070C0"/>
            </a:solidFill>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sp>
        <p:nvSpPr>
          <p:cNvPr id="52" name="TextBox 51">
            <a:extLst>
              <a:ext uri="{FF2B5EF4-FFF2-40B4-BE49-F238E27FC236}">
                <a16:creationId xmlns:a16="http://schemas.microsoft.com/office/drawing/2014/main" id="{8D5D0F36-3F05-4BBD-A07D-FC84011FC5DD}"/>
              </a:ext>
            </a:extLst>
          </p:cNvPr>
          <p:cNvSpPr txBox="1"/>
          <p:nvPr/>
        </p:nvSpPr>
        <p:spPr>
          <a:xfrm>
            <a:off x="933889" y="4667762"/>
            <a:ext cx="920124" cy="200055"/>
          </a:xfrm>
          <a:prstGeom prst="rect">
            <a:avLst/>
          </a:prstGeom>
          <a:noFill/>
        </p:spPr>
        <p:txBody>
          <a:bodyPr wrap="none" lIns="0" tIns="0" rIns="0" bIns="0" rtlCol="0">
            <a:spAutoFit/>
          </a:bodyPr>
          <a:lstStyle/>
          <a:p>
            <a:r>
              <a:rPr lang="nl-NL" sz="1300" dirty="0"/>
              <a:t>Smart Meter</a:t>
            </a:r>
            <a:endParaRPr lang="en-NL" sz="1300" dirty="0" err="1"/>
          </a:p>
        </p:txBody>
      </p:sp>
      <p:cxnSp>
        <p:nvCxnSpPr>
          <p:cNvPr id="53" name="Connector: Elbow 52">
            <a:extLst>
              <a:ext uri="{FF2B5EF4-FFF2-40B4-BE49-F238E27FC236}">
                <a16:creationId xmlns:a16="http://schemas.microsoft.com/office/drawing/2014/main" id="{E2456500-0879-4B25-8F14-BE41C61D5C0D}"/>
              </a:ext>
            </a:extLst>
          </p:cNvPr>
          <p:cNvCxnSpPr>
            <a:cxnSpLocks/>
            <a:endCxn id="21" idx="3"/>
          </p:cNvCxnSpPr>
          <p:nvPr/>
        </p:nvCxnSpPr>
        <p:spPr>
          <a:xfrm rot="10800000" flipV="1">
            <a:off x="4191373" y="3150747"/>
            <a:ext cx="3018184" cy="7758"/>
          </a:xfrm>
          <a:prstGeom prst="bentConnector3">
            <a:avLst>
              <a:gd name="adj1" fmla="val 50000"/>
            </a:avLst>
          </a:prstGeom>
          <a:ln w="38100">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sp>
        <p:nvSpPr>
          <p:cNvPr id="70" name="Arrow: Right 69">
            <a:extLst>
              <a:ext uri="{FF2B5EF4-FFF2-40B4-BE49-F238E27FC236}">
                <a16:creationId xmlns:a16="http://schemas.microsoft.com/office/drawing/2014/main" id="{4BBB66D6-CDB3-4E30-8BBC-392A1DEDBF15}"/>
              </a:ext>
            </a:extLst>
          </p:cNvPr>
          <p:cNvSpPr/>
          <p:nvPr/>
        </p:nvSpPr>
        <p:spPr>
          <a:xfrm flipH="1">
            <a:off x="336517" y="120346"/>
            <a:ext cx="2266006" cy="772418"/>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err="1"/>
              <a:t>Provision</a:t>
            </a:r>
            <a:endParaRPr lang="en-NL" sz="2000" dirty="0"/>
          </a:p>
        </p:txBody>
      </p:sp>
      <p:sp>
        <p:nvSpPr>
          <p:cNvPr id="71" name="Speech Bubble: Rectangle 70">
            <a:extLst>
              <a:ext uri="{FF2B5EF4-FFF2-40B4-BE49-F238E27FC236}">
                <a16:creationId xmlns:a16="http://schemas.microsoft.com/office/drawing/2014/main" id="{FEC0917B-BA94-4002-A6FF-8A097781F0B7}"/>
              </a:ext>
            </a:extLst>
          </p:cNvPr>
          <p:cNvSpPr/>
          <p:nvPr/>
        </p:nvSpPr>
        <p:spPr>
          <a:xfrm>
            <a:off x="6693711" y="3656527"/>
            <a:ext cx="2278035" cy="721537"/>
          </a:xfrm>
          <a:prstGeom prst="wedgeRectCallout">
            <a:avLst>
              <a:gd name="adj1" fmla="val 44"/>
              <a:gd name="adj2" fmla="val -77353"/>
            </a:avLst>
          </a:prstGeom>
          <a:solidFill>
            <a:schemeClr val="accent3">
              <a:lumMod val="20000"/>
              <a:lumOff val="80000"/>
              <a:alpha val="6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72" name="TextBox 71">
            <a:extLst>
              <a:ext uri="{FF2B5EF4-FFF2-40B4-BE49-F238E27FC236}">
                <a16:creationId xmlns:a16="http://schemas.microsoft.com/office/drawing/2014/main" id="{68C7E2D4-1497-4AEE-8A34-2CE927E24108}"/>
              </a:ext>
            </a:extLst>
          </p:cNvPr>
          <p:cNvSpPr txBox="1"/>
          <p:nvPr/>
        </p:nvSpPr>
        <p:spPr>
          <a:xfrm>
            <a:off x="6745458" y="3699930"/>
            <a:ext cx="2226288" cy="600164"/>
          </a:xfrm>
          <a:prstGeom prst="rect">
            <a:avLst/>
          </a:prstGeom>
          <a:noFill/>
        </p:spPr>
        <p:txBody>
          <a:bodyPr wrap="square" lIns="0" tIns="0" rIns="0" bIns="0" rtlCol="0">
            <a:spAutoFit/>
          </a:bodyPr>
          <a:lstStyle/>
          <a:p>
            <a:r>
              <a:rPr lang="nl-NL" sz="1300" dirty="0"/>
              <a:t>Register Device: </a:t>
            </a:r>
          </a:p>
          <a:p>
            <a:r>
              <a:rPr lang="nl-NL" sz="1300" dirty="0" err="1"/>
              <a:t>identifier</a:t>
            </a:r>
            <a:r>
              <a:rPr lang="nl-NL" sz="1300" dirty="0"/>
              <a:t>, model/type, profile, </a:t>
            </a:r>
            <a:r>
              <a:rPr lang="nl-NL" sz="1300" dirty="0" err="1"/>
              <a:t>certificate</a:t>
            </a:r>
            <a:r>
              <a:rPr lang="nl-NL" sz="1300" dirty="0"/>
              <a:t>, firmware </a:t>
            </a:r>
            <a:r>
              <a:rPr lang="nl-NL" sz="1300" dirty="0" err="1"/>
              <a:t>version</a:t>
            </a:r>
            <a:r>
              <a:rPr lang="nl-NL" sz="1300" dirty="0"/>
              <a:t>, </a:t>
            </a:r>
            <a:endParaRPr lang="en-NL" sz="1300" dirty="0" err="1"/>
          </a:p>
        </p:txBody>
      </p:sp>
      <p:pic>
        <p:nvPicPr>
          <p:cNvPr id="74" name="Picture 2">
            <a:extLst>
              <a:ext uri="{FF2B5EF4-FFF2-40B4-BE49-F238E27FC236}">
                <a16:creationId xmlns:a16="http://schemas.microsoft.com/office/drawing/2014/main" id="{01435364-8DB0-482B-9BFB-4446EEE268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077" t="22435" r="27159" b="21050"/>
          <a:stretch/>
        </p:blipFill>
        <p:spPr bwMode="auto">
          <a:xfrm>
            <a:off x="4486787" y="3022116"/>
            <a:ext cx="1267237" cy="339878"/>
          </a:xfrm>
          <a:prstGeom prst="rect">
            <a:avLst/>
          </a:prstGeom>
          <a:noFill/>
          <a:ln>
            <a:solidFill>
              <a:srgbClr val="2A6A98"/>
            </a:solidFill>
          </a:ln>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a16="http://schemas.microsoft.com/office/drawing/2014/main" id="{0A84BDBB-234E-4FEB-A511-C3DC954BE3E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894821" y="2571750"/>
            <a:ext cx="404465" cy="569669"/>
          </a:xfrm>
          <a:prstGeom prst="rect">
            <a:avLst/>
          </a:prstGeom>
        </p:spPr>
      </p:pic>
      <p:pic>
        <p:nvPicPr>
          <p:cNvPr id="84" name="Snagit_SNG84F">
            <a:extLst>
              <a:ext uri="{FF2B5EF4-FFF2-40B4-BE49-F238E27FC236}">
                <a16:creationId xmlns:a16="http://schemas.microsoft.com/office/drawing/2014/main" id="{BF2D74D3-50E0-41E0-A458-B06BC1743F49}"/>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116169" y="2684505"/>
            <a:ext cx="459029" cy="449848"/>
          </a:xfrm>
          <a:prstGeom prst="rect">
            <a:avLst/>
          </a:prstGeom>
        </p:spPr>
      </p:pic>
    </p:spTree>
    <p:extLst>
      <p:ext uri="{BB962C8B-B14F-4D97-AF65-F5344CB8AC3E}">
        <p14:creationId xmlns:p14="http://schemas.microsoft.com/office/powerpoint/2010/main" val="7578997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84"/>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0" nodeType="after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par>
                                <p:cTn id="32" presetID="0" presetClass="path" presetSubtype="0" accel="50000" decel="50000" fill="hold" nodeType="withEffect">
                                  <p:stCondLst>
                                    <p:cond delay="0"/>
                                  </p:stCondLst>
                                  <p:childTnLst>
                                    <p:animMotion origin="layout" path="M -0.02066 0.00185 L -0.15225 -0.06296 " pathEditMode="relative" ptsTypes="AA">
                                      <p:cBhvr>
                                        <p:cTn id="33" dur="2000" fill="hold"/>
                                        <p:tgtEl>
                                          <p:spTgt spid="84"/>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38" grpId="0" animBg="1"/>
      <p:bldP spid="40" grpId="0"/>
      <p:bldP spid="71" grpId="0" animBg="1"/>
      <p:bldP spid="72"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a:extLst>
              <a:ext uri="{FF2B5EF4-FFF2-40B4-BE49-F238E27FC236}">
                <a16:creationId xmlns:a16="http://schemas.microsoft.com/office/drawing/2014/main" id="{E59E314F-4891-41B3-B39A-B267004E8388}"/>
              </a:ext>
            </a:extLst>
          </p:cNvPr>
          <p:cNvSpPr/>
          <p:nvPr/>
        </p:nvSpPr>
        <p:spPr>
          <a:xfrm>
            <a:off x="2870612" y="482822"/>
            <a:ext cx="5916727" cy="4018840"/>
          </a:xfrm>
          <a:prstGeom prst="cloud">
            <a:avLst/>
          </a:prstGeom>
          <a:solidFill>
            <a:schemeClr val="bg1">
              <a:lumMod val="95000"/>
              <a:alpha val="79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2" name="Title 1">
            <a:extLst>
              <a:ext uri="{FF2B5EF4-FFF2-40B4-BE49-F238E27FC236}">
                <a16:creationId xmlns:a16="http://schemas.microsoft.com/office/drawing/2014/main" id="{DAD571BE-ADF9-4CAF-82DA-F0D84B4AE9CF}"/>
              </a:ext>
            </a:extLst>
          </p:cNvPr>
          <p:cNvSpPr>
            <a:spLocks noGrp="1"/>
          </p:cNvSpPr>
          <p:nvPr>
            <p:ph type="title"/>
          </p:nvPr>
        </p:nvSpPr>
        <p:spPr/>
        <p:txBody>
          <a:bodyPr/>
          <a:lstStyle/>
          <a:p>
            <a:r>
              <a:rPr lang="nl-NL" dirty="0" err="1"/>
              <a:t>Provision</a:t>
            </a:r>
            <a:endParaRPr lang="en-NL" dirty="0"/>
          </a:p>
        </p:txBody>
      </p:sp>
      <p:sp>
        <p:nvSpPr>
          <p:cNvPr id="4" name="Footer Placeholder 3">
            <a:extLst>
              <a:ext uri="{FF2B5EF4-FFF2-40B4-BE49-F238E27FC236}">
                <a16:creationId xmlns:a16="http://schemas.microsoft.com/office/drawing/2014/main" id="{EB1E1342-5F03-4EAB-893A-29DD859D91A4}"/>
              </a:ext>
            </a:extLst>
          </p:cNvPr>
          <p:cNvSpPr>
            <a:spLocks noGrp="1"/>
          </p:cNvSpPr>
          <p:nvPr>
            <p:ph type="ftr" sz="quarter" idx="11"/>
          </p:nvPr>
        </p:nvSpPr>
        <p:spPr/>
        <p:txBody>
          <a:bodyPr/>
          <a:lstStyle/>
          <a:p>
            <a:r>
              <a:rPr lang="en-US" dirty="0"/>
              <a:t>Cloud IoT Platform for Energy Transition - </a:t>
            </a:r>
            <a:r>
              <a:rPr lang="en-US" dirty="0" err="1"/>
              <a:t>DigitalXchange</a:t>
            </a:r>
            <a:r>
              <a:rPr lang="en-US" dirty="0"/>
              <a:t> 2020</a:t>
            </a:r>
            <a:endParaRPr lang="nl-NL" dirty="0"/>
          </a:p>
        </p:txBody>
      </p:sp>
      <p:sp>
        <p:nvSpPr>
          <p:cNvPr id="5" name="Rectangle: Rounded Corners 4">
            <a:extLst>
              <a:ext uri="{FF2B5EF4-FFF2-40B4-BE49-F238E27FC236}">
                <a16:creationId xmlns:a16="http://schemas.microsoft.com/office/drawing/2014/main" id="{31646C5C-FAEE-44A4-8333-3F0B40058E8C}"/>
              </a:ext>
            </a:extLst>
          </p:cNvPr>
          <p:cNvSpPr/>
          <p:nvPr/>
        </p:nvSpPr>
        <p:spPr>
          <a:xfrm>
            <a:off x="261501" y="2135893"/>
            <a:ext cx="1247775" cy="47400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100" dirty="0"/>
              <a:t>Communication Module</a:t>
            </a:r>
            <a:endParaRPr lang="en-NL" sz="1100" dirty="0"/>
          </a:p>
        </p:txBody>
      </p:sp>
      <p:sp>
        <p:nvSpPr>
          <p:cNvPr id="7" name="Freeform: Shape 6">
            <a:extLst>
              <a:ext uri="{FF2B5EF4-FFF2-40B4-BE49-F238E27FC236}">
                <a16:creationId xmlns:a16="http://schemas.microsoft.com/office/drawing/2014/main" id="{AD23B3A2-B8D2-4206-84C4-C8F4B8C7A614}"/>
              </a:ext>
            </a:extLst>
          </p:cNvPr>
          <p:cNvSpPr/>
          <p:nvPr/>
        </p:nvSpPr>
        <p:spPr>
          <a:xfrm>
            <a:off x="1509277" y="2073084"/>
            <a:ext cx="1503406" cy="383136"/>
          </a:xfrm>
          <a:custGeom>
            <a:avLst/>
            <a:gdLst>
              <a:gd name="connsiteX0" fmla="*/ 0 w 1628775"/>
              <a:gd name="connsiteY0" fmla="*/ 259222 h 383136"/>
              <a:gd name="connsiteX1" fmla="*/ 247650 w 1628775"/>
              <a:gd name="connsiteY1" fmla="*/ 2047 h 383136"/>
              <a:gd name="connsiteX2" fmla="*/ 542925 w 1628775"/>
              <a:gd name="connsiteY2" fmla="*/ 383047 h 383136"/>
              <a:gd name="connsiteX3" fmla="*/ 704850 w 1628775"/>
              <a:gd name="connsiteY3" fmla="*/ 40147 h 383136"/>
              <a:gd name="connsiteX4" fmla="*/ 876300 w 1628775"/>
              <a:gd name="connsiteY4" fmla="*/ 287797 h 383136"/>
              <a:gd name="connsiteX5" fmla="*/ 1123950 w 1628775"/>
              <a:gd name="connsiteY5" fmla="*/ 59197 h 383136"/>
              <a:gd name="connsiteX6" fmla="*/ 1304925 w 1628775"/>
              <a:gd name="connsiteY6" fmla="*/ 192547 h 383136"/>
              <a:gd name="connsiteX7" fmla="*/ 1628775 w 1628775"/>
              <a:gd name="connsiteY7" fmla="*/ 202072 h 3831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28775" h="383136">
                <a:moveTo>
                  <a:pt x="0" y="259222"/>
                </a:moveTo>
                <a:cubicBezTo>
                  <a:pt x="78581" y="120315"/>
                  <a:pt x="157163" y="-18591"/>
                  <a:pt x="247650" y="2047"/>
                </a:cubicBezTo>
                <a:cubicBezTo>
                  <a:pt x="338138" y="22684"/>
                  <a:pt x="466725" y="376697"/>
                  <a:pt x="542925" y="383047"/>
                </a:cubicBezTo>
                <a:cubicBezTo>
                  <a:pt x="619125" y="389397"/>
                  <a:pt x="649288" y="56022"/>
                  <a:pt x="704850" y="40147"/>
                </a:cubicBezTo>
                <a:cubicBezTo>
                  <a:pt x="760412" y="24272"/>
                  <a:pt x="806450" y="284622"/>
                  <a:pt x="876300" y="287797"/>
                </a:cubicBezTo>
                <a:cubicBezTo>
                  <a:pt x="946150" y="290972"/>
                  <a:pt x="1052513" y="75072"/>
                  <a:pt x="1123950" y="59197"/>
                </a:cubicBezTo>
                <a:cubicBezTo>
                  <a:pt x="1195387" y="43322"/>
                  <a:pt x="1220788" y="168735"/>
                  <a:pt x="1304925" y="192547"/>
                </a:cubicBezTo>
                <a:cubicBezTo>
                  <a:pt x="1389062" y="216359"/>
                  <a:pt x="1508918" y="209215"/>
                  <a:pt x="1628775" y="202072"/>
                </a:cubicBezTo>
              </a:path>
            </a:pathLst>
          </a:cu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0" name="Cylinder 9">
            <a:extLst>
              <a:ext uri="{FF2B5EF4-FFF2-40B4-BE49-F238E27FC236}">
                <a16:creationId xmlns:a16="http://schemas.microsoft.com/office/drawing/2014/main" id="{58F7180F-A245-4782-B4F1-C44A839E4222}"/>
              </a:ext>
            </a:extLst>
          </p:cNvPr>
          <p:cNvSpPr/>
          <p:nvPr/>
        </p:nvSpPr>
        <p:spPr>
          <a:xfrm>
            <a:off x="4641525" y="3355549"/>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pic>
        <p:nvPicPr>
          <p:cNvPr id="18" name="Picture 17">
            <a:extLst>
              <a:ext uri="{FF2B5EF4-FFF2-40B4-BE49-F238E27FC236}">
                <a16:creationId xmlns:a16="http://schemas.microsoft.com/office/drawing/2014/main" id="{A13B9875-5242-472F-8EDF-C1A4B5B9732C}"/>
              </a:ext>
            </a:extLst>
          </p:cNvPr>
          <p:cNvPicPr>
            <a:picLocks noChangeAspect="1"/>
          </p:cNvPicPr>
          <p:nvPr/>
        </p:nvPicPr>
        <p:blipFill>
          <a:blip r:embed="rId2"/>
          <a:stretch>
            <a:fillRect/>
          </a:stretch>
        </p:blipFill>
        <p:spPr>
          <a:xfrm>
            <a:off x="5240064" y="1626552"/>
            <a:ext cx="1083594" cy="1062160"/>
          </a:xfrm>
          <a:prstGeom prst="rect">
            <a:avLst/>
          </a:prstGeom>
          <a:ln>
            <a:noFill/>
          </a:ln>
          <a:effectLst>
            <a:outerShdw blurRad="292100" dist="139700" dir="2700000" algn="tl" rotWithShape="0">
              <a:srgbClr val="333333">
                <a:alpha val="65000"/>
              </a:srgbClr>
            </a:outerShdw>
          </a:effectLst>
        </p:spPr>
      </p:pic>
      <p:pic>
        <p:nvPicPr>
          <p:cNvPr id="19" name="Picture 18">
            <a:extLst>
              <a:ext uri="{FF2B5EF4-FFF2-40B4-BE49-F238E27FC236}">
                <a16:creationId xmlns:a16="http://schemas.microsoft.com/office/drawing/2014/main" id="{3BDF02E0-0181-4FED-B13C-47774214B507}"/>
              </a:ext>
            </a:extLst>
          </p:cNvPr>
          <p:cNvPicPr>
            <a:picLocks noChangeAspect="1"/>
          </p:cNvPicPr>
          <p:nvPr/>
        </p:nvPicPr>
        <p:blipFill>
          <a:blip r:embed="rId3"/>
          <a:stretch>
            <a:fillRect/>
          </a:stretch>
        </p:blipFill>
        <p:spPr>
          <a:xfrm>
            <a:off x="7825676" y="93373"/>
            <a:ext cx="1337902" cy="1728713"/>
          </a:xfrm>
          <a:prstGeom prst="rect">
            <a:avLst/>
          </a:prstGeom>
        </p:spPr>
      </p:pic>
      <p:pic>
        <p:nvPicPr>
          <p:cNvPr id="20" name="Picture 19">
            <a:extLst>
              <a:ext uri="{FF2B5EF4-FFF2-40B4-BE49-F238E27FC236}">
                <a16:creationId xmlns:a16="http://schemas.microsoft.com/office/drawing/2014/main" id="{2660BB52-4CEC-4932-9290-FED4E72B5B7F}"/>
              </a:ext>
            </a:extLst>
          </p:cNvPr>
          <p:cNvPicPr>
            <a:picLocks noChangeAspect="1"/>
          </p:cNvPicPr>
          <p:nvPr/>
        </p:nvPicPr>
        <p:blipFill>
          <a:blip r:embed="rId4"/>
          <a:stretch>
            <a:fillRect/>
          </a:stretch>
        </p:blipFill>
        <p:spPr>
          <a:xfrm>
            <a:off x="4232520" y="1309188"/>
            <a:ext cx="666125" cy="640829"/>
          </a:xfrm>
          <a:prstGeom prst="rect">
            <a:avLst/>
          </a:prstGeom>
          <a:ln>
            <a:noFill/>
          </a:ln>
          <a:effectLst>
            <a:outerShdw blurRad="292100" dist="139700" dir="2700000" algn="tl" rotWithShape="0">
              <a:srgbClr val="333333">
                <a:alpha val="65000"/>
              </a:srgbClr>
            </a:outerShdw>
          </a:effectLst>
        </p:spPr>
      </p:pic>
      <p:pic>
        <p:nvPicPr>
          <p:cNvPr id="21" name="Picture 2">
            <a:extLst>
              <a:ext uri="{FF2B5EF4-FFF2-40B4-BE49-F238E27FC236}">
                <a16:creationId xmlns:a16="http://schemas.microsoft.com/office/drawing/2014/main" id="{03FCA266-1C3C-4FBF-BB77-18AE5082AA4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611352" y="2856630"/>
            <a:ext cx="580021" cy="603749"/>
          </a:xfrm>
          <a:prstGeom prst="rect">
            <a:avLst/>
          </a:prstGeom>
          <a:noFill/>
          <a:extLst>
            <a:ext uri="{909E8E84-426E-40DD-AFC4-6F175D3DCCD1}">
              <a14:hiddenFill xmlns:a14="http://schemas.microsoft.com/office/drawing/2010/main">
                <a:solidFill>
                  <a:srgbClr val="FFFFFF"/>
                </a:solidFill>
              </a14:hiddenFill>
            </a:ext>
          </a:extLst>
        </p:spPr>
      </p:pic>
      <p:pic>
        <p:nvPicPr>
          <p:cNvPr id="22" name="Snagit_SNG827">
            <a:extLst>
              <a:ext uri="{FF2B5EF4-FFF2-40B4-BE49-F238E27FC236}">
                <a16:creationId xmlns:a16="http://schemas.microsoft.com/office/drawing/2014/main" id="{5A286451-4C1D-4067-98C5-2E08D3674C6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3848" y="3839142"/>
            <a:ext cx="644049" cy="674718"/>
          </a:xfrm>
          <a:prstGeom prst="rect">
            <a:avLst/>
          </a:prstGeom>
          <a:ln>
            <a:noFill/>
          </a:ln>
          <a:effectLst>
            <a:outerShdw blurRad="292100" dist="139700" dir="2700000" algn="tl" rotWithShape="0">
              <a:srgbClr val="333333">
                <a:alpha val="65000"/>
              </a:srgbClr>
            </a:outerShdw>
          </a:effectLst>
        </p:spPr>
      </p:pic>
      <p:sp>
        <p:nvSpPr>
          <p:cNvPr id="23" name="Arrow: Right 22">
            <a:extLst>
              <a:ext uri="{FF2B5EF4-FFF2-40B4-BE49-F238E27FC236}">
                <a16:creationId xmlns:a16="http://schemas.microsoft.com/office/drawing/2014/main" id="{D75D8394-FB02-4F3B-9E65-D03DABAE7C06}"/>
              </a:ext>
            </a:extLst>
          </p:cNvPr>
          <p:cNvSpPr/>
          <p:nvPr/>
        </p:nvSpPr>
        <p:spPr>
          <a:xfrm flipH="1">
            <a:off x="2082155" y="2355056"/>
            <a:ext cx="1503406" cy="313739"/>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dirty="0" err="1"/>
              <a:t>Provision</a:t>
            </a:r>
            <a:endParaRPr lang="en-NL" dirty="0"/>
          </a:p>
        </p:txBody>
      </p:sp>
      <p:cxnSp>
        <p:nvCxnSpPr>
          <p:cNvPr id="25" name="Connector: Elbow 24">
            <a:extLst>
              <a:ext uri="{FF2B5EF4-FFF2-40B4-BE49-F238E27FC236}">
                <a16:creationId xmlns:a16="http://schemas.microsoft.com/office/drawing/2014/main" id="{246E5E5A-3757-4481-9A46-973A06F07BC4}"/>
              </a:ext>
            </a:extLst>
          </p:cNvPr>
          <p:cNvCxnSpPr>
            <a:cxnSpLocks/>
            <a:stCxn id="5" idx="0"/>
            <a:endCxn id="20" idx="1"/>
          </p:cNvCxnSpPr>
          <p:nvPr/>
        </p:nvCxnSpPr>
        <p:spPr>
          <a:xfrm rot="5400000" flipH="1" flipV="1">
            <a:off x="2305809" y="209183"/>
            <a:ext cx="506290" cy="334713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69DBDFD-E2FF-427B-9A36-9ECD9F118F13}"/>
              </a:ext>
            </a:extLst>
          </p:cNvPr>
          <p:cNvSpPr txBox="1"/>
          <p:nvPr/>
        </p:nvSpPr>
        <p:spPr>
          <a:xfrm>
            <a:off x="885388" y="1421377"/>
            <a:ext cx="1075615" cy="200055"/>
          </a:xfrm>
          <a:prstGeom prst="rect">
            <a:avLst/>
          </a:prstGeom>
          <a:noFill/>
        </p:spPr>
        <p:txBody>
          <a:bodyPr wrap="none" lIns="0" tIns="0" rIns="0" bIns="0" rtlCol="0">
            <a:spAutoFit/>
          </a:bodyPr>
          <a:lstStyle/>
          <a:p>
            <a:r>
              <a:rPr lang="nl-NL" sz="1300" dirty="0"/>
              <a:t>http/</a:t>
            </a:r>
            <a:r>
              <a:rPr lang="nl-NL" sz="1300" dirty="0" err="1"/>
              <a:t>csv</a:t>
            </a:r>
            <a:r>
              <a:rPr lang="nl-NL" sz="1300" dirty="0"/>
              <a:t> (VPN)</a:t>
            </a:r>
            <a:endParaRPr lang="en-NL" sz="1300" dirty="0" err="1"/>
          </a:p>
        </p:txBody>
      </p:sp>
      <p:sp>
        <p:nvSpPr>
          <p:cNvPr id="29" name="TextBox 28">
            <a:extLst>
              <a:ext uri="{FF2B5EF4-FFF2-40B4-BE49-F238E27FC236}">
                <a16:creationId xmlns:a16="http://schemas.microsoft.com/office/drawing/2014/main" id="{9FA9853A-F8D3-4460-911F-BD9948153688}"/>
              </a:ext>
            </a:extLst>
          </p:cNvPr>
          <p:cNvSpPr txBox="1"/>
          <p:nvPr/>
        </p:nvSpPr>
        <p:spPr>
          <a:xfrm>
            <a:off x="5443051" y="1221322"/>
            <a:ext cx="776627" cy="400110"/>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err="1"/>
              <a:t>IoT</a:t>
            </a:r>
            <a:r>
              <a:rPr lang="nl-NL" sz="1300" dirty="0"/>
              <a:t> Hub</a:t>
            </a:r>
            <a:endParaRPr lang="en-NL" sz="1300" dirty="0" err="1"/>
          </a:p>
        </p:txBody>
      </p:sp>
      <p:sp>
        <p:nvSpPr>
          <p:cNvPr id="30" name="TextBox 29">
            <a:extLst>
              <a:ext uri="{FF2B5EF4-FFF2-40B4-BE49-F238E27FC236}">
                <a16:creationId xmlns:a16="http://schemas.microsoft.com/office/drawing/2014/main" id="{F1BAF772-994C-439C-9B51-279F78C6DD0B}"/>
              </a:ext>
            </a:extLst>
          </p:cNvPr>
          <p:cNvSpPr txBox="1"/>
          <p:nvPr/>
        </p:nvSpPr>
        <p:spPr>
          <a:xfrm>
            <a:off x="5215463" y="3917746"/>
            <a:ext cx="1248333" cy="600164"/>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a:t>Database for </a:t>
            </a:r>
            <a:r>
              <a:rPr lang="nl-NL" sz="1300" dirty="0" err="1"/>
              <a:t>PostgreSQL</a:t>
            </a:r>
            <a:endParaRPr lang="en-NL" sz="1300" dirty="0" err="1"/>
          </a:p>
        </p:txBody>
      </p:sp>
      <p:cxnSp>
        <p:nvCxnSpPr>
          <p:cNvPr id="37" name="Connector: Elbow 36">
            <a:extLst>
              <a:ext uri="{FF2B5EF4-FFF2-40B4-BE49-F238E27FC236}">
                <a16:creationId xmlns:a16="http://schemas.microsoft.com/office/drawing/2014/main" id="{9BE4EE63-B5C8-4EBB-9441-7CE7658757C5}"/>
              </a:ext>
            </a:extLst>
          </p:cNvPr>
          <p:cNvCxnSpPr>
            <a:cxnSpLocks/>
            <a:endCxn id="21" idx="1"/>
          </p:cNvCxnSpPr>
          <p:nvPr/>
        </p:nvCxnSpPr>
        <p:spPr>
          <a:xfrm>
            <a:off x="432736" y="2622782"/>
            <a:ext cx="3178616" cy="535723"/>
          </a:xfrm>
          <a:prstGeom prst="bentConnector3">
            <a:avLst>
              <a:gd name="adj1" fmla="val 211"/>
            </a:avLst>
          </a:prstGeom>
          <a:ln w="38100">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cxnSp>
        <p:nvCxnSpPr>
          <p:cNvPr id="39" name="Connector: Elbow 38">
            <a:extLst>
              <a:ext uri="{FF2B5EF4-FFF2-40B4-BE49-F238E27FC236}">
                <a16:creationId xmlns:a16="http://schemas.microsoft.com/office/drawing/2014/main" id="{884234E4-5C1D-451A-A55D-7A0D64D70A4D}"/>
              </a:ext>
            </a:extLst>
          </p:cNvPr>
          <p:cNvCxnSpPr>
            <a:cxnSpLocks/>
            <a:stCxn id="5" idx="2"/>
          </p:cNvCxnSpPr>
          <p:nvPr/>
        </p:nvCxnSpPr>
        <p:spPr>
          <a:xfrm rot="5400000" flipH="1" flipV="1">
            <a:off x="2925808" y="301750"/>
            <a:ext cx="267724" cy="4348562"/>
          </a:xfrm>
          <a:prstGeom prst="bentConnector4">
            <a:avLst>
              <a:gd name="adj1" fmla="val -85386"/>
              <a:gd name="adj2" fmla="val 89134"/>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817BAFF-62E9-43AA-9D80-1ABC347387D0}"/>
              </a:ext>
            </a:extLst>
          </p:cNvPr>
          <p:cNvSpPr txBox="1"/>
          <p:nvPr/>
        </p:nvSpPr>
        <p:spPr>
          <a:xfrm>
            <a:off x="885388" y="2841493"/>
            <a:ext cx="1812997" cy="200055"/>
          </a:xfrm>
          <a:prstGeom prst="rect">
            <a:avLst/>
          </a:prstGeom>
          <a:noFill/>
        </p:spPr>
        <p:txBody>
          <a:bodyPr wrap="none" lIns="0" tIns="0" rIns="0" bIns="0" rtlCol="0">
            <a:spAutoFit/>
          </a:bodyPr>
          <a:lstStyle/>
          <a:p>
            <a:r>
              <a:rPr lang="nl-NL" sz="1300" dirty="0" err="1"/>
              <a:t>mqtt</a:t>
            </a:r>
            <a:r>
              <a:rPr lang="nl-NL" sz="1300" dirty="0"/>
              <a:t>/</a:t>
            </a:r>
            <a:r>
              <a:rPr lang="nl-NL" sz="1300" dirty="0" err="1"/>
              <a:t>json</a:t>
            </a:r>
            <a:r>
              <a:rPr lang="nl-NL" sz="1300" dirty="0"/>
              <a:t> (open internet)</a:t>
            </a:r>
            <a:endParaRPr lang="en-NL" sz="1300" dirty="0" err="1"/>
          </a:p>
        </p:txBody>
      </p:sp>
      <p:cxnSp>
        <p:nvCxnSpPr>
          <p:cNvPr id="46" name="Connector: Elbow 45">
            <a:extLst>
              <a:ext uri="{FF2B5EF4-FFF2-40B4-BE49-F238E27FC236}">
                <a16:creationId xmlns:a16="http://schemas.microsoft.com/office/drawing/2014/main" id="{74B1C356-3E3E-4CC0-BABA-4B62C0FA1D61}"/>
              </a:ext>
            </a:extLst>
          </p:cNvPr>
          <p:cNvCxnSpPr>
            <a:cxnSpLocks/>
          </p:cNvCxnSpPr>
          <p:nvPr/>
        </p:nvCxnSpPr>
        <p:spPr>
          <a:xfrm flipV="1">
            <a:off x="4090873" y="2510375"/>
            <a:ext cx="1818862" cy="472166"/>
          </a:xfrm>
          <a:prstGeom prst="bentConnector3">
            <a:avLst>
              <a:gd name="adj1" fmla="val 99886"/>
            </a:avLst>
          </a:prstGeom>
          <a:ln w="38100">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cxnSp>
        <p:nvCxnSpPr>
          <p:cNvPr id="50" name="Connector: Elbow 49">
            <a:extLst>
              <a:ext uri="{FF2B5EF4-FFF2-40B4-BE49-F238E27FC236}">
                <a16:creationId xmlns:a16="http://schemas.microsoft.com/office/drawing/2014/main" id="{BB832BCB-E230-43F9-883B-8371D90614F7}"/>
              </a:ext>
            </a:extLst>
          </p:cNvPr>
          <p:cNvCxnSpPr>
            <a:cxnSpLocks/>
            <a:stCxn id="20" idx="2"/>
          </p:cNvCxnSpPr>
          <p:nvPr/>
        </p:nvCxnSpPr>
        <p:spPr>
          <a:xfrm rot="16200000" flipH="1">
            <a:off x="4229083" y="2286517"/>
            <a:ext cx="1052690" cy="379690"/>
          </a:xfrm>
          <a:prstGeom prst="bentConnector3">
            <a:avLst>
              <a:gd name="adj1" fmla="val 50000"/>
            </a:avLst>
          </a:prstGeom>
          <a:ln w="38100">
            <a:solidFill>
              <a:srgbClr val="0070C0"/>
            </a:solidFill>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pic>
        <p:nvPicPr>
          <p:cNvPr id="32" name="Picture 31">
            <a:extLst>
              <a:ext uri="{FF2B5EF4-FFF2-40B4-BE49-F238E27FC236}">
                <a16:creationId xmlns:a16="http://schemas.microsoft.com/office/drawing/2014/main" id="{BBDB8F50-9297-474B-ABA6-5A11FCCC5E75}"/>
              </a:ext>
            </a:extLst>
          </p:cNvPr>
          <p:cNvPicPr>
            <a:picLocks noChangeAspect="1"/>
          </p:cNvPicPr>
          <p:nvPr/>
        </p:nvPicPr>
        <p:blipFill>
          <a:blip r:embed="rId4"/>
          <a:stretch>
            <a:fillRect/>
          </a:stretch>
        </p:blipFill>
        <p:spPr>
          <a:xfrm>
            <a:off x="7267704" y="1123420"/>
            <a:ext cx="666125" cy="640829"/>
          </a:xfrm>
          <a:prstGeom prst="rect">
            <a:avLst/>
          </a:prstGeom>
          <a:ln>
            <a:noFill/>
          </a:ln>
          <a:effectLst>
            <a:outerShdw blurRad="292100" dist="139700" dir="2700000" algn="tl" rotWithShape="0">
              <a:srgbClr val="333333">
                <a:alpha val="65000"/>
              </a:srgbClr>
            </a:outerShdw>
          </a:effectLst>
        </p:spPr>
      </p:pic>
      <p:cxnSp>
        <p:nvCxnSpPr>
          <p:cNvPr id="6" name="Connector: Elbow 5">
            <a:extLst>
              <a:ext uri="{FF2B5EF4-FFF2-40B4-BE49-F238E27FC236}">
                <a16:creationId xmlns:a16="http://schemas.microsoft.com/office/drawing/2014/main" id="{AA5BFD6E-6646-4FC1-9BE7-3B736DC50939}"/>
              </a:ext>
            </a:extLst>
          </p:cNvPr>
          <p:cNvCxnSpPr>
            <a:cxnSpLocks/>
            <a:endCxn id="32" idx="1"/>
          </p:cNvCxnSpPr>
          <p:nvPr/>
        </p:nvCxnSpPr>
        <p:spPr>
          <a:xfrm flipV="1">
            <a:off x="6259980" y="1443835"/>
            <a:ext cx="1007724" cy="36553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Connector: Elbow 11">
            <a:extLst>
              <a:ext uri="{FF2B5EF4-FFF2-40B4-BE49-F238E27FC236}">
                <a16:creationId xmlns:a16="http://schemas.microsoft.com/office/drawing/2014/main" id="{77497FF2-0DA5-4E22-BA60-DE02CBBC3FC5}"/>
              </a:ext>
            </a:extLst>
          </p:cNvPr>
          <p:cNvCxnSpPr>
            <a:cxnSpLocks/>
            <a:stCxn id="32" idx="2"/>
            <a:endCxn id="74" idx="0"/>
          </p:cNvCxnSpPr>
          <p:nvPr/>
        </p:nvCxnSpPr>
        <p:spPr>
          <a:xfrm rot="5400000">
            <a:off x="5731654" y="1153002"/>
            <a:ext cx="1257867" cy="2480361"/>
          </a:xfrm>
          <a:prstGeom prst="bentConnector3">
            <a:avLst>
              <a:gd name="adj1" fmla="val 82506"/>
            </a:avLst>
          </a:prstGeom>
          <a:ln w="38100">
            <a:solidFill>
              <a:srgbClr val="0070C0"/>
            </a:solidFill>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sp>
        <p:nvSpPr>
          <p:cNvPr id="33" name="TextBox 32">
            <a:extLst>
              <a:ext uri="{FF2B5EF4-FFF2-40B4-BE49-F238E27FC236}">
                <a16:creationId xmlns:a16="http://schemas.microsoft.com/office/drawing/2014/main" id="{A6C3278B-FBA4-4D04-8F03-3D8B07CC967F}"/>
              </a:ext>
            </a:extLst>
          </p:cNvPr>
          <p:cNvSpPr txBox="1"/>
          <p:nvPr/>
        </p:nvSpPr>
        <p:spPr>
          <a:xfrm>
            <a:off x="3296319" y="3429974"/>
            <a:ext cx="1120130" cy="800219"/>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a:t>Device </a:t>
            </a:r>
            <a:r>
              <a:rPr lang="nl-NL" sz="1300" dirty="0" err="1"/>
              <a:t>Provisioning</a:t>
            </a:r>
            <a:r>
              <a:rPr lang="nl-NL" sz="1300" dirty="0"/>
              <a:t> Service</a:t>
            </a:r>
            <a:endParaRPr lang="en-NL" sz="1300" dirty="0" err="1"/>
          </a:p>
        </p:txBody>
      </p:sp>
      <p:pic>
        <p:nvPicPr>
          <p:cNvPr id="34" name="Picture 33">
            <a:extLst>
              <a:ext uri="{FF2B5EF4-FFF2-40B4-BE49-F238E27FC236}">
                <a16:creationId xmlns:a16="http://schemas.microsoft.com/office/drawing/2014/main" id="{64D3D1ED-9C92-4B85-9E87-F5AAC2E24376}"/>
              </a:ext>
            </a:extLst>
          </p:cNvPr>
          <p:cNvPicPr>
            <a:picLocks noChangeAspect="1"/>
          </p:cNvPicPr>
          <p:nvPr/>
        </p:nvPicPr>
        <p:blipFill>
          <a:blip r:embed="rId4"/>
          <a:stretch>
            <a:fillRect/>
          </a:stretch>
        </p:blipFill>
        <p:spPr>
          <a:xfrm>
            <a:off x="7209557" y="2917706"/>
            <a:ext cx="666125" cy="640829"/>
          </a:xfrm>
          <a:prstGeom prst="rect">
            <a:avLst/>
          </a:prstGeom>
          <a:ln>
            <a:noFill/>
          </a:ln>
          <a:effectLst>
            <a:outerShdw blurRad="292100" dist="139700" dir="2700000" algn="tl" rotWithShape="0">
              <a:srgbClr val="333333">
                <a:alpha val="65000"/>
              </a:srgbClr>
            </a:outerShdw>
          </a:effectLst>
        </p:spPr>
      </p:pic>
      <p:sp>
        <p:nvSpPr>
          <p:cNvPr id="38" name="Arrow: Left 37">
            <a:extLst>
              <a:ext uri="{FF2B5EF4-FFF2-40B4-BE49-F238E27FC236}">
                <a16:creationId xmlns:a16="http://schemas.microsoft.com/office/drawing/2014/main" id="{F768E3D4-F557-4773-B4B5-AA48CE3AF1C5}"/>
              </a:ext>
            </a:extLst>
          </p:cNvPr>
          <p:cNvSpPr/>
          <p:nvPr/>
        </p:nvSpPr>
        <p:spPr>
          <a:xfrm>
            <a:off x="7883264" y="3161531"/>
            <a:ext cx="897143" cy="18877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0" name="TextBox 39">
            <a:extLst>
              <a:ext uri="{FF2B5EF4-FFF2-40B4-BE49-F238E27FC236}">
                <a16:creationId xmlns:a16="http://schemas.microsoft.com/office/drawing/2014/main" id="{7FC6C366-1C96-4C70-9C01-AF7C79B97724}"/>
              </a:ext>
            </a:extLst>
          </p:cNvPr>
          <p:cNvSpPr txBox="1"/>
          <p:nvPr/>
        </p:nvSpPr>
        <p:spPr>
          <a:xfrm rot="5400000">
            <a:off x="8334982" y="3100609"/>
            <a:ext cx="596638" cy="230832"/>
          </a:xfrm>
          <a:prstGeom prst="rect">
            <a:avLst/>
          </a:prstGeom>
          <a:noFill/>
        </p:spPr>
        <p:txBody>
          <a:bodyPr wrap="none" rtlCol="0">
            <a:spAutoFit/>
          </a:bodyPr>
          <a:lstStyle/>
          <a:p>
            <a:r>
              <a:rPr lang="nl-NL" sz="900" dirty="0">
                <a:solidFill>
                  <a:schemeClr val="bg1"/>
                </a:solidFill>
                <a:highlight>
                  <a:srgbClr val="000000"/>
                </a:highlight>
              </a:rPr>
              <a:t>APGIGEE</a:t>
            </a:r>
            <a:endParaRPr lang="en-NL" sz="900" dirty="0">
              <a:solidFill>
                <a:schemeClr val="bg1"/>
              </a:solidFill>
              <a:highlight>
                <a:srgbClr val="000000"/>
              </a:highlight>
            </a:endParaRPr>
          </a:p>
        </p:txBody>
      </p:sp>
      <p:cxnSp>
        <p:nvCxnSpPr>
          <p:cNvPr id="47" name="Straight Connector 46">
            <a:extLst>
              <a:ext uri="{FF2B5EF4-FFF2-40B4-BE49-F238E27FC236}">
                <a16:creationId xmlns:a16="http://schemas.microsoft.com/office/drawing/2014/main" id="{44E04E72-3E06-4418-A075-E7B51ECFBE00}"/>
              </a:ext>
            </a:extLst>
          </p:cNvPr>
          <p:cNvCxnSpPr/>
          <p:nvPr/>
        </p:nvCxnSpPr>
        <p:spPr>
          <a:xfrm>
            <a:off x="115161" y="4531580"/>
            <a:ext cx="776642" cy="0"/>
          </a:xfrm>
          <a:prstGeom prst="line">
            <a:avLst/>
          </a:prstGeom>
          <a:ln w="38100">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sp>
        <p:nvSpPr>
          <p:cNvPr id="48" name="TextBox 47">
            <a:extLst>
              <a:ext uri="{FF2B5EF4-FFF2-40B4-BE49-F238E27FC236}">
                <a16:creationId xmlns:a16="http://schemas.microsoft.com/office/drawing/2014/main" id="{9179D5A1-514C-4459-B829-4D4D160D5FC6}"/>
              </a:ext>
            </a:extLst>
          </p:cNvPr>
          <p:cNvSpPr txBox="1"/>
          <p:nvPr/>
        </p:nvSpPr>
        <p:spPr>
          <a:xfrm>
            <a:off x="952224" y="4401634"/>
            <a:ext cx="1755289" cy="200055"/>
          </a:xfrm>
          <a:prstGeom prst="rect">
            <a:avLst/>
          </a:prstGeom>
          <a:noFill/>
        </p:spPr>
        <p:txBody>
          <a:bodyPr wrap="none" lIns="0" tIns="0" rIns="0" bIns="0" rtlCol="0">
            <a:spAutoFit/>
          </a:bodyPr>
          <a:lstStyle/>
          <a:p>
            <a:r>
              <a:rPr lang="nl-NL" sz="1300" dirty="0"/>
              <a:t>Communication Module</a:t>
            </a:r>
            <a:endParaRPr lang="en-NL" sz="1300" dirty="0" err="1"/>
          </a:p>
        </p:txBody>
      </p:sp>
      <p:cxnSp>
        <p:nvCxnSpPr>
          <p:cNvPr id="51" name="Straight Connector 50">
            <a:extLst>
              <a:ext uri="{FF2B5EF4-FFF2-40B4-BE49-F238E27FC236}">
                <a16:creationId xmlns:a16="http://schemas.microsoft.com/office/drawing/2014/main" id="{7AE24B87-3710-40CB-9495-6A834ECB83CF}"/>
              </a:ext>
            </a:extLst>
          </p:cNvPr>
          <p:cNvCxnSpPr/>
          <p:nvPr/>
        </p:nvCxnSpPr>
        <p:spPr>
          <a:xfrm>
            <a:off x="96826" y="4797708"/>
            <a:ext cx="776642" cy="0"/>
          </a:xfrm>
          <a:prstGeom prst="line">
            <a:avLst/>
          </a:prstGeom>
          <a:ln w="38100">
            <a:solidFill>
              <a:srgbClr val="0070C0"/>
            </a:solidFill>
            <a:prstDash val="sysDot"/>
            <a:headEnd type="none" w="med" len="med"/>
            <a:tailEnd type="arrow" w="med" len="med"/>
          </a:ln>
        </p:spPr>
        <p:style>
          <a:lnRef idx="1">
            <a:schemeClr val="accent4"/>
          </a:lnRef>
          <a:fillRef idx="3">
            <a:schemeClr val="accent4"/>
          </a:fillRef>
          <a:effectRef idx="2">
            <a:schemeClr val="accent4"/>
          </a:effectRef>
          <a:fontRef idx="minor">
            <a:schemeClr val="lt1"/>
          </a:fontRef>
        </p:style>
      </p:cxnSp>
      <p:sp>
        <p:nvSpPr>
          <p:cNvPr id="52" name="TextBox 51">
            <a:extLst>
              <a:ext uri="{FF2B5EF4-FFF2-40B4-BE49-F238E27FC236}">
                <a16:creationId xmlns:a16="http://schemas.microsoft.com/office/drawing/2014/main" id="{8D5D0F36-3F05-4BBD-A07D-FC84011FC5DD}"/>
              </a:ext>
            </a:extLst>
          </p:cNvPr>
          <p:cNvSpPr txBox="1"/>
          <p:nvPr/>
        </p:nvSpPr>
        <p:spPr>
          <a:xfrm>
            <a:off x="933889" y="4667762"/>
            <a:ext cx="920124" cy="200055"/>
          </a:xfrm>
          <a:prstGeom prst="rect">
            <a:avLst/>
          </a:prstGeom>
          <a:noFill/>
        </p:spPr>
        <p:txBody>
          <a:bodyPr wrap="none" lIns="0" tIns="0" rIns="0" bIns="0" rtlCol="0">
            <a:spAutoFit/>
          </a:bodyPr>
          <a:lstStyle/>
          <a:p>
            <a:r>
              <a:rPr lang="nl-NL" sz="1300" dirty="0"/>
              <a:t>Smart Meter</a:t>
            </a:r>
            <a:endParaRPr lang="en-NL" sz="1300" dirty="0" err="1"/>
          </a:p>
        </p:txBody>
      </p:sp>
      <p:sp>
        <p:nvSpPr>
          <p:cNvPr id="70" name="Arrow: Right 69">
            <a:extLst>
              <a:ext uri="{FF2B5EF4-FFF2-40B4-BE49-F238E27FC236}">
                <a16:creationId xmlns:a16="http://schemas.microsoft.com/office/drawing/2014/main" id="{4BBB66D6-CDB3-4E30-8BBC-392A1DEDBF15}"/>
              </a:ext>
            </a:extLst>
          </p:cNvPr>
          <p:cNvSpPr/>
          <p:nvPr/>
        </p:nvSpPr>
        <p:spPr>
          <a:xfrm flipH="1">
            <a:off x="336517" y="120346"/>
            <a:ext cx="2266006" cy="772418"/>
          </a:xfrm>
          <a:prstGeom prst="rightArrow">
            <a:avLst/>
          </a:prstGeom>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2000" dirty="0" err="1"/>
              <a:t>Provision</a:t>
            </a:r>
            <a:endParaRPr lang="en-NL" sz="2000" dirty="0"/>
          </a:p>
        </p:txBody>
      </p:sp>
      <p:pic>
        <p:nvPicPr>
          <p:cNvPr id="74" name="Picture 2">
            <a:extLst>
              <a:ext uri="{FF2B5EF4-FFF2-40B4-BE49-F238E27FC236}">
                <a16:creationId xmlns:a16="http://schemas.microsoft.com/office/drawing/2014/main" id="{01435364-8DB0-482B-9BFB-4446EEE2683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7077" t="22435" r="27159" b="21050"/>
          <a:stretch/>
        </p:blipFill>
        <p:spPr bwMode="auto">
          <a:xfrm>
            <a:off x="4486787" y="3022116"/>
            <a:ext cx="1267237" cy="339878"/>
          </a:xfrm>
          <a:prstGeom prst="rect">
            <a:avLst/>
          </a:prstGeom>
          <a:noFill/>
          <a:ln>
            <a:solidFill>
              <a:srgbClr val="2A6A98"/>
            </a:solidFill>
          </a:ln>
          <a:extLst>
            <a:ext uri="{909E8E84-426E-40DD-AFC4-6F175D3DCCD1}">
              <a14:hiddenFill xmlns:a14="http://schemas.microsoft.com/office/drawing/2010/main">
                <a:solidFill>
                  <a:srgbClr val="FFFFFF"/>
                </a:solidFill>
              </a14:hiddenFill>
            </a:ext>
          </a:extLst>
        </p:spPr>
      </p:pic>
      <p:pic>
        <p:nvPicPr>
          <p:cNvPr id="45" name="Picture 44">
            <a:extLst>
              <a:ext uri="{FF2B5EF4-FFF2-40B4-BE49-F238E27FC236}">
                <a16:creationId xmlns:a16="http://schemas.microsoft.com/office/drawing/2014/main" id="{6D6B7D36-2B02-4D50-B3D8-81004EA4F2E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990916" y="1570968"/>
            <a:ext cx="544877" cy="514395"/>
          </a:xfrm>
          <a:prstGeom prst="rect">
            <a:avLst/>
          </a:prstGeom>
        </p:spPr>
      </p:pic>
      <p:pic>
        <p:nvPicPr>
          <p:cNvPr id="49" name="Picture 2">
            <a:extLst>
              <a:ext uri="{FF2B5EF4-FFF2-40B4-BE49-F238E27FC236}">
                <a16:creationId xmlns:a16="http://schemas.microsoft.com/office/drawing/2014/main" id="{09A5BEEB-C128-49B0-A22F-6F9B525CA3FA}"/>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736" y="3209786"/>
            <a:ext cx="685428" cy="1674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0568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nodeType="afterEffect">
                                  <p:stCondLst>
                                    <p:cond delay="0"/>
                                  </p:stCondLst>
                                  <p:childTnLst>
                                    <p:set>
                                      <p:cBhvr>
                                        <p:cTn id="25" dur="1" fill="hold">
                                          <p:stCondLst>
                                            <p:cond delay="0"/>
                                          </p:stCondLst>
                                        </p:cTn>
                                        <p:tgtEl>
                                          <p:spTgt spid="3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4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27"/>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25"/>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a:extLst>
              <a:ext uri="{FF2B5EF4-FFF2-40B4-BE49-F238E27FC236}">
                <a16:creationId xmlns:a16="http://schemas.microsoft.com/office/drawing/2014/main" id="{E59E314F-4891-41B3-B39A-B267004E8388}"/>
              </a:ext>
            </a:extLst>
          </p:cNvPr>
          <p:cNvSpPr/>
          <p:nvPr/>
        </p:nvSpPr>
        <p:spPr>
          <a:xfrm>
            <a:off x="310271" y="1801393"/>
            <a:ext cx="7350368" cy="4018840"/>
          </a:xfrm>
          <a:prstGeom prst="cloud">
            <a:avLst/>
          </a:prstGeom>
          <a:solidFill>
            <a:schemeClr val="bg1">
              <a:lumMod val="95000"/>
              <a:alpha val="79000"/>
            </a:schemeClr>
          </a:solidFill>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2" name="Title 1">
            <a:extLst>
              <a:ext uri="{FF2B5EF4-FFF2-40B4-BE49-F238E27FC236}">
                <a16:creationId xmlns:a16="http://schemas.microsoft.com/office/drawing/2014/main" id="{DAD571BE-ADF9-4CAF-82DA-F0D84B4AE9CF}"/>
              </a:ext>
            </a:extLst>
          </p:cNvPr>
          <p:cNvSpPr>
            <a:spLocks noGrp="1"/>
          </p:cNvSpPr>
          <p:nvPr>
            <p:ph type="title"/>
          </p:nvPr>
        </p:nvSpPr>
        <p:spPr>
          <a:xfrm>
            <a:off x="719999" y="288000"/>
            <a:ext cx="6624000" cy="504000"/>
          </a:xfrm>
        </p:spPr>
        <p:txBody>
          <a:bodyPr/>
          <a:lstStyle/>
          <a:p>
            <a:r>
              <a:rPr lang="nl-NL" dirty="0" err="1"/>
              <a:t>Ingest</a:t>
            </a:r>
            <a:endParaRPr lang="en-NL" dirty="0"/>
          </a:p>
        </p:txBody>
      </p:sp>
      <p:pic>
        <p:nvPicPr>
          <p:cNvPr id="18" name="Picture 17">
            <a:extLst>
              <a:ext uri="{FF2B5EF4-FFF2-40B4-BE49-F238E27FC236}">
                <a16:creationId xmlns:a16="http://schemas.microsoft.com/office/drawing/2014/main" id="{A13B9875-5242-472F-8EDF-C1A4B5B9732C}"/>
              </a:ext>
            </a:extLst>
          </p:cNvPr>
          <p:cNvPicPr>
            <a:picLocks noChangeAspect="1"/>
          </p:cNvPicPr>
          <p:nvPr/>
        </p:nvPicPr>
        <p:blipFill>
          <a:blip r:embed="rId2"/>
          <a:stretch>
            <a:fillRect/>
          </a:stretch>
        </p:blipFill>
        <p:spPr>
          <a:xfrm>
            <a:off x="1070620" y="3136848"/>
            <a:ext cx="1258415" cy="1233523"/>
          </a:xfrm>
          <a:prstGeom prst="rect">
            <a:avLst/>
          </a:prstGeom>
          <a:ln>
            <a:noFill/>
          </a:ln>
          <a:effectLst>
            <a:outerShdw blurRad="292100" dist="139700" dir="2700000" algn="tl" rotWithShape="0">
              <a:srgbClr val="333333">
                <a:alpha val="65000"/>
              </a:srgbClr>
            </a:outerShdw>
          </a:effectLst>
        </p:spPr>
      </p:pic>
      <p:pic>
        <p:nvPicPr>
          <p:cNvPr id="20" name="Picture 19">
            <a:extLst>
              <a:ext uri="{FF2B5EF4-FFF2-40B4-BE49-F238E27FC236}">
                <a16:creationId xmlns:a16="http://schemas.microsoft.com/office/drawing/2014/main" id="{2660BB52-4CEC-4932-9290-FED4E72B5B7F}"/>
              </a:ext>
            </a:extLst>
          </p:cNvPr>
          <p:cNvPicPr>
            <a:picLocks noChangeAspect="1"/>
          </p:cNvPicPr>
          <p:nvPr/>
        </p:nvPicPr>
        <p:blipFill>
          <a:blip r:embed="rId3"/>
          <a:stretch>
            <a:fillRect/>
          </a:stretch>
        </p:blipFill>
        <p:spPr>
          <a:xfrm>
            <a:off x="2628398" y="3469729"/>
            <a:ext cx="666125" cy="640829"/>
          </a:xfrm>
          <a:prstGeom prst="rect">
            <a:avLst/>
          </a:prstGeom>
          <a:ln>
            <a:noFill/>
          </a:ln>
          <a:effectLst>
            <a:outerShdw blurRad="292100" dist="139700" dir="2700000" algn="tl" rotWithShape="0">
              <a:srgbClr val="333333">
                <a:alpha val="65000"/>
              </a:srgbClr>
            </a:outerShdw>
          </a:effectLst>
        </p:spPr>
      </p:pic>
      <p:sp>
        <p:nvSpPr>
          <p:cNvPr id="29" name="TextBox 28">
            <a:extLst>
              <a:ext uri="{FF2B5EF4-FFF2-40B4-BE49-F238E27FC236}">
                <a16:creationId xmlns:a16="http://schemas.microsoft.com/office/drawing/2014/main" id="{9FA9853A-F8D3-4460-911F-BD9948153688}"/>
              </a:ext>
            </a:extLst>
          </p:cNvPr>
          <p:cNvSpPr txBox="1"/>
          <p:nvPr/>
        </p:nvSpPr>
        <p:spPr>
          <a:xfrm>
            <a:off x="1363327" y="2746706"/>
            <a:ext cx="776627" cy="400110"/>
          </a:xfrm>
          <a:prstGeom prst="rect">
            <a:avLst/>
          </a:prstGeom>
          <a:noFill/>
        </p:spPr>
        <p:txBody>
          <a:bodyPr wrap="square" lIns="0" tIns="0" rIns="0" bIns="0" rtlCol="0">
            <a:spAutoFit/>
          </a:bodyPr>
          <a:lstStyle/>
          <a:p>
            <a:pPr algn="ctr"/>
            <a:r>
              <a:rPr lang="nl-NL" sz="1300" dirty="0" err="1"/>
              <a:t>Azure</a:t>
            </a:r>
            <a:r>
              <a:rPr lang="nl-NL" sz="1300" dirty="0"/>
              <a:t> </a:t>
            </a:r>
          </a:p>
          <a:p>
            <a:pPr algn="ctr"/>
            <a:r>
              <a:rPr lang="nl-NL" sz="1300" dirty="0" err="1"/>
              <a:t>IoT</a:t>
            </a:r>
            <a:r>
              <a:rPr lang="nl-NL" sz="1300" dirty="0"/>
              <a:t> Hub</a:t>
            </a:r>
            <a:endParaRPr lang="en-NL" sz="1300" dirty="0" err="1"/>
          </a:p>
        </p:txBody>
      </p:sp>
      <p:cxnSp>
        <p:nvCxnSpPr>
          <p:cNvPr id="35" name="Connector: Elbow 34">
            <a:extLst>
              <a:ext uri="{FF2B5EF4-FFF2-40B4-BE49-F238E27FC236}">
                <a16:creationId xmlns:a16="http://schemas.microsoft.com/office/drawing/2014/main" id="{DFA9BD29-6BBE-41B8-A04F-A18F1CAAC17A}"/>
              </a:ext>
            </a:extLst>
          </p:cNvPr>
          <p:cNvCxnSpPr>
            <a:cxnSpLocks/>
            <a:stCxn id="20" idx="3"/>
            <a:endCxn id="37" idx="1"/>
          </p:cNvCxnSpPr>
          <p:nvPr/>
        </p:nvCxnSpPr>
        <p:spPr>
          <a:xfrm flipV="1">
            <a:off x="3294523" y="3220493"/>
            <a:ext cx="421548" cy="569651"/>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pic>
        <p:nvPicPr>
          <p:cNvPr id="57" name="Picture 56">
            <a:extLst>
              <a:ext uri="{FF2B5EF4-FFF2-40B4-BE49-F238E27FC236}">
                <a16:creationId xmlns:a16="http://schemas.microsoft.com/office/drawing/2014/main" id="{6DDD52C1-5BCF-41D1-82D4-9CA513E1F5ED}"/>
              </a:ext>
            </a:extLst>
          </p:cNvPr>
          <p:cNvPicPr>
            <a:picLocks noChangeAspect="1"/>
          </p:cNvPicPr>
          <p:nvPr/>
        </p:nvPicPr>
        <p:blipFill>
          <a:blip r:embed="rId4"/>
          <a:stretch>
            <a:fillRect/>
          </a:stretch>
        </p:blipFill>
        <p:spPr>
          <a:xfrm>
            <a:off x="6830272" y="2094067"/>
            <a:ext cx="1337902" cy="1728713"/>
          </a:xfrm>
          <a:prstGeom prst="rect">
            <a:avLst/>
          </a:prstGeom>
        </p:spPr>
      </p:pic>
      <p:pic>
        <p:nvPicPr>
          <p:cNvPr id="36" name="Picture 35">
            <a:extLst>
              <a:ext uri="{FF2B5EF4-FFF2-40B4-BE49-F238E27FC236}">
                <a16:creationId xmlns:a16="http://schemas.microsoft.com/office/drawing/2014/main" id="{5D352FB5-8E1B-4BFF-B52E-AE9B2D549997}"/>
              </a:ext>
            </a:extLst>
          </p:cNvPr>
          <p:cNvPicPr>
            <a:picLocks noChangeAspect="1"/>
          </p:cNvPicPr>
          <p:nvPr/>
        </p:nvPicPr>
        <p:blipFill>
          <a:blip r:embed="rId5"/>
          <a:stretch>
            <a:fillRect/>
          </a:stretch>
        </p:blipFill>
        <p:spPr>
          <a:xfrm>
            <a:off x="3543387" y="1987779"/>
            <a:ext cx="600400" cy="598847"/>
          </a:xfrm>
          <a:prstGeom prst="rect">
            <a:avLst/>
          </a:prstGeom>
        </p:spPr>
      </p:pic>
      <p:pic>
        <p:nvPicPr>
          <p:cNvPr id="37" name="Picture 36">
            <a:extLst>
              <a:ext uri="{FF2B5EF4-FFF2-40B4-BE49-F238E27FC236}">
                <a16:creationId xmlns:a16="http://schemas.microsoft.com/office/drawing/2014/main" id="{DF706001-EEB8-4FD5-99FA-2ED8E1F70164}"/>
              </a:ext>
            </a:extLst>
          </p:cNvPr>
          <p:cNvPicPr>
            <a:picLocks noChangeAspect="1"/>
          </p:cNvPicPr>
          <p:nvPr/>
        </p:nvPicPr>
        <p:blipFill>
          <a:blip r:embed="rId6"/>
          <a:stretch>
            <a:fillRect/>
          </a:stretch>
        </p:blipFill>
        <p:spPr>
          <a:xfrm>
            <a:off x="3716071" y="2946641"/>
            <a:ext cx="732164" cy="547704"/>
          </a:xfrm>
          <a:prstGeom prst="rect">
            <a:avLst/>
          </a:prstGeom>
        </p:spPr>
      </p:pic>
      <p:pic>
        <p:nvPicPr>
          <p:cNvPr id="47" name="Picture 46">
            <a:extLst>
              <a:ext uri="{FF2B5EF4-FFF2-40B4-BE49-F238E27FC236}">
                <a16:creationId xmlns:a16="http://schemas.microsoft.com/office/drawing/2014/main" id="{34729D72-FB7F-4FCC-ADE5-1270824FD312}"/>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2325759" y="3913162"/>
            <a:ext cx="544877" cy="514395"/>
          </a:xfrm>
          <a:prstGeom prst="rect">
            <a:avLst/>
          </a:prstGeom>
        </p:spPr>
      </p:pic>
      <p:cxnSp>
        <p:nvCxnSpPr>
          <p:cNvPr id="56" name="Connector: Elbow 55">
            <a:extLst>
              <a:ext uri="{FF2B5EF4-FFF2-40B4-BE49-F238E27FC236}">
                <a16:creationId xmlns:a16="http://schemas.microsoft.com/office/drawing/2014/main" id="{584627C7-36E9-4C15-AA08-D5B03C693723}"/>
              </a:ext>
            </a:extLst>
          </p:cNvPr>
          <p:cNvCxnSpPr>
            <a:cxnSpLocks/>
            <a:stCxn id="37" idx="0"/>
            <a:endCxn id="36" idx="2"/>
          </p:cNvCxnSpPr>
          <p:nvPr/>
        </p:nvCxnSpPr>
        <p:spPr>
          <a:xfrm rot="16200000" flipV="1">
            <a:off x="3782863" y="2647351"/>
            <a:ext cx="360015" cy="238566"/>
          </a:xfrm>
          <a:prstGeom prst="bentConnector3">
            <a:avLst>
              <a:gd name="adj1" fmla="val 50000"/>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0" name="Arrow: Right 59">
            <a:extLst>
              <a:ext uri="{FF2B5EF4-FFF2-40B4-BE49-F238E27FC236}">
                <a16:creationId xmlns:a16="http://schemas.microsoft.com/office/drawing/2014/main" id="{1A52243D-E657-4B35-A300-ACC3F84F5C7A}"/>
              </a:ext>
            </a:extLst>
          </p:cNvPr>
          <p:cNvSpPr/>
          <p:nvPr/>
        </p:nvSpPr>
        <p:spPr>
          <a:xfrm>
            <a:off x="2036389" y="3653538"/>
            <a:ext cx="627662" cy="21394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4" name="Flowchart: Process 43">
            <a:extLst>
              <a:ext uri="{FF2B5EF4-FFF2-40B4-BE49-F238E27FC236}">
                <a16:creationId xmlns:a16="http://schemas.microsoft.com/office/drawing/2014/main" id="{FFFBB8CC-F01A-4808-B1D0-B9CFCB991D3F}"/>
              </a:ext>
            </a:extLst>
          </p:cNvPr>
          <p:cNvSpPr/>
          <p:nvPr/>
        </p:nvSpPr>
        <p:spPr>
          <a:xfrm>
            <a:off x="481512" y="147720"/>
            <a:ext cx="1580289" cy="1019946"/>
          </a:xfrm>
          <a:prstGeom prst="flowChartProcess">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nl-NL" sz="1600" dirty="0">
              <a:solidFill>
                <a:schemeClr val="tx1"/>
              </a:solidFill>
            </a:endParaRPr>
          </a:p>
          <a:p>
            <a:pPr algn="ctr"/>
            <a:endParaRPr lang="nl-NL" sz="1600" dirty="0">
              <a:solidFill>
                <a:schemeClr val="tx1"/>
              </a:solidFill>
            </a:endParaRPr>
          </a:p>
          <a:p>
            <a:pPr algn="ctr"/>
            <a:r>
              <a:rPr lang="nl-NL" sz="1600" dirty="0">
                <a:solidFill>
                  <a:schemeClr val="tx1"/>
                </a:solidFill>
              </a:rPr>
              <a:t>Monitoring</a:t>
            </a:r>
            <a:endParaRPr lang="en-NL" sz="1600" dirty="0">
              <a:solidFill>
                <a:schemeClr val="tx1"/>
              </a:solidFill>
            </a:endParaRPr>
          </a:p>
        </p:txBody>
      </p:sp>
      <p:pic>
        <p:nvPicPr>
          <p:cNvPr id="45" name="Content Placeholder 37" descr="Gauge">
            <a:extLst>
              <a:ext uri="{FF2B5EF4-FFF2-40B4-BE49-F238E27FC236}">
                <a16:creationId xmlns:a16="http://schemas.microsoft.com/office/drawing/2014/main" id="{9C1436F2-E219-42FC-9E9C-0D8EB68B5801}"/>
              </a:ext>
            </a:extLst>
          </p:cNvPr>
          <p:cNvPicPr>
            <a:picLocks noGrp="1" noChangeAspect="1"/>
          </p:cNvPicPr>
          <p:nvPr>
            <p:ph idx="1"/>
          </p:nvPr>
        </p:nvPicPr>
        <p:blipFill>
          <a:blip r:embed="rId8">
            <a:extLst>
              <a:ext uri="{96DAC541-7B7A-43D3-8B79-37D633B846F1}">
                <asvg:svgBlip xmlns:asvg="http://schemas.microsoft.com/office/drawing/2016/SVG/main" r:embed="rId9"/>
              </a:ext>
            </a:extLst>
          </a:blip>
          <a:stretch>
            <a:fillRect/>
          </a:stretch>
        </p:blipFill>
        <p:spPr>
          <a:xfrm>
            <a:off x="594783" y="48908"/>
            <a:ext cx="866074" cy="866074"/>
          </a:xfrm>
        </p:spPr>
      </p:pic>
      <p:sp>
        <p:nvSpPr>
          <p:cNvPr id="46" name="Footer Placeholder 3">
            <a:extLst>
              <a:ext uri="{FF2B5EF4-FFF2-40B4-BE49-F238E27FC236}">
                <a16:creationId xmlns:a16="http://schemas.microsoft.com/office/drawing/2014/main" id="{DAE98E94-2763-4228-B0BE-B5F927DDA3EA}"/>
              </a:ext>
            </a:extLst>
          </p:cNvPr>
          <p:cNvSpPr>
            <a:spLocks noGrp="1"/>
          </p:cNvSpPr>
          <p:nvPr>
            <p:ph type="ftr" sz="quarter" idx="11"/>
          </p:nvPr>
        </p:nvSpPr>
        <p:spPr>
          <a:xfrm>
            <a:off x="4968000" y="5004000"/>
            <a:ext cx="3240000" cy="108000"/>
          </a:xfrm>
        </p:spPr>
        <p:txBody>
          <a:bodyPr/>
          <a:lstStyle/>
          <a:p>
            <a:r>
              <a:rPr lang="en-US" dirty="0"/>
              <a:t>Cloud IoT Platform for Energy Transition - </a:t>
            </a:r>
            <a:r>
              <a:rPr lang="en-US" dirty="0" err="1"/>
              <a:t>DigitalXchange</a:t>
            </a:r>
            <a:r>
              <a:rPr lang="en-US" dirty="0"/>
              <a:t> 2020</a:t>
            </a:r>
            <a:endParaRPr lang="nl-NL" dirty="0"/>
          </a:p>
        </p:txBody>
      </p:sp>
      <p:pic>
        <p:nvPicPr>
          <p:cNvPr id="52" name="Picture 51">
            <a:extLst>
              <a:ext uri="{FF2B5EF4-FFF2-40B4-BE49-F238E27FC236}">
                <a16:creationId xmlns:a16="http://schemas.microsoft.com/office/drawing/2014/main" id="{138CA019-FAD6-4598-8ED7-FC0CAE0B5F04}"/>
              </a:ext>
            </a:extLst>
          </p:cNvPr>
          <p:cNvPicPr>
            <a:picLocks noChangeAspect="1"/>
          </p:cNvPicPr>
          <p:nvPr/>
        </p:nvPicPr>
        <p:blipFill>
          <a:blip r:embed="rId10"/>
          <a:stretch>
            <a:fillRect/>
          </a:stretch>
        </p:blipFill>
        <p:spPr>
          <a:xfrm>
            <a:off x="3603582" y="674543"/>
            <a:ext cx="1971411" cy="928229"/>
          </a:xfrm>
          <a:prstGeom prst="rect">
            <a:avLst/>
          </a:prstGeom>
        </p:spPr>
      </p:pic>
      <p:pic>
        <p:nvPicPr>
          <p:cNvPr id="53" name="Picture 52">
            <a:extLst>
              <a:ext uri="{FF2B5EF4-FFF2-40B4-BE49-F238E27FC236}">
                <a16:creationId xmlns:a16="http://schemas.microsoft.com/office/drawing/2014/main" id="{36AF6DE2-0D4F-474A-8414-E580F0A97301}"/>
              </a:ext>
            </a:extLst>
          </p:cNvPr>
          <p:cNvPicPr>
            <a:picLocks noChangeAspect="1"/>
          </p:cNvPicPr>
          <p:nvPr/>
        </p:nvPicPr>
        <p:blipFill>
          <a:blip r:embed="rId11"/>
          <a:stretch>
            <a:fillRect/>
          </a:stretch>
        </p:blipFill>
        <p:spPr>
          <a:xfrm>
            <a:off x="5749153" y="1672512"/>
            <a:ext cx="810048" cy="421555"/>
          </a:xfrm>
          <a:prstGeom prst="rect">
            <a:avLst/>
          </a:prstGeom>
          <a:ln>
            <a:noFill/>
          </a:ln>
          <a:effectLst>
            <a:outerShdw blurRad="292100" dist="139700" dir="2700000" algn="tl" rotWithShape="0">
              <a:srgbClr val="333333">
                <a:alpha val="65000"/>
              </a:srgbClr>
            </a:outerShdw>
          </a:effectLst>
        </p:spPr>
      </p:pic>
      <p:pic>
        <p:nvPicPr>
          <p:cNvPr id="55" name="Picture 2" descr="https://s14-eu5.startpage.com/cgi-bin/serveimage?url=https%3A%2F%2Fttnstaticfile.blob.core.windows.net%2Fmedia%2Fmarketplace%2Fbusiness%2F41c9f5ad80c74085aaf7d323b5f65507.medium.png&amp;sp=c923ff36fdb87d367437dfd073163453&amp;anticache=865227">
            <a:extLst>
              <a:ext uri="{FF2B5EF4-FFF2-40B4-BE49-F238E27FC236}">
                <a16:creationId xmlns:a16="http://schemas.microsoft.com/office/drawing/2014/main" id="{514C4D0F-2705-445D-B3F3-BDFCF7A4BDE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3037" y="267569"/>
            <a:ext cx="1772499" cy="33683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Shape 6">
            <a:extLst>
              <a:ext uri="{FF2B5EF4-FFF2-40B4-BE49-F238E27FC236}">
                <a16:creationId xmlns:a16="http://schemas.microsoft.com/office/drawing/2014/main" id="{11887B1A-28D3-4DA0-850C-E215888D8361}"/>
              </a:ext>
            </a:extLst>
          </p:cNvPr>
          <p:cNvSpPr/>
          <p:nvPr/>
        </p:nvSpPr>
        <p:spPr>
          <a:xfrm>
            <a:off x="3747530" y="1551528"/>
            <a:ext cx="265724" cy="499729"/>
          </a:xfrm>
          <a:custGeom>
            <a:avLst/>
            <a:gdLst>
              <a:gd name="connsiteX0" fmla="*/ 0 w 265724"/>
              <a:gd name="connsiteY0" fmla="*/ 0 h 438451"/>
              <a:gd name="connsiteX1" fmla="*/ 117231 w 265724"/>
              <a:gd name="connsiteY1" fmla="*/ 437662 h 438451"/>
              <a:gd name="connsiteX2" fmla="*/ 265724 w 265724"/>
              <a:gd name="connsiteY2" fmla="*/ 85970 h 438451"/>
            </a:gdLst>
            <a:ahLst/>
            <a:cxnLst>
              <a:cxn ang="0">
                <a:pos x="connsiteX0" y="connsiteY0"/>
              </a:cxn>
              <a:cxn ang="0">
                <a:pos x="connsiteX1" y="connsiteY1"/>
              </a:cxn>
              <a:cxn ang="0">
                <a:pos x="connsiteX2" y="connsiteY2"/>
              </a:cxn>
            </a:cxnLst>
            <a:rect l="l" t="t" r="r" b="b"/>
            <a:pathLst>
              <a:path w="265724" h="438451">
                <a:moveTo>
                  <a:pt x="0" y="0"/>
                </a:moveTo>
                <a:cubicBezTo>
                  <a:pt x="36472" y="211667"/>
                  <a:pt x="72944" y="423334"/>
                  <a:pt x="117231" y="437662"/>
                </a:cubicBezTo>
                <a:cubicBezTo>
                  <a:pt x="161518" y="451990"/>
                  <a:pt x="213621" y="268980"/>
                  <a:pt x="265724" y="8597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9" name="Picture 58">
            <a:extLst>
              <a:ext uri="{FF2B5EF4-FFF2-40B4-BE49-F238E27FC236}">
                <a16:creationId xmlns:a16="http://schemas.microsoft.com/office/drawing/2014/main" id="{C9C12208-F9DB-4220-BEE2-92F4952DD6E7}"/>
              </a:ext>
            </a:extLst>
          </p:cNvPr>
          <p:cNvPicPr>
            <a:picLocks noChangeAspect="1"/>
          </p:cNvPicPr>
          <p:nvPr/>
        </p:nvPicPr>
        <p:blipFill>
          <a:blip r:embed="rId13"/>
          <a:stretch>
            <a:fillRect/>
          </a:stretch>
        </p:blipFill>
        <p:spPr>
          <a:xfrm>
            <a:off x="5348881" y="4167120"/>
            <a:ext cx="1359826" cy="351128"/>
          </a:xfrm>
          <a:prstGeom prst="rect">
            <a:avLst/>
          </a:prstGeom>
        </p:spPr>
      </p:pic>
      <p:sp>
        <p:nvSpPr>
          <p:cNvPr id="61" name="Cylinder 60">
            <a:extLst>
              <a:ext uri="{FF2B5EF4-FFF2-40B4-BE49-F238E27FC236}">
                <a16:creationId xmlns:a16="http://schemas.microsoft.com/office/drawing/2014/main" id="{C334AD76-5EAD-43E6-9583-BC1A75898BDD}"/>
              </a:ext>
            </a:extLst>
          </p:cNvPr>
          <p:cNvSpPr/>
          <p:nvPr/>
        </p:nvSpPr>
        <p:spPr>
          <a:xfrm>
            <a:off x="5521801" y="3288501"/>
            <a:ext cx="1035006" cy="826864"/>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nl-NL" dirty="0" err="1"/>
              <a:t>Telemetry</a:t>
            </a:r>
            <a:endParaRPr lang="en-NL" dirty="0"/>
          </a:p>
        </p:txBody>
      </p:sp>
      <p:sp>
        <p:nvSpPr>
          <p:cNvPr id="9" name="Freeform: Shape 8">
            <a:extLst>
              <a:ext uri="{FF2B5EF4-FFF2-40B4-BE49-F238E27FC236}">
                <a16:creationId xmlns:a16="http://schemas.microsoft.com/office/drawing/2014/main" id="{5FF1540A-773E-477A-A5A2-3D2589BFC9D2}"/>
              </a:ext>
            </a:extLst>
          </p:cNvPr>
          <p:cNvSpPr/>
          <p:nvPr/>
        </p:nvSpPr>
        <p:spPr>
          <a:xfrm>
            <a:off x="6041292" y="2094523"/>
            <a:ext cx="179754" cy="1250536"/>
          </a:xfrm>
          <a:custGeom>
            <a:avLst/>
            <a:gdLst>
              <a:gd name="connsiteX0" fmla="*/ 0 w 179754"/>
              <a:gd name="connsiteY0" fmla="*/ 0 h 1250536"/>
              <a:gd name="connsiteX1" fmla="*/ 62523 w 179754"/>
              <a:gd name="connsiteY1" fmla="*/ 1250462 h 1250536"/>
              <a:gd name="connsiteX2" fmla="*/ 179754 w 179754"/>
              <a:gd name="connsiteY2" fmla="*/ 46892 h 1250536"/>
            </a:gdLst>
            <a:ahLst/>
            <a:cxnLst>
              <a:cxn ang="0">
                <a:pos x="connsiteX0" y="connsiteY0"/>
              </a:cxn>
              <a:cxn ang="0">
                <a:pos x="connsiteX1" y="connsiteY1"/>
              </a:cxn>
              <a:cxn ang="0">
                <a:pos x="connsiteX2" y="connsiteY2"/>
              </a:cxn>
            </a:cxnLst>
            <a:rect l="l" t="t" r="r" b="b"/>
            <a:pathLst>
              <a:path w="179754" h="1250536">
                <a:moveTo>
                  <a:pt x="0" y="0"/>
                </a:moveTo>
                <a:cubicBezTo>
                  <a:pt x="16282" y="621323"/>
                  <a:pt x="32564" y="1242647"/>
                  <a:pt x="62523" y="1250462"/>
                </a:cubicBezTo>
                <a:cubicBezTo>
                  <a:pt x="92482" y="1258277"/>
                  <a:pt x="136118" y="652584"/>
                  <a:pt x="179754" y="46892"/>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63" name="Cylinder 62">
            <a:extLst>
              <a:ext uri="{FF2B5EF4-FFF2-40B4-BE49-F238E27FC236}">
                <a16:creationId xmlns:a16="http://schemas.microsoft.com/office/drawing/2014/main" id="{0C9DF40C-D870-49D8-832B-5A35684919DE}"/>
              </a:ext>
            </a:extLst>
          </p:cNvPr>
          <p:cNvSpPr/>
          <p:nvPr/>
        </p:nvSpPr>
        <p:spPr>
          <a:xfrm>
            <a:off x="4262353" y="3843315"/>
            <a:ext cx="1035006" cy="562197"/>
          </a:xfrm>
          <a:prstGeom prst="can">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err="1"/>
              <a:t>Devices</a:t>
            </a:r>
            <a:endParaRPr lang="en-NL" dirty="0"/>
          </a:p>
        </p:txBody>
      </p:sp>
      <p:pic>
        <p:nvPicPr>
          <p:cNvPr id="64" name="Snagit_SNG827">
            <a:extLst>
              <a:ext uri="{FF2B5EF4-FFF2-40B4-BE49-F238E27FC236}">
                <a16:creationId xmlns:a16="http://schemas.microsoft.com/office/drawing/2014/main" id="{31534221-17AA-4C97-9D5C-1F276DD1CA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52900" y="4131598"/>
            <a:ext cx="644049" cy="674718"/>
          </a:xfrm>
          <a:prstGeom prst="rect">
            <a:avLst/>
          </a:prstGeom>
          <a:ln>
            <a:noFill/>
          </a:ln>
          <a:effectLst>
            <a:outerShdw blurRad="292100" dist="139700" dir="2700000" algn="tl" rotWithShape="0">
              <a:srgbClr val="333333">
                <a:alpha val="65000"/>
              </a:srgbClr>
            </a:outerShdw>
          </a:effectLst>
        </p:spPr>
      </p:pic>
      <p:sp>
        <p:nvSpPr>
          <p:cNvPr id="14" name="Freeform: Shape 13">
            <a:extLst>
              <a:ext uri="{FF2B5EF4-FFF2-40B4-BE49-F238E27FC236}">
                <a16:creationId xmlns:a16="http://schemas.microsoft.com/office/drawing/2014/main" id="{EB448D77-3F03-4A8E-8591-A0BCD5F9C0EE}"/>
              </a:ext>
            </a:extLst>
          </p:cNvPr>
          <p:cNvSpPr/>
          <p:nvPr/>
        </p:nvSpPr>
        <p:spPr>
          <a:xfrm>
            <a:off x="4751732" y="2016369"/>
            <a:ext cx="1039468" cy="1829802"/>
          </a:xfrm>
          <a:custGeom>
            <a:avLst/>
            <a:gdLst>
              <a:gd name="connsiteX0" fmla="*/ 1016022 w 1039468"/>
              <a:gd name="connsiteY0" fmla="*/ 0 h 1829802"/>
              <a:gd name="connsiteX1" fmla="*/ 22 w 1039468"/>
              <a:gd name="connsiteY1" fmla="*/ 1828800 h 1829802"/>
              <a:gd name="connsiteX2" fmla="*/ 1039468 w 1039468"/>
              <a:gd name="connsiteY2" fmla="*/ 203200 h 1829802"/>
            </a:gdLst>
            <a:ahLst/>
            <a:cxnLst>
              <a:cxn ang="0">
                <a:pos x="connsiteX0" y="connsiteY0"/>
              </a:cxn>
              <a:cxn ang="0">
                <a:pos x="connsiteX1" y="connsiteY1"/>
              </a:cxn>
              <a:cxn ang="0">
                <a:pos x="connsiteX2" y="connsiteY2"/>
              </a:cxn>
            </a:cxnLst>
            <a:rect l="l" t="t" r="r" b="b"/>
            <a:pathLst>
              <a:path w="1039468" h="1829802">
                <a:moveTo>
                  <a:pt x="1016022" y="0"/>
                </a:moveTo>
                <a:cubicBezTo>
                  <a:pt x="506068" y="897466"/>
                  <a:pt x="-3886" y="1794933"/>
                  <a:pt x="22" y="1828800"/>
                </a:cubicBezTo>
                <a:cubicBezTo>
                  <a:pt x="3930" y="1862667"/>
                  <a:pt x="521699" y="1032933"/>
                  <a:pt x="1039468" y="203200"/>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pic>
        <p:nvPicPr>
          <p:cNvPr id="66" name="Picture 65">
            <a:extLst>
              <a:ext uri="{FF2B5EF4-FFF2-40B4-BE49-F238E27FC236}">
                <a16:creationId xmlns:a16="http://schemas.microsoft.com/office/drawing/2014/main" id="{DB0EA2DF-9A00-469C-92FC-67DBCDE14B6F}"/>
              </a:ext>
            </a:extLst>
          </p:cNvPr>
          <p:cNvPicPr>
            <a:picLocks noChangeAspect="1"/>
          </p:cNvPicPr>
          <p:nvPr/>
        </p:nvPicPr>
        <p:blipFill>
          <a:blip r:embed="rId15"/>
          <a:stretch>
            <a:fillRect/>
          </a:stretch>
        </p:blipFill>
        <p:spPr>
          <a:xfrm>
            <a:off x="4660785" y="2072841"/>
            <a:ext cx="490901" cy="475065"/>
          </a:xfrm>
          <a:prstGeom prst="rect">
            <a:avLst/>
          </a:prstGeom>
        </p:spPr>
      </p:pic>
      <p:cxnSp>
        <p:nvCxnSpPr>
          <p:cNvPr id="25" name="Connector: Elbow 24">
            <a:extLst>
              <a:ext uri="{FF2B5EF4-FFF2-40B4-BE49-F238E27FC236}">
                <a16:creationId xmlns:a16="http://schemas.microsoft.com/office/drawing/2014/main" id="{7023F74A-2E27-41F1-B4D4-09FF0604245B}"/>
              </a:ext>
            </a:extLst>
          </p:cNvPr>
          <p:cNvCxnSpPr>
            <a:stCxn id="36" idx="3"/>
          </p:cNvCxnSpPr>
          <p:nvPr/>
        </p:nvCxnSpPr>
        <p:spPr>
          <a:xfrm>
            <a:off x="4143787" y="2287203"/>
            <a:ext cx="489379" cy="883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B61E1A0A-94C8-400C-87AF-E7D31015A91D}"/>
              </a:ext>
            </a:extLst>
          </p:cNvPr>
          <p:cNvCxnSpPr>
            <a:stCxn id="37" idx="3"/>
            <a:endCxn id="66" idx="2"/>
          </p:cNvCxnSpPr>
          <p:nvPr/>
        </p:nvCxnSpPr>
        <p:spPr>
          <a:xfrm flipV="1">
            <a:off x="4448235" y="2547906"/>
            <a:ext cx="458001" cy="672587"/>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Graphic 31" descr="Bell">
            <a:extLst>
              <a:ext uri="{FF2B5EF4-FFF2-40B4-BE49-F238E27FC236}">
                <a16:creationId xmlns:a16="http://schemas.microsoft.com/office/drawing/2014/main" id="{C62F0D7B-46F0-41A9-9ED3-519BF82AFE4E}"/>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171028" y="2045516"/>
            <a:ext cx="333435" cy="333435"/>
          </a:xfrm>
          <a:prstGeom prst="rect">
            <a:avLst/>
          </a:prstGeom>
        </p:spPr>
      </p:pic>
      <p:pic>
        <p:nvPicPr>
          <p:cNvPr id="67" name="Graphic 66" descr="Bell">
            <a:extLst>
              <a:ext uri="{FF2B5EF4-FFF2-40B4-BE49-F238E27FC236}">
                <a16:creationId xmlns:a16="http://schemas.microsoft.com/office/drawing/2014/main" id="{4A8F3654-C888-42A0-A52E-B0050E3295D2}"/>
              </a:ext>
            </a:extLst>
          </p:cNvPr>
          <p:cNvPicPr>
            <a:picLocks noChangeAspect="1"/>
          </p:cNvPicPr>
          <p:nvPr/>
        </p:nvPicPr>
        <p:blipFill>
          <a:blip r:embed="rId16">
            <a:extLst>
              <a:ext uri="{96DAC541-7B7A-43D3-8B79-37D633B846F1}">
                <asvg:svgBlip xmlns:asvg="http://schemas.microsoft.com/office/drawing/2016/SVG/main" r:embed="rId18"/>
              </a:ext>
            </a:extLst>
          </a:blip>
          <a:stretch>
            <a:fillRect/>
          </a:stretch>
        </p:blipFill>
        <p:spPr>
          <a:xfrm>
            <a:off x="6572834" y="1570235"/>
            <a:ext cx="333435" cy="333435"/>
          </a:xfrm>
          <a:prstGeom prst="rect">
            <a:avLst/>
          </a:prstGeom>
        </p:spPr>
      </p:pic>
      <p:sp>
        <p:nvSpPr>
          <p:cNvPr id="38" name="Arrow: Right 37">
            <a:extLst>
              <a:ext uri="{FF2B5EF4-FFF2-40B4-BE49-F238E27FC236}">
                <a16:creationId xmlns:a16="http://schemas.microsoft.com/office/drawing/2014/main" id="{28DDB90A-DD3A-4B31-97B6-6892149343F6}"/>
              </a:ext>
            </a:extLst>
          </p:cNvPr>
          <p:cNvSpPr/>
          <p:nvPr/>
        </p:nvSpPr>
        <p:spPr>
          <a:xfrm>
            <a:off x="6496759" y="1628107"/>
            <a:ext cx="180688" cy="12153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70" name="Arrow: Right 69">
            <a:extLst>
              <a:ext uri="{FF2B5EF4-FFF2-40B4-BE49-F238E27FC236}">
                <a16:creationId xmlns:a16="http://schemas.microsoft.com/office/drawing/2014/main" id="{F60EB126-5831-4090-B264-EBD7751C4AA3}"/>
              </a:ext>
            </a:extLst>
          </p:cNvPr>
          <p:cNvSpPr/>
          <p:nvPr/>
        </p:nvSpPr>
        <p:spPr>
          <a:xfrm>
            <a:off x="5062623" y="2151467"/>
            <a:ext cx="180688" cy="12153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6" name="Picture 2">
            <a:extLst>
              <a:ext uri="{FF2B5EF4-FFF2-40B4-BE49-F238E27FC236}">
                <a16:creationId xmlns:a16="http://schemas.microsoft.com/office/drawing/2014/main" id="{E802FF67-8418-4FA9-ABD3-58A629C53664}"/>
              </a:ext>
            </a:extLst>
          </p:cNvPr>
          <p:cNvPicPr>
            <a:picLocks noChangeAspect="1" noChangeArrowheads="1"/>
          </p:cNvPicPr>
          <p:nvPr/>
        </p:nvPicPr>
        <p:blipFill rotWithShape="1">
          <a:blip r:embed="rId19">
            <a:extLst>
              <a:ext uri="{28A0092B-C50C-407E-A947-70E740481C1C}">
                <a14:useLocalDpi xmlns:a14="http://schemas.microsoft.com/office/drawing/2010/main" val="0"/>
              </a:ext>
            </a:extLst>
          </a:blip>
          <a:srcRect l="17376" t="6556"/>
          <a:stretch/>
        </p:blipFill>
        <p:spPr bwMode="auto">
          <a:xfrm>
            <a:off x="5975829" y="850125"/>
            <a:ext cx="1099268" cy="7401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1" name="Graphic 70" descr="Bell">
            <a:extLst>
              <a:ext uri="{FF2B5EF4-FFF2-40B4-BE49-F238E27FC236}">
                <a16:creationId xmlns:a16="http://schemas.microsoft.com/office/drawing/2014/main" id="{7ACC3349-AB1D-47F4-8DFB-C5AC7B1511F8}"/>
              </a:ext>
            </a:extLst>
          </p:cNvPr>
          <p:cNvPicPr>
            <a:picLocks noChangeAspect="1"/>
          </p:cNvPicPr>
          <p:nvPr/>
        </p:nvPicPr>
        <p:blipFill>
          <a:blip r:embed="rId16">
            <a:extLst>
              <a:ext uri="{96DAC541-7B7A-43D3-8B79-37D633B846F1}">
                <asvg:svgBlip xmlns:asvg="http://schemas.microsoft.com/office/drawing/2016/SVG/main" r:embed="rId18"/>
              </a:ext>
            </a:extLst>
          </a:blip>
          <a:stretch>
            <a:fillRect/>
          </a:stretch>
        </p:blipFill>
        <p:spPr>
          <a:xfrm>
            <a:off x="5600752" y="592268"/>
            <a:ext cx="333435" cy="333435"/>
          </a:xfrm>
          <a:prstGeom prst="rect">
            <a:avLst/>
          </a:prstGeom>
        </p:spPr>
      </p:pic>
      <p:sp>
        <p:nvSpPr>
          <p:cNvPr id="72" name="Arrow: Right 71">
            <a:extLst>
              <a:ext uri="{FF2B5EF4-FFF2-40B4-BE49-F238E27FC236}">
                <a16:creationId xmlns:a16="http://schemas.microsoft.com/office/drawing/2014/main" id="{223BE14E-EA2A-4173-A7EF-5A08050A01F4}"/>
              </a:ext>
            </a:extLst>
          </p:cNvPr>
          <p:cNvSpPr/>
          <p:nvPr/>
        </p:nvSpPr>
        <p:spPr>
          <a:xfrm>
            <a:off x="5524677" y="650140"/>
            <a:ext cx="180688" cy="121532"/>
          </a:xfrm>
          <a:prstGeom prst="rightArrow">
            <a:avLst/>
          </a:prstGeom>
          <a:solidFill>
            <a:schemeClr val="accent6">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670031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6"/>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6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14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8"/>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4" grpId="0" animBg="1"/>
      <p:bldP spid="38" grpId="0" animBg="1"/>
      <p:bldP spid="70" grpId="0" animBg="1"/>
      <p:bldP spid="72"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70117-E79A-470E-93E9-25999C7D6E5E}"/>
              </a:ext>
            </a:extLst>
          </p:cNvPr>
          <p:cNvSpPr>
            <a:spLocks noGrp="1"/>
          </p:cNvSpPr>
          <p:nvPr>
            <p:ph type="title"/>
          </p:nvPr>
        </p:nvSpPr>
        <p:spPr>
          <a:xfrm>
            <a:off x="720001" y="1115998"/>
            <a:ext cx="7703999" cy="2520000"/>
          </a:xfrm>
        </p:spPr>
        <p:txBody>
          <a:bodyPr anchor="t">
            <a:normAutofit/>
          </a:bodyPr>
          <a:lstStyle/>
          <a:p>
            <a:r>
              <a:rPr lang="nl-NL" dirty="0" err="1"/>
              <a:t>Process</a:t>
            </a:r>
            <a:r>
              <a:rPr lang="nl-NL" dirty="0"/>
              <a:t>, Tools </a:t>
            </a:r>
            <a:r>
              <a:rPr lang="nl-NL" dirty="0" err="1"/>
              <a:t>and</a:t>
            </a:r>
            <a:r>
              <a:rPr lang="nl-NL" dirty="0"/>
              <a:t> </a:t>
            </a:r>
            <a:r>
              <a:rPr lang="nl-NL" dirty="0" err="1"/>
              <a:t>Lessons</a:t>
            </a:r>
            <a:r>
              <a:rPr lang="nl-NL" dirty="0"/>
              <a:t> </a:t>
            </a:r>
            <a:r>
              <a:rPr lang="nl-NL" dirty="0" err="1"/>
              <a:t>Learned</a:t>
            </a:r>
            <a:endParaRPr lang="en-NL" dirty="0"/>
          </a:p>
        </p:txBody>
      </p:sp>
      <p:sp>
        <p:nvSpPr>
          <p:cNvPr id="4" name="Footer Placeholder 3">
            <a:extLst>
              <a:ext uri="{FF2B5EF4-FFF2-40B4-BE49-F238E27FC236}">
                <a16:creationId xmlns:a16="http://schemas.microsoft.com/office/drawing/2014/main" id="{D5CED453-CB18-4141-A8C5-7EB0F940AA1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Cloud IoT Platform for Energy Transition - DigitalXchange 2020</a:t>
            </a:r>
            <a:endParaRPr lang="nl-NL"/>
          </a:p>
        </p:txBody>
      </p:sp>
    </p:spTree>
    <p:extLst>
      <p:ext uri="{BB962C8B-B14F-4D97-AF65-F5344CB8AC3E}">
        <p14:creationId xmlns:p14="http://schemas.microsoft.com/office/powerpoint/2010/main" val="3559423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5D823ED-D282-49E6-B9C3-113C8FF5D160}"/>
              </a:ext>
            </a:extLst>
          </p:cNvPr>
          <p:cNvSpPr>
            <a:spLocks noGrp="1"/>
          </p:cNvSpPr>
          <p:nvPr>
            <p:ph type="title"/>
          </p:nvPr>
        </p:nvSpPr>
        <p:spPr>
          <a:xfrm>
            <a:off x="720000" y="288000"/>
            <a:ext cx="6623999" cy="503999"/>
          </a:xfrm>
        </p:spPr>
        <p:txBody>
          <a:bodyPr anchor="ctr">
            <a:normAutofit/>
          </a:bodyPr>
          <a:lstStyle/>
          <a:p>
            <a:r>
              <a:rPr lang="nl-NL" dirty="0" err="1"/>
              <a:t>What</a:t>
            </a:r>
            <a:r>
              <a:rPr lang="nl-NL" dirty="0"/>
              <a:t> are </a:t>
            </a:r>
            <a:r>
              <a:rPr lang="nl-NL" dirty="0" err="1"/>
              <a:t>our</a:t>
            </a:r>
            <a:r>
              <a:rPr lang="nl-NL" dirty="0"/>
              <a:t> deliverables?</a:t>
            </a:r>
            <a:endParaRPr lang="en-NL" dirty="0"/>
          </a:p>
        </p:txBody>
      </p:sp>
      <p:sp>
        <p:nvSpPr>
          <p:cNvPr id="8" name="Content Placeholder 7">
            <a:extLst>
              <a:ext uri="{FF2B5EF4-FFF2-40B4-BE49-F238E27FC236}">
                <a16:creationId xmlns:a16="http://schemas.microsoft.com/office/drawing/2014/main" id="{4558B540-1741-4BB1-9DC3-7234A6B91E89}"/>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nl-NL" sz="1100" dirty="0"/>
              <a:t>API </a:t>
            </a:r>
            <a:r>
              <a:rPr lang="nl-NL" sz="1100" dirty="0" err="1"/>
              <a:t>Definitions</a:t>
            </a:r>
            <a:r>
              <a:rPr lang="nl-NL" sz="1100" dirty="0"/>
              <a:t> (Swagger/</a:t>
            </a:r>
            <a:r>
              <a:rPr lang="nl-NL" sz="1100" dirty="0" err="1"/>
              <a:t>OpenAPI</a:t>
            </a:r>
            <a:r>
              <a:rPr lang="nl-NL" sz="1100" dirty="0"/>
              <a:t>)</a:t>
            </a:r>
          </a:p>
          <a:p>
            <a:pPr>
              <a:lnSpc>
                <a:spcPct val="110000"/>
              </a:lnSpc>
              <a:spcAft>
                <a:spcPts val="600"/>
              </a:spcAft>
            </a:pPr>
            <a:r>
              <a:rPr lang="nl-NL" sz="1100" dirty="0"/>
              <a:t>Database Object </a:t>
            </a:r>
            <a:r>
              <a:rPr lang="nl-NL" sz="1100" dirty="0" err="1"/>
              <a:t>Definitions</a:t>
            </a:r>
            <a:r>
              <a:rPr lang="nl-NL" sz="1100" dirty="0"/>
              <a:t> (</a:t>
            </a:r>
            <a:r>
              <a:rPr lang="nl-NL" sz="1100" dirty="0" err="1"/>
              <a:t>PostgreSQL</a:t>
            </a:r>
            <a:r>
              <a:rPr lang="nl-NL" sz="1100" dirty="0"/>
              <a:t> &amp; </a:t>
            </a:r>
            <a:r>
              <a:rPr lang="nl-NL" sz="1100" dirty="0" err="1"/>
              <a:t>InfluxDB</a:t>
            </a:r>
            <a:r>
              <a:rPr lang="nl-NL" sz="1100" dirty="0"/>
              <a:t>)</a:t>
            </a:r>
          </a:p>
          <a:p>
            <a:pPr>
              <a:lnSpc>
                <a:spcPct val="110000"/>
              </a:lnSpc>
              <a:spcAft>
                <a:spcPts val="600"/>
              </a:spcAft>
            </a:pPr>
            <a:r>
              <a:rPr lang="nl-NL" sz="1100" dirty="0" err="1"/>
              <a:t>Azure</a:t>
            </a:r>
            <a:r>
              <a:rPr lang="nl-NL" sz="1100" dirty="0"/>
              <a:t> </a:t>
            </a:r>
            <a:r>
              <a:rPr lang="nl-NL" sz="1100" dirty="0" err="1"/>
              <a:t>Function</a:t>
            </a:r>
            <a:r>
              <a:rPr lang="nl-NL" sz="1100" dirty="0"/>
              <a:t> Apps </a:t>
            </a:r>
            <a:r>
              <a:rPr lang="nl-NL" sz="1100" dirty="0" err="1"/>
              <a:t>and</a:t>
            </a:r>
            <a:r>
              <a:rPr lang="nl-NL" sz="1100" dirty="0"/>
              <a:t> </a:t>
            </a:r>
            <a:r>
              <a:rPr lang="nl-NL" sz="1100" dirty="0" err="1"/>
              <a:t>Functions</a:t>
            </a:r>
            <a:endParaRPr lang="nl-NL" sz="1100" dirty="0"/>
          </a:p>
          <a:p>
            <a:pPr lvl="1">
              <a:lnSpc>
                <a:spcPct val="110000"/>
              </a:lnSpc>
              <a:spcAft>
                <a:spcPts val="600"/>
              </a:spcAft>
            </a:pPr>
            <a:r>
              <a:rPr lang="nl-NL" sz="1100" dirty="0"/>
              <a:t>Java</a:t>
            </a:r>
          </a:p>
          <a:p>
            <a:pPr lvl="1">
              <a:lnSpc>
                <a:spcPct val="110000"/>
              </a:lnSpc>
              <a:spcAft>
                <a:spcPts val="600"/>
              </a:spcAft>
            </a:pPr>
            <a:r>
              <a:rPr lang="nl-NL" sz="1100" dirty="0" err="1"/>
              <a:t>JavaScript</a:t>
            </a:r>
            <a:endParaRPr lang="nl-NL" sz="1100" dirty="0"/>
          </a:p>
          <a:p>
            <a:pPr>
              <a:lnSpc>
                <a:spcPct val="110000"/>
              </a:lnSpc>
              <a:spcAft>
                <a:spcPts val="600"/>
              </a:spcAft>
            </a:pPr>
            <a:r>
              <a:rPr lang="nl-NL" sz="1100" dirty="0" err="1"/>
              <a:t>Azure</a:t>
            </a:r>
            <a:r>
              <a:rPr lang="nl-NL" sz="1100" dirty="0"/>
              <a:t> </a:t>
            </a:r>
            <a:r>
              <a:rPr lang="nl-NL" sz="1100" dirty="0" err="1"/>
              <a:t>DevOps</a:t>
            </a:r>
            <a:r>
              <a:rPr lang="nl-NL" sz="1100" dirty="0"/>
              <a:t> Pipeline Templates (ARM)</a:t>
            </a:r>
          </a:p>
          <a:p>
            <a:pPr lvl="1">
              <a:lnSpc>
                <a:spcPct val="110000"/>
              </a:lnSpc>
              <a:spcAft>
                <a:spcPts val="600"/>
              </a:spcAft>
            </a:pPr>
            <a:r>
              <a:rPr lang="nl-NL" sz="1100" dirty="0" err="1"/>
              <a:t>Azure</a:t>
            </a:r>
            <a:r>
              <a:rPr lang="nl-NL" sz="1100" dirty="0"/>
              <a:t> Resource </a:t>
            </a:r>
            <a:r>
              <a:rPr lang="nl-NL" sz="1100" dirty="0" err="1"/>
              <a:t>provisioning</a:t>
            </a:r>
            <a:r>
              <a:rPr lang="nl-NL" sz="1100" dirty="0"/>
              <a:t> (Infra as Code)</a:t>
            </a:r>
          </a:p>
          <a:p>
            <a:pPr lvl="1">
              <a:lnSpc>
                <a:spcPct val="110000"/>
              </a:lnSpc>
              <a:spcAft>
                <a:spcPts val="600"/>
              </a:spcAft>
            </a:pPr>
            <a:r>
              <a:rPr lang="nl-NL" sz="1100" dirty="0"/>
              <a:t>Application </a:t>
            </a:r>
            <a:r>
              <a:rPr lang="nl-NL" sz="1100" dirty="0" err="1"/>
              <a:t>deployment</a:t>
            </a:r>
            <a:r>
              <a:rPr lang="nl-NL" sz="1100" dirty="0"/>
              <a:t> (</a:t>
            </a:r>
            <a:r>
              <a:rPr lang="nl-NL" sz="1100" dirty="0" err="1"/>
              <a:t>Function</a:t>
            </a:r>
            <a:r>
              <a:rPr lang="nl-NL" sz="1100" dirty="0"/>
              <a:t> Apps, Database)</a:t>
            </a:r>
          </a:p>
          <a:p>
            <a:pPr>
              <a:lnSpc>
                <a:spcPct val="110000"/>
              </a:lnSpc>
              <a:spcAft>
                <a:spcPts val="600"/>
              </a:spcAft>
            </a:pPr>
            <a:r>
              <a:rPr lang="nl-NL" sz="1100" dirty="0"/>
              <a:t>Postman Tests for </a:t>
            </a:r>
            <a:r>
              <a:rPr lang="nl-NL" sz="1100" dirty="0" err="1"/>
              <a:t>APIs</a:t>
            </a:r>
            <a:br>
              <a:rPr lang="nl-NL" sz="1100" dirty="0"/>
            </a:br>
            <a:endParaRPr lang="nl-NL" sz="1100" dirty="0"/>
          </a:p>
          <a:p>
            <a:pPr>
              <a:lnSpc>
                <a:spcPct val="110000"/>
              </a:lnSpc>
              <a:spcAft>
                <a:spcPts val="600"/>
              </a:spcAft>
            </a:pPr>
            <a:r>
              <a:rPr lang="nl-NL" sz="1100" dirty="0"/>
              <a:t>Dashboard panels </a:t>
            </a:r>
            <a:r>
              <a:rPr lang="nl-NL" sz="1100" dirty="0" err="1"/>
              <a:t>and</a:t>
            </a:r>
            <a:r>
              <a:rPr lang="nl-NL" sz="1100" dirty="0"/>
              <a:t> Alert </a:t>
            </a:r>
            <a:r>
              <a:rPr lang="nl-NL" sz="1100" dirty="0" err="1"/>
              <a:t>definitions</a:t>
            </a:r>
            <a:r>
              <a:rPr lang="nl-NL" sz="1100" dirty="0"/>
              <a:t> in Device Pilot </a:t>
            </a:r>
            <a:r>
              <a:rPr lang="nl-NL" sz="1100" dirty="0" err="1"/>
              <a:t>and</a:t>
            </a:r>
            <a:r>
              <a:rPr lang="nl-NL" sz="1100" dirty="0"/>
              <a:t> </a:t>
            </a:r>
            <a:r>
              <a:rPr lang="nl-NL" sz="1100" dirty="0" err="1"/>
              <a:t>Grafana</a:t>
            </a:r>
            <a:endParaRPr lang="nl-NL" sz="1100" dirty="0"/>
          </a:p>
          <a:p>
            <a:pPr>
              <a:lnSpc>
                <a:spcPct val="110000"/>
              </a:lnSpc>
              <a:spcAft>
                <a:spcPts val="600"/>
              </a:spcAft>
            </a:pPr>
            <a:r>
              <a:rPr lang="nl-NL" sz="1100" dirty="0" err="1"/>
              <a:t>Ops</a:t>
            </a:r>
            <a:r>
              <a:rPr lang="nl-NL" sz="1100" dirty="0"/>
              <a:t> checklists | </a:t>
            </a:r>
            <a:r>
              <a:rPr lang="nl-NL" sz="1100" dirty="0" err="1"/>
              <a:t>instructions</a:t>
            </a:r>
            <a:r>
              <a:rPr lang="nl-NL" sz="1100" dirty="0"/>
              <a:t> | tools</a:t>
            </a:r>
          </a:p>
          <a:p>
            <a:pPr>
              <a:lnSpc>
                <a:spcPct val="110000"/>
              </a:lnSpc>
              <a:spcAft>
                <a:spcPts val="600"/>
              </a:spcAft>
            </a:pPr>
            <a:endParaRPr lang="en-NL" sz="1100" dirty="0"/>
          </a:p>
        </p:txBody>
      </p:sp>
      <p:sp>
        <p:nvSpPr>
          <p:cNvPr id="4" name="Footer Placeholder 3">
            <a:extLst>
              <a:ext uri="{FF2B5EF4-FFF2-40B4-BE49-F238E27FC236}">
                <a16:creationId xmlns:a16="http://schemas.microsoft.com/office/drawing/2014/main" id="{58A3CA4F-C462-4EDD-B633-69A17DD02060}"/>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Cloud IoT Platform for Energy Transition - DigitalXchange 2020</a:t>
            </a:r>
            <a:endParaRPr lang="nl-NL"/>
          </a:p>
        </p:txBody>
      </p:sp>
      <p:pic>
        <p:nvPicPr>
          <p:cNvPr id="12290" name="Picture 2" descr="A picture containing drawing&#10;&#10;Description automatically generated">
            <a:extLst>
              <a:ext uri="{FF2B5EF4-FFF2-40B4-BE49-F238E27FC236}">
                <a16:creationId xmlns:a16="http://schemas.microsoft.com/office/drawing/2014/main" id="{5C4B7302-9623-41D9-A7AA-B4F579EC365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644000" y="1299376"/>
            <a:ext cx="4500000" cy="2531250"/>
          </a:xfrm>
          <a:prstGeom prst="rect">
            <a:avLst/>
          </a:prstGeom>
          <a:solidFill>
            <a:srgbClr val="FFFFFF"/>
          </a:solidFill>
        </p:spPr>
      </p:pic>
    </p:spTree>
    <p:extLst>
      <p:ext uri="{BB962C8B-B14F-4D97-AF65-F5344CB8AC3E}">
        <p14:creationId xmlns:p14="http://schemas.microsoft.com/office/powerpoint/2010/main" val="39261007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97FCEB8-D75C-42E1-8B3E-006FD6EAFDBF}"/>
              </a:ext>
            </a:extLst>
          </p:cNvPr>
          <p:cNvSpPr>
            <a:spLocks noGrp="1"/>
          </p:cNvSpPr>
          <p:nvPr>
            <p:ph type="title"/>
          </p:nvPr>
        </p:nvSpPr>
        <p:spPr>
          <a:xfrm>
            <a:off x="1032419" y="288000"/>
            <a:ext cx="6624000" cy="504000"/>
          </a:xfrm>
        </p:spPr>
        <p:txBody>
          <a:bodyPr/>
          <a:lstStyle/>
          <a:p>
            <a:r>
              <a:rPr lang="nl-NL" dirty="0" err="1"/>
              <a:t>Azure</a:t>
            </a:r>
            <a:r>
              <a:rPr lang="nl-NL" dirty="0"/>
              <a:t> </a:t>
            </a:r>
            <a:r>
              <a:rPr lang="nl-NL" dirty="0" err="1"/>
              <a:t>DevOps</a:t>
            </a:r>
            <a:endParaRPr lang="en-NL" dirty="0"/>
          </a:p>
        </p:txBody>
      </p:sp>
      <p:sp>
        <p:nvSpPr>
          <p:cNvPr id="4" name="Footer Placeholder 3">
            <a:extLst>
              <a:ext uri="{FF2B5EF4-FFF2-40B4-BE49-F238E27FC236}">
                <a16:creationId xmlns:a16="http://schemas.microsoft.com/office/drawing/2014/main" id="{930FD2F9-3263-45A9-923A-40E7AE67CB77}"/>
              </a:ext>
            </a:extLst>
          </p:cNvPr>
          <p:cNvSpPr>
            <a:spLocks noGrp="1"/>
          </p:cNvSpPr>
          <p:nvPr>
            <p:ph type="ftr" sz="quarter" idx="11"/>
          </p:nvPr>
        </p:nvSpPr>
        <p:spPr/>
        <p:txBody>
          <a:bodyPr/>
          <a:lstStyle/>
          <a:p>
            <a:r>
              <a:rPr lang="en-US"/>
              <a:t>Cloud IoT Platform for Energy Transition - DigitalXchange 2020</a:t>
            </a:r>
            <a:endParaRPr lang="nl-NL"/>
          </a:p>
        </p:txBody>
      </p:sp>
      <p:pic>
        <p:nvPicPr>
          <p:cNvPr id="8" name="Snagit_SNG845">
            <a:extLst>
              <a:ext uri="{FF2B5EF4-FFF2-40B4-BE49-F238E27FC236}">
                <a16:creationId xmlns:a16="http://schemas.microsoft.com/office/drawing/2014/main" id="{0180B835-0183-463E-9D3F-F92EB30032A0}"/>
              </a:ext>
            </a:extLst>
          </p:cNvPr>
          <p:cNvPicPr>
            <a:picLocks noChangeAspect="1"/>
          </p:cNvPicPr>
          <p:nvPr/>
        </p:nvPicPr>
        <p:blipFill rotWithShape="1">
          <a:blip r:embed="rId2"/>
          <a:srcRect r="87066" b="8529"/>
          <a:stretch/>
        </p:blipFill>
        <p:spPr>
          <a:xfrm>
            <a:off x="7289165" y="270575"/>
            <a:ext cx="1443355" cy="4584925"/>
          </a:xfrm>
          <a:prstGeom prst="rect">
            <a:avLst/>
          </a:prstGeom>
          <a:ln>
            <a:noFill/>
          </a:ln>
          <a:effectLst>
            <a:outerShdw blurRad="292100" dist="139700" dir="2700000" algn="tl" rotWithShape="0">
              <a:srgbClr val="333333">
                <a:alpha val="65000"/>
              </a:srgbClr>
            </a:outerShdw>
          </a:effectLst>
        </p:spPr>
      </p:pic>
      <p:grpSp>
        <p:nvGrpSpPr>
          <p:cNvPr id="22" name="Group 21">
            <a:extLst>
              <a:ext uri="{FF2B5EF4-FFF2-40B4-BE49-F238E27FC236}">
                <a16:creationId xmlns:a16="http://schemas.microsoft.com/office/drawing/2014/main" id="{D2D8D454-6D69-4596-87A4-6D11DA652626}"/>
              </a:ext>
            </a:extLst>
          </p:cNvPr>
          <p:cNvGrpSpPr/>
          <p:nvPr/>
        </p:nvGrpSpPr>
        <p:grpSpPr>
          <a:xfrm>
            <a:off x="1981201" y="830580"/>
            <a:ext cx="4925378" cy="4132980"/>
            <a:chOff x="2564457" y="1328820"/>
            <a:chExt cx="4342121" cy="3535680"/>
          </a:xfrm>
        </p:grpSpPr>
        <p:pic>
          <p:nvPicPr>
            <p:cNvPr id="14338" name="Picture 2">
              <a:extLst>
                <a:ext uri="{FF2B5EF4-FFF2-40B4-BE49-F238E27FC236}">
                  <a16:creationId xmlns:a16="http://schemas.microsoft.com/office/drawing/2014/main" id="{EFAA0B60-D0C4-4858-96A2-D3D41E0742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4457" y="1328820"/>
              <a:ext cx="4342121" cy="3535680"/>
            </a:xfrm>
            <a:prstGeom prst="rect">
              <a:avLst/>
            </a:prstGeom>
            <a:noFill/>
            <a:extLst>
              <a:ext uri="{909E8E84-426E-40DD-AFC4-6F175D3DCCD1}">
                <a14:hiddenFill xmlns:a14="http://schemas.microsoft.com/office/drawing/2010/main">
                  <a:solidFill>
                    <a:srgbClr val="FFFFFF"/>
                  </a:solidFill>
                </a14:hiddenFill>
              </a:ext>
            </a:extLst>
          </p:spPr>
        </p:pic>
        <p:pic>
          <p:nvPicPr>
            <p:cNvPr id="11" name="Snagit_SNG857">
              <a:extLst>
                <a:ext uri="{FF2B5EF4-FFF2-40B4-BE49-F238E27FC236}">
                  <a16:creationId xmlns:a16="http://schemas.microsoft.com/office/drawing/2014/main" id="{2B60D37B-5494-43DD-BD48-A719441D2F45}"/>
                </a:ext>
              </a:extLst>
            </p:cNvPr>
            <p:cNvPicPr>
              <a:picLocks noChangeAspect="1"/>
            </p:cNvPicPr>
            <p:nvPr/>
          </p:nvPicPr>
          <p:blipFill>
            <a:blip r:embed="rId4"/>
            <a:stretch>
              <a:fillRect/>
            </a:stretch>
          </p:blipFill>
          <p:spPr>
            <a:xfrm>
              <a:off x="6304546" y="2175485"/>
              <a:ext cx="475273" cy="457225"/>
            </a:xfrm>
            <a:prstGeom prst="rect">
              <a:avLst/>
            </a:prstGeom>
          </p:spPr>
        </p:pic>
        <p:pic>
          <p:nvPicPr>
            <p:cNvPr id="13" name="Snagit_SNG857">
              <a:extLst>
                <a:ext uri="{FF2B5EF4-FFF2-40B4-BE49-F238E27FC236}">
                  <a16:creationId xmlns:a16="http://schemas.microsoft.com/office/drawing/2014/main" id="{02FBB84B-B298-431C-A40C-6AAC851D2E0B}"/>
                </a:ext>
              </a:extLst>
            </p:cNvPr>
            <p:cNvPicPr>
              <a:picLocks noChangeAspect="1"/>
            </p:cNvPicPr>
            <p:nvPr/>
          </p:nvPicPr>
          <p:blipFill>
            <a:blip r:embed="rId4"/>
            <a:stretch>
              <a:fillRect/>
            </a:stretch>
          </p:blipFill>
          <p:spPr>
            <a:xfrm>
              <a:off x="6304546" y="2909280"/>
              <a:ext cx="475273" cy="457225"/>
            </a:xfrm>
            <a:prstGeom prst="rect">
              <a:avLst/>
            </a:prstGeom>
          </p:spPr>
        </p:pic>
        <p:pic>
          <p:nvPicPr>
            <p:cNvPr id="14" name="Snagit_SNG857">
              <a:extLst>
                <a:ext uri="{FF2B5EF4-FFF2-40B4-BE49-F238E27FC236}">
                  <a16:creationId xmlns:a16="http://schemas.microsoft.com/office/drawing/2014/main" id="{311ECEF9-6B35-4120-980A-CE6E85D236C4}"/>
                </a:ext>
              </a:extLst>
            </p:cNvPr>
            <p:cNvPicPr>
              <a:picLocks noChangeAspect="1"/>
            </p:cNvPicPr>
            <p:nvPr/>
          </p:nvPicPr>
          <p:blipFill>
            <a:blip r:embed="rId4"/>
            <a:stretch>
              <a:fillRect/>
            </a:stretch>
          </p:blipFill>
          <p:spPr>
            <a:xfrm>
              <a:off x="6304546" y="3667782"/>
              <a:ext cx="475273" cy="457225"/>
            </a:xfrm>
            <a:prstGeom prst="rect">
              <a:avLst/>
            </a:prstGeom>
          </p:spPr>
        </p:pic>
        <p:pic>
          <p:nvPicPr>
            <p:cNvPr id="15" name="Snagit_SNG857">
              <a:extLst>
                <a:ext uri="{FF2B5EF4-FFF2-40B4-BE49-F238E27FC236}">
                  <a16:creationId xmlns:a16="http://schemas.microsoft.com/office/drawing/2014/main" id="{0747298B-DF36-4BD0-85C6-615458FB80BF}"/>
                </a:ext>
              </a:extLst>
            </p:cNvPr>
            <p:cNvPicPr>
              <a:picLocks noChangeAspect="1"/>
            </p:cNvPicPr>
            <p:nvPr/>
          </p:nvPicPr>
          <p:blipFill>
            <a:blip r:embed="rId4"/>
            <a:stretch>
              <a:fillRect/>
            </a:stretch>
          </p:blipFill>
          <p:spPr>
            <a:xfrm>
              <a:off x="6304546" y="4264507"/>
              <a:ext cx="475273" cy="457225"/>
            </a:xfrm>
            <a:prstGeom prst="rect">
              <a:avLst/>
            </a:prstGeom>
          </p:spPr>
        </p:pic>
        <p:pic>
          <p:nvPicPr>
            <p:cNvPr id="16" name="Snagit_SNG854">
              <a:extLst>
                <a:ext uri="{FF2B5EF4-FFF2-40B4-BE49-F238E27FC236}">
                  <a16:creationId xmlns:a16="http://schemas.microsoft.com/office/drawing/2014/main" id="{6DD55AE5-CF9E-4B4C-A483-2CC62FFCD885}"/>
                </a:ext>
              </a:extLst>
            </p:cNvPr>
            <p:cNvPicPr>
              <a:picLocks noChangeAspect="1"/>
            </p:cNvPicPr>
            <p:nvPr/>
          </p:nvPicPr>
          <p:blipFill>
            <a:blip r:embed="rId5"/>
            <a:stretch>
              <a:fillRect/>
            </a:stretch>
          </p:blipFill>
          <p:spPr>
            <a:xfrm>
              <a:off x="4475193" y="2058416"/>
              <a:ext cx="388910" cy="383793"/>
            </a:xfrm>
            <a:prstGeom prst="rect">
              <a:avLst/>
            </a:prstGeom>
          </p:spPr>
        </p:pic>
        <p:sp>
          <p:nvSpPr>
            <p:cNvPr id="19" name="Freeform: Shape 18">
              <a:extLst>
                <a:ext uri="{FF2B5EF4-FFF2-40B4-BE49-F238E27FC236}">
                  <a16:creationId xmlns:a16="http://schemas.microsoft.com/office/drawing/2014/main" id="{4C1A10C8-F7A6-4C17-975D-A4E82540CA11}"/>
                </a:ext>
              </a:extLst>
            </p:cNvPr>
            <p:cNvSpPr/>
            <p:nvPr/>
          </p:nvSpPr>
          <p:spPr>
            <a:xfrm>
              <a:off x="4168140" y="2026920"/>
              <a:ext cx="363829" cy="426720"/>
            </a:xfrm>
            <a:custGeom>
              <a:avLst/>
              <a:gdLst>
                <a:gd name="connsiteX0" fmla="*/ 0 w 363829"/>
                <a:gd name="connsiteY0" fmla="*/ 0 h 426720"/>
                <a:gd name="connsiteX1" fmla="*/ 358140 w 363829"/>
                <a:gd name="connsiteY1" fmla="*/ 137160 h 426720"/>
                <a:gd name="connsiteX2" fmla="*/ 205740 w 363829"/>
                <a:gd name="connsiteY2" fmla="*/ 160020 h 426720"/>
                <a:gd name="connsiteX3" fmla="*/ 15240 w 363829"/>
                <a:gd name="connsiteY3" fmla="*/ 426720 h 426720"/>
              </a:gdLst>
              <a:ahLst/>
              <a:cxnLst>
                <a:cxn ang="0">
                  <a:pos x="connsiteX0" y="connsiteY0"/>
                </a:cxn>
                <a:cxn ang="0">
                  <a:pos x="connsiteX1" y="connsiteY1"/>
                </a:cxn>
                <a:cxn ang="0">
                  <a:pos x="connsiteX2" y="connsiteY2"/>
                </a:cxn>
                <a:cxn ang="0">
                  <a:pos x="connsiteX3" y="connsiteY3"/>
                </a:cxn>
              </a:cxnLst>
              <a:rect l="l" t="t" r="r" b="b"/>
              <a:pathLst>
                <a:path w="363829" h="426720">
                  <a:moveTo>
                    <a:pt x="0" y="0"/>
                  </a:moveTo>
                  <a:cubicBezTo>
                    <a:pt x="161925" y="55245"/>
                    <a:pt x="323850" y="110490"/>
                    <a:pt x="358140" y="137160"/>
                  </a:cubicBezTo>
                  <a:cubicBezTo>
                    <a:pt x="392430" y="163830"/>
                    <a:pt x="262890" y="111760"/>
                    <a:pt x="205740" y="160020"/>
                  </a:cubicBezTo>
                  <a:cubicBezTo>
                    <a:pt x="148590" y="208280"/>
                    <a:pt x="81915" y="317500"/>
                    <a:pt x="15240" y="42672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Freeform: Shape 19">
              <a:extLst>
                <a:ext uri="{FF2B5EF4-FFF2-40B4-BE49-F238E27FC236}">
                  <a16:creationId xmlns:a16="http://schemas.microsoft.com/office/drawing/2014/main" id="{9658938F-7CEC-4FA1-BD04-1903588001B8}"/>
                </a:ext>
              </a:extLst>
            </p:cNvPr>
            <p:cNvSpPr/>
            <p:nvPr/>
          </p:nvSpPr>
          <p:spPr>
            <a:xfrm>
              <a:off x="4795345" y="2057400"/>
              <a:ext cx="348155" cy="365760"/>
            </a:xfrm>
            <a:custGeom>
              <a:avLst/>
              <a:gdLst>
                <a:gd name="connsiteX0" fmla="*/ 348155 w 348155"/>
                <a:gd name="connsiteY0" fmla="*/ 0 h 365760"/>
                <a:gd name="connsiteX1" fmla="*/ 20495 w 348155"/>
                <a:gd name="connsiteY1" fmla="*/ 137160 h 365760"/>
                <a:gd name="connsiteX2" fmla="*/ 58595 w 348155"/>
                <a:gd name="connsiteY2" fmla="*/ 205740 h 365760"/>
                <a:gd name="connsiteX3" fmla="*/ 256715 w 348155"/>
                <a:gd name="connsiteY3" fmla="*/ 243840 h 365760"/>
                <a:gd name="connsiteX4" fmla="*/ 294815 w 348155"/>
                <a:gd name="connsiteY4" fmla="*/ 365760 h 365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8155" h="365760">
                  <a:moveTo>
                    <a:pt x="348155" y="0"/>
                  </a:moveTo>
                  <a:cubicBezTo>
                    <a:pt x="208455" y="51435"/>
                    <a:pt x="68755" y="102870"/>
                    <a:pt x="20495" y="137160"/>
                  </a:cubicBezTo>
                  <a:cubicBezTo>
                    <a:pt x="-27765" y="171450"/>
                    <a:pt x="19225" y="187960"/>
                    <a:pt x="58595" y="205740"/>
                  </a:cubicBezTo>
                  <a:cubicBezTo>
                    <a:pt x="97965" y="223520"/>
                    <a:pt x="217345" y="217170"/>
                    <a:pt x="256715" y="243840"/>
                  </a:cubicBezTo>
                  <a:cubicBezTo>
                    <a:pt x="296085" y="270510"/>
                    <a:pt x="295450" y="318135"/>
                    <a:pt x="294815" y="365760"/>
                  </a:cubicBezTo>
                </a:path>
              </a:pathLst>
            </a:custGeom>
            <a:noFill/>
            <a:ln>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grpSp>
      <p:pic>
        <p:nvPicPr>
          <p:cNvPr id="18" name="Snagit_SNG827">
            <a:extLst>
              <a:ext uri="{FF2B5EF4-FFF2-40B4-BE49-F238E27FC236}">
                <a16:creationId xmlns:a16="http://schemas.microsoft.com/office/drawing/2014/main" id="{26D1EFE1-F6FE-41AB-B643-519906788EE6}"/>
              </a:ext>
            </a:extLst>
          </p:cNvPr>
          <p:cNvPicPr>
            <a:picLocks noChangeAspect="1"/>
          </p:cNvPicPr>
          <p:nvPr/>
        </p:nvPicPr>
        <p:blipFill>
          <a:blip r:embed="rId6"/>
          <a:stretch>
            <a:fillRect/>
          </a:stretch>
        </p:blipFill>
        <p:spPr>
          <a:xfrm>
            <a:off x="0" y="-121789"/>
            <a:ext cx="1017295" cy="990166"/>
          </a:xfrm>
          <a:prstGeom prst="rect">
            <a:avLst/>
          </a:prstGeom>
        </p:spPr>
      </p:pic>
      <p:sp>
        <p:nvSpPr>
          <p:cNvPr id="24" name="Speech Bubble: Rectangle 23">
            <a:extLst>
              <a:ext uri="{FF2B5EF4-FFF2-40B4-BE49-F238E27FC236}">
                <a16:creationId xmlns:a16="http://schemas.microsoft.com/office/drawing/2014/main" id="{0D8AF215-B3AF-46EA-A931-D7CA22009899}"/>
              </a:ext>
            </a:extLst>
          </p:cNvPr>
          <p:cNvSpPr/>
          <p:nvPr/>
        </p:nvSpPr>
        <p:spPr>
          <a:xfrm>
            <a:off x="149636" y="4281437"/>
            <a:ext cx="1831566" cy="570435"/>
          </a:xfrm>
          <a:prstGeom prst="wedgeRectCallout">
            <a:avLst>
              <a:gd name="adj1" fmla="val 72482"/>
              <a:gd name="adj2" fmla="val -3281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TextBox 24">
            <a:extLst>
              <a:ext uri="{FF2B5EF4-FFF2-40B4-BE49-F238E27FC236}">
                <a16:creationId xmlns:a16="http://schemas.microsoft.com/office/drawing/2014/main" id="{24F8FE63-2851-40BC-BB81-2C4A78743C9D}"/>
              </a:ext>
            </a:extLst>
          </p:cNvPr>
          <p:cNvSpPr txBox="1"/>
          <p:nvPr/>
        </p:nvSpPr>
        <p:spPr>
          <a:xfrm>
            <a:off x="201825" y="4327267"/>
            <a:ext cx="1970097" cy="507831"/>
          </a:xfrm>
          <a:prstGeom prst="rect">
            <a:avLst/>
          </a:prstGeom>
          <a:noFill/>
        </p:spPr>
        <p:txBody>
          <a:bodyPr wrap="square" lIns="0" tIns="0" rIns="0" bIns="0" rtlCol="0">
            <a:spAutoFit/>
          </a:bodyPr>
          <a:lstStyle/>
          <a:p>
            <a:r>
              <a:rPr lang="nl-NL" sz="1100" dirty="0"/>
              <a:t>Boards - </a:t>
            </a:r>
            <a:r>
              <a:rPr lang="nl-NL" sz="1100" dirty="0" err="1"/>
              <a:t>used</a:t>
            </a:r>
            <a:r>
              <a:rPr lang="nl-NL" sz="1100" dirty="0"/>
              <a:t> for managing </a:t>
            </a:r>
            <a:r>
              <a:rPr lang="nl-NL" sz="1100" dirty="0" err="1"/>
              <a:t>Work</a:t>
            </a:r>
            <a:r>
              <a:rPr lang="nl-NL" sz="1100" dirty="0"/>
              <a:t> Items (</a:t>
            </a:r>
            <a:r>
              <a:rPr lang="nl-NL" sz="1100" dirty="0" err="1"/>
              <a:t>stories</a:t>
            </a:r>
            <a:r>
              <a:rPr lang="nl-NL" sz="1100" dirty="0"/>
              <a:t>, issues, features, </a:t>
            </a:r>
            <a:r>
              <a:rPr lang="nl-NL" sz="1100" dirty="0" err="1"/>
              <a:t>epics</a:t>
            </a:r>
            <a:r>
              <a:rPr lang="nl-NL" sz="1100" dirty="0"/>
              <a:t>)</a:t>
            </a:r>
          </a:p>
        </p:txBody>
      </p:sp>
      <p:pic>
        <p:nvPicPr>
          <p:cNvPr id="26" name="Snagit_SNG833">
            <a:extLst>
              <a:ext uri="{FF2B5EF4-FFF2-40B4-BE49-F238E27FC236}">
                <a16:creationId xmlns:a16="http://schemas.microsoft.com/office/drawing/2014/main" id="{9C79D37C-08CC-495B-9426-32E2A8E59FDB}"/>
              </a:ext>
            </a:extLst>
          </p:cNvPr>
          <p:cNvPicPr>
            <a:picLocks noChangeAspect="1"/>
          </p:cNvPicPr>
          <p:nvPr/>
        </p:nvPicPr>
        <p:blipFill>
          <a:blip r:embed="rId7">
            <a:clrChange>
              <a:clrFrom>
                <a:srgbClr val="EAEAEA"/>
              </a:clrFrom>
              <a:clrTo>
                <a:srgbClr val="EAEAEA">
                  <a:alpha val="0"/>
                </a:srgbClr>
              </a:clrTo>
            </a:clrChange>
          </a:blip>
          <a:stretch>
            <a:fillRect/>
          </a:stretch>
        </p:blipFill>
        <p:spPr>
          <a:xfrm>
            <a:off x="1687966" y="1347844"/>
            <a:ext cx="483956" cy="472432"/>
          </a:xfrm>
          <a:prstGeom prst="rect">
            <a:avLst/>
          </a:prstGeom>
        </p:spPr>
      </p:pic>
      <p:sp>
        <p:nvSpPr>
          <p:cNvPr id="27" name="TextBox 26">
            <a:extLst>
              <a:ext uri="{FF2B5EF4-FFF2-40B4-BE49-F238E27FC236}">
                <a16:creationId xmlns:a16="http://schemas.microsoft.com/office/drawing/2014/main" id="{19311C7C-E217-49BF-864B-795101873713}"/>
              </a:ext>
            </a:extLst>
          </p:cNvPr>
          <p:cNvSpPr txBox="1"/>
          <p:nvPr/>
        </p:nvSpPr>
        <p:spPr>
          <a:xfrm>
            <a:off x="1905860" y="1820276"/>
            <a:ext cx="150682" cy="107722"/>
          </a:xfrm>
          <a:prstGeom prst="rect">
            <a:avLst/>
          </a:prstGeom>
          <a:noFill/>
        </p:spPr>
        <p:txBody>
          <a:bodyPr wrap="none" lIns="0" tIns="0" rIns="0" bIns="0" rtlCol="0">
            <a:spAutoFit/>
          </a:bodyPr>
          <a:lstStyle/>
          <a:p>
            <a:r>
              <a:rPr lang="nl-NL" sz="700" dirty="0">
                <a:latin typeface="Arial Nova Cond" panose="020B0604020202020204" pitchFamily="34" charset="0"/>
              </a:rPr>
              <a:t>Wiki</a:t>
            </a:r>
            <a:endParaRPr lang="en-NL" sz="700" dirty="0" err="1">
              <a:latin typeface="Arial Nova Cond" panose="020B0604020202020204" pitchFamily="34" charset="0"/>
            </a:endParaRPr>
          </a:p>
        </p:txBody>
      </p:sp>
      <p:sp>
        <p:nvSpPr>
          <p:cNvPr id="29" name="Speech Bubble: Rectangle 28">
            <a:extLst>
              <a:ext uri="{FF2B5EF4-FFF2-40B4-BE49-F238E27FC236}">
                <a16:creationId xmlns:a16="http://schemas.microsoft.com/office/drawing/2014/main" id="{D235C346-DC26-43AC-B557-0E1953DC747D}"/>
              </a:ext>
            </a:extLst>
          </p:cNvPr>
          <p:cNvSpPr/>
          <p:nvPr/>
        </p:nvSpPr>
        <p:spPr>
          <a:xfrm>
            <a:off x="185197" y="739938"/>
            <a:ext cx="2196380" cy="570435"/>
          </a:xfrm>
          <a:prstGeom prst="wedgeRectCallout">
            <a:avLst>
              <a:gd name="adj1" fmla="val 29468"/>
              <a:gd name="adj2" fmla="val 8503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0" name="TextBox 29">
            <a:extLst>
              <a:ext uri="{FF2B5EF4-FFF2-40B4-BE49-F238E27FC236}">
                <a16:creationId xmlns:a16="http://schemas.microsoft.com/office/drawing/2014/main" id="{166DDD5A-BB21-434A-B2B1-4D96CABF3D1F}"/>
              </a:ext>
            </a:extLst>
          </p:cNvPr>
          <p:cNvSpPr txBox="1"/>
          <p:nvPr/>
        </p:nvSpPr>
        <p:spPr>
          <a:xfrm>
            <a:off x="237387" y="785768"/>
            <a:ext cx="2144190" cy="484748"/>
          </a:xfrm>
          <a:prstGeom prst="rect">
            <a:avLst/>
          </a:prstGeom>
          <a:noFill/>
        </p:spPr>
        <p:txBody>
          <a:bodyPr wrap="square" lIns="0" tIns="0" rIns="0" bIns="0" rtlCol="0">
            <a:spAutoFit/>
          </a:bodyPr>
          <a:lstStyle/>
          <a:p>
            <a:r>
              <a:rPr lang="nl-NL" sz="1050" dirty="0"/>
              <a:t>Wiki – for design </a:t>
            </a:r>
            <a:r>
              <a:rPr lang="nl-NL" sz="1050" dirty="0" err="1"/>
              <a:t>decisions</a:t>
            </a:r>
            <a:r>
              <a:rPr lang="nl-NL" sz="1050" dirty="0"/>
              <a:t>, </a:t>
            </a:r>
            <a:r>
              <a:rPr lang="nl-NL" sz="1050" dirty="0" err="1"/>
              <a:t>technical</a:t>
            </a:r>
            <a:r>
              <a:rPr lang="nl-NL" sz="1050" dirty="0"/>
              <a:t> </a:t>
            </a:r>
            <a:r>
              <a:rPr lang="nl-NL" sz="1050" dirty="0" err="1"/>
              <a:t>debt</a:t>
            </a:r>
            <a:r>
              <a:rPr lang="nl-NL" sz="1050" dirty="0"/>
              <a:t>, solution designs, </a:t>
            </a:r>
            <a:r>
              <a:rPr lang="nl-NL" sz="1050" dirty="0" err="1"/>
              <a:t>technical</a:t>
            </a:r>
            <a:r>
              <a:rPr lang="nl-NL" sz="1050" dirty="0"/>
              <a:t> </a:t>
            </a:r>
            <a:r>
              <a:rPr lang="nl-NL" sz="1050" dirty="0" err="1"/>
              <a:t>documentation</a:t>
            </a:r>
            <a:r>
              <a:rPr lang="nl-NL" sz="1050" dirty="0"/>
              <a:t> (yes, TFM)</a:t>
            </a:r>
          </a:p>
        </p:txBody>
      </p:sp>
      <p:sp>
        <p:nvSpPr>
          <p:cNvPr id="31" name="Speech Bubble: Rectangle 30">
            <a:extLst>
              <a:ext uri="{FF2B5EF4-FFF2-40B4-BE49-F238E27FC236}">
                <a16:creationId xmlns:a16="http://schemas.microsoft.com/office/drawing/2014/main" id="{B57D4EF4-F46B-4B6F-8408-F517781C8EEE}"/>
              </a:ext>
            </a:extLst>
          </p:cNvPr>
          <p:cNvSpPr/>
          <p:nvPr/>
        </p:nvSpPr>
        <p:spPr>
          <a:xfrm>
            <a:off x="97858" y="1951276"/>
            <a:ext cx="2196380" cy="570435"/>
          </a:xfrm>
          <a:prstGeom prst="wedgeRectCallout">
            <a:avLst>
              <a:gd name="adj1" fmla="val 56390"/>
              <a:gd name="adj2" fmla="val -50688"/>
            </a:avLst>
          </a:prstGeom>
          <a:solidFill>
            <a:schemeClr val="accent3">
              <a:lumMod val="20000"/>
              <a:lumOff val="80000"/>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2" name="TextBox 31">
            <a:extLst>
              <a:ext uri="{FF2B5EF4-FFF2-40B4-BE49-F238E27FC236}">
                <a16:creationId xmlns:a16="http://schemas.microsoft.com/office/drawing/2014/main" id="{CD76ACE6-BC6F-471C-ADF1-9F4B64795F19}"/>
              </a:ext>
            </a:extLst>
          </p:cNvPr>
          <p:cNvSpPr txBox="1"/>
          <p:nvPr/>
        </p:nvSpPr>
        <p:spPr>
          <a:xfrm>
            <a:off x="150048" y="1997106"/>
            <a:ext cx="2144190" cy="484748"/>
          </a:xfrm>
          <a:prstGeom prst="rect">
            <a:avLst/>
          </a:prstGeom>
          <a:noFill/>
        </p:spPr>
        <p:txBody>
          <a:bodyPr wrap="square" lIns="0" tIns="0" rIns="0" bIns="0" rtlCol="0">
            <a:spAutoFit/>
          </a:bodyPr>
          <a:lstStyle/>
          <a:p>
            <a:r>
              <a:rPr lang="nl-NL" sz="1050" dirty="0"/>
              <a:t>Git </a:t>
            </a:r>
            <a:r>
              <a:rPr lang="nl-NL" sz="1050" dirty="0" err="1"/>
              <a:t>repositories</a:t>
            </a:r>
            <a:r>
              <a:rPr lang="nl-NL" sz="1050" dirty="0"/>
              <a:t> </a:t>
            </a:r>
            <a:r>
              <a:rPr lang="nl-NL" sz="1050" dirty="0" err="1"/>
              <a:t>with</a:t>
            </a:r>
            <a:r>
              <a:rPr lang="nl-NL" sz="1050" dirty="0"/>
              <a:t> branches, pull </a:t>
            </a:r>
            <a:r>
              <a:rPr lang="nl-NL" sz="1050" dirty="0" err="1"/>
              <a:t>requests</a:t>
            </a:r>
            <a:r>
              <a:rPr lang="nl-NL" sz="1050" dirty="0"/>
              <a:t>, code reviews, web </a:t>
            </a:r>
            <a:r>
              <a:rPr lang="nl-NL" sz="1050" dirty="0" err="1"/>
              <a:t>hooks</a:t>
            </a:r>
            <a:r>
              <a:rPr lang="nl-NL" sz="1050" dirty="0"/>
              <a:t> (</a:t>
            </a:r>
            <a:r>
              <a:rPr lang="nl-NL" sz="1050" dirty="0" err="1"/>
              <a:t>to</a:t>
            </a:r>
            <a:r>
              <a:rPr lang="nl-NL" sz="1050" dirty="0"/>
              <a:t> trigger </a:t>
            </a:r>
            <a:r>
              <a:rPr lang="nl-NL" sz="1050" dirty="0" err="1"/>
              <a:t>pipelines</a:t>
            </a:r>
            <a:r>
              <a:rPr lang="nl-NL" sz="1050" dirty="0"/>
              <a:t>) </a:t>
            </a:r>
          </a:p>
        </p:txBody>
      </p:sp>
      <p:sp>
        <p:nvSpPr>
          <p:cNvPr id="35" name="Speech Bubble: Rectangle 34">
            <a:extLst>
              <a:ext uri="{FF2B5EF4-FFF2-40B4-BE49-F238E27FC236}">
                <a16:creationId xmlns:a16="http://schemas.microsoft.com/office/drawing/2014/main" id="{77329EE2-0CE3-4D12-A8AA-8B5AFCC5F80F}"/>
              </a:ext>
            </a:extLst>
          </p:cNvPr>
          <p:cNvSpPr/>
          <p:nvPr/>
        </p:nvSpPr>
        <p:spPr>
          <a:xfrm>
            <a:off x="2667000" y="118252"/>
            <a:ext cx="3802380" cy="570435"/>
          </a:xfrm>
          <a:prstGeom prst="wedgeRectCallout">
            <a:avLst>
              <a:gd name="adj1" fmla="val -25250"/>
              <a:gd name="adj2" fmla="val 206592"/>
            </a:avLst>
          </a:prstGeom>
          <a:solidFill>
            <a:schemeClr val="accent3">
              <a:lumMod val="20000"/>
              <a:lumOff val="80000"/>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6" name="TextBox 35">
            <a:extLst>
              <a:ext uri="{FF2B5EF4-FFF2-40B4-BE49-F238E27FC236}">
                <a16:creationId xmlns:a16="http://schemas.microsoft.com/office/drawing/2014/main" id="{8ACC7571-29EC-4B34-A739-AEF48E431322}"/>
              </a:ext>
            </a:extLst>
          </p:cNvPr>
          <p:cNvSpPr txBox="1"/>
          <p:nvPr/>
        </p:nvSpPr>
        <p:spPr>
          <a:xfrm>
            <a:off x="2690212" y="143472"/>
            <a:ext cx="3741068" cy="484748"/>
          </a:xfrm>
          <a:prstGeom prst="rect">
            <a:avLst/>
          </a:prstGeom>
          <a:noFill/>
        </p:spPr>
        <p:txBody>
          <a:bodyPr wrap="square" lIns="0" tIns="0" rIns="0" bIns="0" rtlCol="0">
            <a:spAutoFit/>
          </a:bodyPr>
          <a:lstStyle/>
          <a:p>
            <a:r>
              <a:rPr lang="nl-NL" sz="1050" dirty="0" err="1"/>
              <a:t>Build</a:t>
            </a:r>
            <a:r>
              <a:rPr lang="nl-NL" sz="1050" dirty="0"/>
              <a:t> Pipelines – </a:t>
            </a:r>
            <a:r>
              <a:rPr lang="nl-NL" sz="1050" dirty="0" err="1"/>
              <a:t>TerraForm</a:t>
            </a:r>
            <a:r>
              <a:rPr lang="nl-NL" sz="1050" dirty="0"/>
              <a:t> or ARM templates, </a:t>
            </a:r>
            <a:r>
              <a:rPr lang="nl-NL" sz="1050" dirty="0" err="1"/>
              <a:t>read</a:t>
            </a:r>
            <a:r>
              <a:rPr lang="nl-NL" sz="1050" dirty="0"/>
              <a:t> </a:t>
            </a:r>
            <a:r>
              <a:rPr lang="nl-NL" sz="1050" dirty="0" err="1"/>
              <a:t>keys</a:t>
            </a:r>
            <a:r>
              <a:rPr lang="nl-NL" sz="1050" dirty="0"/>
              <a:t> </a:t>
            </a:r>
            <a:r>
              <a:rPr lang="nl-NL" sz="1050" dirty="0" err="1"/>
              <a:t>from</a:t>
            </a:r>
            <a:r>
              <a:rPr lang="nl-NL" sz="1050" dirty="0"/>
              <a:t> </a:t>
            </a:r>
            <a:r>
              <a:rPr lang="nl-NL" sz="1050" dirty="0" err="1"/>
              <a:t>Key</a:t>
            </a:r>
            <a:r>
              <a:rPr lang="nl-NL" sz="1050" dirty="0"/>
              <a:t> </a:t>
            </a:r>
            <a:r>
              <a:rPr lang="nl-NL" sz="1050" dirty="0" err="1"/>
              <a:t>Vault</a:t>
            </a:r>
            <a:r>
              <a:rPr lang="nl-NL" sz="1050" dirty="0"/>
              <a:t> </a:t>
            </a:r>
            <a:r>
              <a:rPr lang="nl-NL" sz="1050" dirty="0" err="1"/>
              <a:t>and</a:t>
            </a:r>
            <a:r>
              <a:rPr lang="nl-NL" sz="1050" dirty="0"/>
              <a:t> </a:t>
            </a:r>
            <a:r>
              <a:rPr lang="nl-NL" sz="1050" dirty="0" err="1"/>
              <a:t>apply</a:t>
            </a:r>
            <a:r>
              <a:rPr lang="nl-NL" sz="1050" dirty="0"/>
              <a:t> environment </a:t>
            </a:r>
            <a:r>
              <a:rPr lang="nl-NL" sz="1050" dirty="0" err="1"/>
              <a:t>specific</a:t>
            </a:r>
            <a:r>
              <a:rPr lang="nl-NL" sz="1050" dirty="0"/>
              <a:t>  </a:t>
            </a:r>
            <a:r>
              <a:rPr lang="nl-NL" sz="1050" dirty="0" err="1"/>
              <a:t>configuration</a:t>
            </a:r>
            <a:r>
              <a:rPr lang="nl-NL" sz="1050" dirty="0"/>
              <a:t> </a:t>
            </a:r>
            <a:r>
              <a:rPr lang="nl-NL" sz="1050" dirty="0" err="1"/>
              <a:t>values</a:t>
            </a:r>
            <a:r>
              <a:rPr lang="nl-NL" sz="1050" dirty="0"/>
              <a:t>; run on </a:t>
            </a:r>
            <a:r>
              <a:rPr lang="nl-NL" sz="1050" dirty="0" err="1"/>
              <a:t>build</a:t>
            </a:r>
            <a:r>
              <a:rPr lang="nl-NL" sz="1050" dirty="0"/>
              <a:t> servers </a:t>
            </a:r>
            <a:r>
              <a:rPr lang="nl-NL" sz="1050" dirty="0" err="1"/>
              <a:t>against</a:t>
            </a:r>
            <a:r>
              <a:rPr lang="nl-NL" sz="1050" dirty="0"/>
              <a:t> </a:t>
            </a:r>
            <a:r>
              <a:rPr lang="nl-NL" sz="1050" dirty="0" err="1"/>
              <a:t>Azure</a:t>
            </a:r>
            <a:r>
              <a:rPr lang="nl-NL" sz="1050" dirty="0"/>
              <a:t> resource </a:t>
            </a:r>
            <a:r>
              <a:rPr lang="nl-NL" sz="1050" dirty="0" err="1"/>
              <a:t>APIs</a:t>
            </a:r>
            <a:endParaRPr lang="nl-NL" sz="1050" dirty="0"/>
          </a:p>
        </p:txBody>
      </p:sp>
      <p:sp>
        <p:nvSpPr>
          <p:cNvPr id="37" name="Speech Bubble: Rectangle 36">
            <a:extLst>
              <a:ext uri="{FF2B5EF4-FFF2-40B4-BE49-F238E27FC236}">
                <a16:creationId xmlns:a16="http://schemas.microsoft.com/office/drawing/2014/main" id="{908DAA68-4BF1-45A7-9DCC-A2424997A6A4}"/>
              </a:ext>
            </a:extLst>
          </p:cNvPr>
          <p:cNvSpPr/>
          <p:nvPr/>
        </p:nvSpPr>
        <p:spPr>
          <a:xfrm>
            <a:off x="5242944" y="742751"/>
            <a:ext cx="2308476" cy="389550"/>
          </a:xfrm>
          <a:prstGeom prst="wedgeRectCallout">
            <a:avLst>
              <a:gd name="adj1" fmla="val -87967"/>
              <a:gd name="adj2" fmla="val -3562"/>
            </a:avLst>
          </a:prstGeom>
          <a:solidFill>
            <a:schemeClr val="accent3">
              <a:lumMod val="20000"/>
              <a:lumOff val="80000"/>
              <a:alpha val="7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8" name="TextBox 37">
            <a:extLst>
              <a:ext uri="{FF2B5EF4-FFF2-40B4-BE49-F238E27FC236}">
                <a16:creationId xmlns:a16="http://schemas.microsoft.com/office/drawing/2014/main" id="{1DE515F2-74BD-47D5-B885-94E1C3C95928}"/>
              </a:ext>
            </a:extLst>
          </p:cNvPr>
          <p:cNvSpPr txBox="1"/>
          <p:nvPr/>
        </p:nvSpPr>
        <p:spPr>
          <a:xfrm>
            <a:off x="5266156" y="767970"/>
            <a:ext cx="3741068" cy="323165"/>
          </a:xfrm>
          <a:prstGeom prst="rect">
            <a:avLst/>
          </a:prstGeom>
          <a:noFill/>
        </p:spPr>
        <p:txBody>
          <a:bodyPr wrap="square" lIns="0" tIns="0" rIns="0" bIns="0" rtlCol="0">
            <a:spAutoFit/>
          </a:bodyPr>
          <a:lstStyle/>
          <a:p>
            <a:r>
              <a:rPr lang="nl-NL" sz="1050" dirty="0"/>
              <a:t>Store </a:t>
            </a:r>
            <a:r>
              <a:rPr lang="nl-NL" sz="1050" dirty="0" err="1"/>
              <a:t>and</a:t>
            </a:r>
            <a:r>
              <a:rPr lang="nl-NL" sz="1050" dirty="0"/>
              <a:t> manage </a:t>
            </a:r>
            <a:r>
              <a:rPr lang="nl-NL" sz="1050" dirty="0" err="1"/>
              <a:t>build</a:t>
            </a:r>
            <a:r>
              <a:rPr lang="nl-NL" sz="1050" dirty="0"/>
              <a:t> </a:t>
            </a:r>
            <a:r>
              <a:rPr lang="nl-NL" sz="1050" dirty="0" err="1"/>
              <a:t>products</a:t>
            </a:r>
            <a:r>
              <a:rPr lang="nl-NL" sz="1050" dirty="0"/>
              <a:t> </a:t>
            </a:r>
          </a:p>
          <a:p>
            <a:r>
              <a:rPr lang="nl-NL" sz="1050" dirty="0"/>
              <a:t>(ready-</a:t>
            </a:r>
            <a:r>
              <a:rPr lang="nl-NL" sz="1050" dirty="0" err="1"/>
              <a:t>to</a:t>
            </a:r>
            <a:r>
              <a:rPr lang="nl-NL" sz="1050" dirty="0"/>
              <a:t>-</a:t>
            </a:r>
            <a:r>
              <a:rPr lang="nl-NL" sz="1050" dirty="0" err="1"/>
              <a:t>rollout</a:t>
            </a:r>
            <a:r>
              <a:rPr lang="nl-NL" sz="1050" dirty="0"/>
              <a:t> </a:t>
            </a:r>
            <a:r>
              <a:rPr lang="nl-NL" sz="1050" dirty="0" err="1"/>
              <a:t>deployment</a:t>
            </a:r>
            <a:r>
              <a:rPr lang="nl-NL" sz="1050" dirty="0"/>
              <a:t> </a:t>
            </a:r>
            <a:r>
              <a:rPr lang="nl-NL" sz="1050" dirty="0" err="1"/>
              <a:t>artifacts</a:t>
            </a:r>
            <a:r>
              <a:rPr lang="nl-NL" sz="1050" dirty="0"/>
              <a:t>)</a:t>
            </a:r>
          </a:p>
        </p:txBody>
      </p:sp>
    </p:spTree>
    <p:extLst>
      <p:ext uri="{BB962C8B-B14F-4D97-AF65-F5344CB8AC3E}">
        <p14:creationId xmlns:p14="http://schemas.microsoft.com/office/powerpoint/2010/main" val="1430577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fade">
                                      <p:cBhvr>
                                        <p:cTn id="10" dur="500"/>
                                        <p:tgtEl>
                                          <p:spTgt spid="2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0"/>
                                        </p:tgtEl>
                                        <p:attrNameLst>
                                          <p:attrName>style.visibility</p:attrName>
                                        </p:attrNameLst>
                                      </p:cBhvr>
                                      <p:to>
                                        <p:strVal val="visible"/>
                                      </p:to>
                                    </p:set>
                                    <p:animEffect transition="in" filter="fade">
                                      <p:cBhvr>
                                        <p:cTn id="15" dur="500"/>
                                        <p:tgtEl>
                                          <p:spTgt spid="30"/>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fade">
                                      <p:cBhvr>
                                        <p:cTn id="23" dur="500"/>
                                        <p:tgtEl>
                                          <p:spTgt spid="32"/>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1"/>
                                        </p:tgtEl>
                                        <p:attrNameLst>
                                          <p:attrName>style.visibility</p:attrName>
                                        </p:attrNameLst>
                                      </p:cBhvr>
                                      <p:to>
                                        <p:strVal val="visible"/>
                                      </p:to>
                                    </p:set>
                                    <p:animEffect transition="in" filter="fade">
                                      <p:cBhvr>
                                        <p:cTn id="26" dur="500"/>
                                        <p:tgtEl>
                                          <p:spTgt spid="3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6"/>
                                        </p:tgtEl>
                                        <p:attrNameLst>
                                          <p:attrName>style.visibility</p:attrName>
                                        </p:attrNameLst>
                                      </p:cBhvr>
                                      <p:to>
                                        <p:strVal val="visible"/>
                                      </p:to>
                                    </p:set>
                                    <p:animEffect transition="in" filter="fade">
                                      <p:cBhvr>
                                        <p:cTn id="31" dur="500"/>
                                        <p:tgtEl>
                                          <p:spTgt spid="36"/>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5"/>
                                        </p:tgtEl>
                                        <p:attrNameLst>
                                          <p:attrName>style.visibility</p:attrName>
                                        </p:attrNameLst>
                                      </p:cBhvr>
                                      <p:to>
                                        <p:strVal val="visible"/>
                                      </p:to>
                                    </p:set>
                                    <p:animEffect transition="in" filter="fade">
                                      <p:cBhvr>
                                        <p:cTn id="34" dur="500"/>
                                        <p:tgtEl>
                                          <p:spTgt spid="35"/>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500"/>
                                        <p:tgtEl>
                                          <p:spTgt spid="38"/>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37"/>
                                        </p:tgtEl>
                                        <p:attrNameLst>
                                          <p:attrName>style.visibility</p:attrName>
                                        </p:attrNameLst>
                                      </p:cBhvr>
                                      <p:to>
                                        <p:strVal val="visible"/>
                                      </p:to>
                                    </p:set>
                                    <p:animEffect transition="in" filter="fade">
                                      <p:cBhvr>
                                        <p:cTn id="42"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p:bldP spid="29" grpId="0" animBg="1"/>
      <p:bldP spid="30" grpId="0"/>
      <p:bldP spid="31" grpId="0" animBg="1"/>
      <p:bldP spid="32" grpId="0"/>
      <p:bldP spid="35" grpId="0" animBg="1"/>
      <p:bldP spid="36" grpId="0"/>
      <p:bldP spid="37" grpId="0" animBg="1"/>
      <p:bldP spid="38"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8B0FF-4F8A-4DCB-AF9E-9728DFF80F52}"/>
              </a:ext>
            </a:extLst>
          </p:cNvPr>
          <p:cNvSpPr>
            <a:spLocks noGrp="1"/>
          </p:cNvSpPr>
          <p:nvPr>
            <p:ph type="title"/>
          </p:nvPr>
        </p:nvSpPr>
        <p:spPr/>
        <p:txBody>
          <a:bodyPr/>
          <a:lstStyle/>
          <a:p>
            <a:r>
              <a:rPr lang="nl-NL" dirty="0" err="1"/>
              <a:t>Guilty</a:t>
            </a:r>
            <a:r>
              <a:rPr lang="nl-NL" dirty="0"/>
              <a:t> </a:t>
            </a:r>
            <a:r>
              <a:rPr lang="nl-NL" dirty="0" err="1"/>
              <a:t>Measure</a:t>
            </a:r>
            <a:endParaRPr lang="en-NL" dirty="0"/>
          </a:p>
        </p:txBody>
      </p:sp>
      <p:sp>
        <p:nvSpPr>
          <p:cNvPr id="4" name="Footer Placeholder 3">
            <a:extLst>
              <a:ext uri="{FF2B5EF4-FFF2-40B4-BE49-F238E27FC236}">
                <a16:creationId xmlns:a16="http://schemas.microsoft.com/office/drawing/2014/main" id="{96D76E66-EAFD-4F7F-B55E-9F50C39C35B3}"/>
              </a:ext>
            </a:extLst>
          </p:cNvPr>
          <p:cNvSpPr>
            <a:spLocks noGrp="1"/>
          </p:cNvSpPr>
          <p:nvPr>
            <p:ph type="ftr" sz="quarter" idx="11"/>
          </p:nvPr>
        </p:nvSpPr>
        <p:spPr/>
        <p:txBody>
          <a:bodyPr/>
          <a:lstStyle/>
          <a:p>
            <a:r>
              <a:rPr lang="en-US"/>
              <a:t>Cloud IoT Platform for Energy Transition - DigitalXchange 2020</a:t>
            </a:r>
            <a:endParaRPr lang="nl-NL"/>
          </a:p>
        </p:txBody>
      </p:sp>
      <p:grpSp>
        <p:nvGrpSpPr>
          <p:cNvPr id="8" name="Group 7">
            <a:extLst>
              <a:ext uri="{FF2B5EF4-FFF2-40B4-BE49-F238E27FC236}">
                <a16:creationId xmlns:a16="http://schemas.microsoft.com/office/drawing/2014/main" id="{84062676-A4D7-40AD-AD62-16B89DC5486B}"/>
              </a:ext>
            </a:extLst>
          </p:cNvPr>
          <p:cNvGrpSpPr/>
          <p:nvPr/>
        </p:nvGrpSpPr>
        <p:grpSpPr>
          <a:xfrm>
            <a:off x="719999" y="792000"/>
            <a:ext cx="6702498" cy="3779999"/>
            <a:chOff x="1616751" y="951445"/>
            <a:chExt cx="6702498" cy="3779999"/>
          </a:xfrm>
        </p:grpSpPr>
        <p:pic>
          <p:nvPicPr>
            <p:cNvPr id="10242" name="Picture 2">
              <a:extLst>
                <a:ext uri="{FF2B5EF4-FFF2-40B4-BE49-F238E27FC236}">
                  <a16:creationId xmlns:a16="http://schemas.microsoft.com/office/drawing/2014/main" id="{1647650E-0D47-45F7-8D29-78BA8133FDB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6751" y="951445"/>
              <a:ext cx="6702498" cy="377999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E50FD72-CD10-40CA-9A66-779A7637E0E2}"/>
                </a:ext>
              </a:extLst>
            </p:cNvPr>
            <p:cNvPicPr>
              <a:picLocks noChangeAspect="1"/>
            </p:cNvPicPr>
            <p:nvPr/>
          </p:nvPicPr>
          <p:blipFill>
            <a:blip r:embed="rId3"/>
            <a:stretch>
              <a:fillRect/>
            </a:stretch>
          </p:blipFill>
          <p:spPr>
            <a:xfrm>
              <a:off x="3977640" y="2905759"/>
              <a:ext cx="388472" cy="715067"/>
            </a:xfrm>
            <a:prstGeom prst="rect">
              <a:avLst/>
            </a:prstGeom>
          </p:spPr>
        </p:pic>
        <p:pic>
          <p:nvPicPr>
            <p:cNvPr id="7" name="Picture 6">
              <a:extLst>
                <a:ext uri="{FF2B5EF4-FFF2-40B4-BE49-F238E27FC236}">
                  <a16:creationId xmlns:a16="http://schemas.microsoft.com/office/drawing/2014/main" id="{712CC3D4-28B2-43B0-9442-B5ABEBD407C5}"/>
                </a:ext>
              </a:extLst>
            </p:cNvPr>
            <p:cNvPicPr>
              <a:picLocks noChangeAspect="1"/>
            </p:cNvPicPr>
            <p:nvPr/>
          </p:nvPicPr>
          <p:blipFill>
            <a:blip r:embed="rId3"/>
            <a:stretch>
              <a:fillRect/>
            </a:stretch>
          </p:blipFill>
          <p:spPr>
            <a:xfrm>
              <a:off x="3891168" y="3136901"/>
              <a:ext cx="238723" cy="483926"/>
            </a:xfrm>
            <a:prstGeom prst="rect">
              <a:avLst/>
            </a:prstGeom>
          </p:spPr>
        </p:pic>
        <p:sp>
          <p:nvSpPr>
            <p:cNvPr id="6" name="TextBox 5">
              <a:extLst>
                <a:ext uri="{FF2B5EF4-FFF2-40B4-BE49-F238E27FC236}">
                  <a16:creationId xmlns:a16="http://schemas.microsoft.com/office/drawing/2014/main" id="{849D1369-57FD-4E33-BA5B-85A8B20E2B59}"/>
                </a:ext>
              </a:extLst>
            </p:cNvPr>
            <p:cNvSpPr txBox="1"/>
            <p:nvPr/>
          </p:nvSpPr>
          <p:spPr>
            <a:xfrm>
              <a:off x="3977640" y="2847793"/>
              <a:ext cx="394339" cy="830997"/>
            </a:xfrm>
            <a:prstGeom prst="rect">
              <a:avLst/>
            </a:prstGeom>
            <a:noFill/>
          </p:spPr>
          <p:txBody>
            <a:bodyPr wrap="none" lIns="0" tIns="0" rIns="0" bIns="0" rtlCol="0">
              <a:spAutoFit/>
            </a:bodyPr>
            <a:lstStyle/>
            <a:p>
              <a:r>
                <a:rPr lang="nl-NL" sz="5400" b="1" dirty="0">
                  <a:latin typeface="Freestyle Script" panose="030804020302050B0404" pitchFamily="66" charset="0"/>
                </a:rPr>
                <a:t>M</a:t>
              </a:r>
              <a:endParaRPr lang="en-NL" sz="5400" b="1" dirty="0" err="1">
                <a:latin typeface="Freestyle Script" panose="030804020302050B0404" pitchFamily="66" charset="0"/>
              </a:endParaRPr>
            </a:p>
          </p:txBody>
        </p:sp>
      </p:grpSp>
    </p:spTree>
    <p:extLst>
      <p:ext uri="{BB962C8B-B14F-4D97-AF65-F5344CB8AC3E}">
        <p14:creationId xmlns:p14="http://schemas.microsoft.com/office/powerpoint/2010/main" val="12629106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6A5AD-6387-473C-963B-6DC86EBA9506}"/>
              </a:ext>
            </a:extLst>
          </p:cNvPr>
          <p:cNvSpPr>
            <a:spLocks noGrp="1"/>
          </p:cNvSpPr>
          <p:nvPr>
            <p:ph type="title"/>
          </p:nvPr>
        </p:nvSpPr>
        <p:spPr>
          <a:xfrm>
            <a:off x="720000" y="288000"/>
            <a:ext cx="6623999" cy="503999"/>
          </a:xfrm>
        </p:spPr>
        <p:txBody>
          <a:bodyPr anchor="ctr">
            <a:normAutofit/>
          </a:bodyPr>
          <a:lstStyle/>
          <a:p>
            <a:r>
              <a:rPr lang="nl-NL" dirty="0"/>
              <a:t>Smart Meters </a:t>
            </a:r>
            <a:r>
              <a:rPr lang="nl-NL" dirty="0" err="1"/>
              <a:t>may</a:t>
            </a:r>
            <a:r>
              <a:rPr lang="nl-NL" dirty="0"/>
              <a:t> </a:t>
            </a:r>
            <a:r>
              <a:rPr lang="nl-NL" dirty="0" err="1"/>
              <a:t>only</a:t>
            </a:r>
            <a:r>
              <a:rPr lang="nl-NL" dirty="0"/>
              <a:t> </a:t>
            </a:r>
            <a:r>
              <a:rPr lang="nl-NL" dirty="0" err="1"/>
              <a:t>Measure</a:t>
            </a:r>
            <a:r>
              <a:rPr lang="nl-NL" dirty="0"/>
              <a:t> </a:t>
            </a:r>
            <a:r>
              <a:rPr lang="nl-NL" dirty="0" err="1"/>
              <a:t>when</a:t>
            </a:r>
            <a:r>
              <a:rPr lang="nl-NL" dirty="0"/>
              <a:t> </a:t>
            </a:r>
            <a:r>
              <a:rPr lang="nl-NL" dirty="0" err="1"/>
              <a:t>Explicitly</a:t>
            </a:r>
            <a:r>
              <a:rPr lang="nl-NL" dirty="0"/>
              <a:t> </a:t>
            </a:r>
            <a:r>
              <a:rPr lang="nl-NL" dirty="0" err="1"/>
              <a:t>Permitted</a:t>
            </a:r>
            <a:endParaRPr lang="en-NL" dirty="0"/>
          </a:p>
        </p:txBody>
      </p:sp>
      <p:sp>
        <p:nvSpPr>
          <p:cNvPr id="3" name="Content Placeholder 2">
            <a:extLst>
              <a:ext uri="{FF2B5EF4-FFF2-40B4-BE49-F238E27FC236}">
                <a16:creationId xmlns:a16="http://schemas.microsoft.com/office/drawing/2014/main" id="{F54A8FFB-B062-49F7-9A13-40CA92DDA941}"/>
              </a:ext>
            </a:extLst>
          </p:cNvPr>
          <p:cNvSpPr>
            <a:spLocks noGrp="1"/>
          </p:cNvSpPr>
          <p:nvPr>
            <p:ph idx="1"/>
          </p:nvPr>
        </p:nvSpPr>
        <p:spPr>
          <a:xfrm>
            <a:off x="720000" y="900001"/>
            <a:ext cx="3744000" cy="3401999"/>
          </a:xfrm>
        </p:spPr>
        <p:txBody>
          <a:bodyPr anchor="t">
            <a:normAutofit/>
          </a:bodyPr>
          <a:lstStyle/>
          <a:p>
            <a:pPr>
              <a:lnSpc>
                <a:spcPct val="110000"/>
              </a:lnSpc>
              <a:spcAft>
                <a:spcPts val="600"/>
              </a:spcAft>
            </a:pPr>
            <a:r>
              <a:rPr lang="nl-NL" dirty="0"/>
              <a:t>EU </a:t>
            </a:r>
            <a:r>
              <a:rPr lang="nl-NL" dirty="0" err="1"/>
              <a:t>regulations</a:t>
            </a:r>
            <a:r>
              <a:rPr lang="nl-NL" dirty="0"/>
              <a:t> state </a:t>
            </a:r>
          </a:p>
          <a:p>
            <a:pPr lvl="1">
              <a:lnSpc>
                <a:spcPct val="110000"/>
              </a:lnSpc>
              <a:spcAft>
                <a:spcPts val="600"/>
              </a:spcAft>
            </a:pPr>
            <a:r>
              <a:rPr lang="nl-NL" dirty="0" err="1"/>
              <a:t>From</a:t>
            </a:r>
            <a:r>
              <a:rPr lang="nl-NL" dirty="0"/>
              <a:t> 2020 </a:t>
            </a:r>
            <a:r>
              <a:rPr lang="nl-NL" dirty="0" err="1"/>
              <a:t>every</a:t>
            </a:r>
            <a:r>
              <a:rPr lang="nl-NL" dirty="0"/>
              <a:t> new </a:t>
            </a:r>
            <a:r>
              <a:rPr lang="nl-NL" dirty="0" err="1"/>
              <a:t>utility</a:t>
            </a:r>
            <a:r>
              <a:rPr lang="nl-NL" dirty="0"/>
              <a:t> meter (gas, </a:t>
            </a:r>
            <a:r>
              <a:rPr lang="nl-NL" dirty="0" err="1"/>
              <a:t>electricity</a:t>
            </a:r>
            <a:r>
              <a:rPr lang="nl-NL" dirty="0"/>
              <a:t>, heat, </a:t>
            </a:r>
            <a:r>
              <a:rPr lang="nl-NL" dirty="0" err="1"/>
              <a:t>cold</a:t>
            </a:r>
            <a:r>
              <a:rPr lang="nl-NL" dirty="0"/>
              <a:t>, warm water) must </a:t>
            </a:r>
            <a:r>
              <a:rPr lang="nl-NL" dirty="0" err="1"/>
              <a:t>be</a:t>
            </a:r>
            <a:r>
              <a:rPr lang="nl-NL" dirty="0"/>
              <a:t> a </a:t>
            </a:r>
            <a:r>
              <a:rPr lang="nl-NL" i="1" dirty="0"/>
              <a:t>smart meter; </a:t>
            </a:r>
            <a:r>
              <a:rPr lang="nl-NL" dirty="0" err="1"/>
              <a:t>existing</a:t>
            </a:r>
            <a:r>
              <a:rPr lang="nl-NL" dirty="0"/>
              <a:t> meters </a:t>
            </a:r>
            <a:r>
              <a:rPr lang="nl-NL" dirty="0" err="1"/>
              <a:t>to</a:t>
            </a:r>
            <a:r>
              <a:rPr lang="nl-NL" dirty="0"/>
              <a:t> </a:t>
            </a:r>
            <a:r>
              <a:rPr lang="nl-NL" dirty="0" err="1"/>
              <a:t>be</a:t>
            </a:r>
            <a:r>
              <a:rPr lang="nl-NL" dirty="0"/>
              <a:t> </a:t>
            </a:r>
            <a:r>
              <a:rPr lang="nl-NL" dirty="0" err="1"/>
              <a:t>smartened</a:t>
            </a:r>
            <a:r>
              <a:rPr lang="nl-NL" dirty="0"/>
              <a:t> </a:t>
            </a:r>
            <a:r>
              <a:rPr lang="nl-NL" dirty="0" err="1"/>
              <a:t>asap</a:t>
            </a:r>
            <a:endParaRPr lang="nl-NL" dirty="0"/>
          </a:p>
          <a:p>
            <a:pPr lvl="1">
              <a:lnSpc>
                <a:spcPct val="110000"/>
              </a:lnSpc>
              <a:spcAft>
                <a:spcPts val="600"/>
              </a:spcAft>
            </a:pPr>
            <a:r>
              <a:rPr lang="nl-NL" dirty="0"/>
              <a:t>Every </a:t>
            </a:r>
            <a:r>
              <a:rPr lang="nl-NL" dirty="0" err="1"/>
              <a:t>consumer</a:t>
            </a:r>
            <a:r>
              <a:rPr lang="nl-NL" dirty="0"/>
              <a:t> </a:t>
            </a:r>
            <a:r>
              <a:rPr lang="nl-NL" dirty="0" err="1"/>
              <a:t>should</a:t>
            </a:r>
            <a:r>
              <a:rPr lang="nl-NL" dirty="0"/>
              <a:t> </a:t>
            </a:r>
            <a:r>
              <a:rPr lang="nl-NL" dirty="0" err="1"/>
              <a:t>be</a:t>
            </a:r>
            <a:r>
              <a:rPr lang="en-US" dirty="0"/>
              <a:t> allowed near real-time access to their consumption data</a:t>
            </a:r>
          </a:p>
          <a:p>
            <a:pPr lvl="1">
              <a:lnSpc>
                <a:spcPct val="110000"/>
              </a:lnSpc>
              <a:spcAft>
                <a:spcPts val="600"/>
              </a:spcAft>
            </a:pPr>
            <a:r>
              <a:rPr lang="en-US" dirty="0"/>
              <a:t>Data can only be collected from a </a:t>
            </a:r>
            <a:r>
              <a:rPr lang="en-US" i="1" dirty="0"/>
              <a:t>smart meter</a:t>
            </a:r>
            <a:r>
              <a:rPr lang="en-US" dirty="0"/>
              <a:t> if the consumer has given </a:t>
            </a:r>
            <a:r>
              <a:rPr lang="en-US" b="1" i="1" dirty="0"/>
              <a:t>explicit consent</a:t>
            </a:r>
            <a:r>
              <a:rPr lang="en-US" dirty="0"/>
              <a:t> to the distribution system operator (== meter operator)  *)</a:t>
            </a:r>
          </a:p>
          <a:p>
            <a:pPr lvl="1">
              <a:lnSpc>
                <a:spcPct val="110000"/>
              </a:lnSpc>
              <a:spcAft>
                <a:spcPts val="600"/>
              </a:spcAft>
            </a:pPr>
            <a:endParaRPr lang="en-NL" dirty="0"/>
          </a:p>
        </p:txBody>
      </p:sp>
      <p:sp>
        <p:nvSpPr>
          <p:cNvPr id="4" name="Footer Placeholder 3">
            <a:extLst>
              <a:ext uri="{FF2B5EF4-FFF2-40B4-BE49-F238E27FC236}">
                <a16:creationId xmlns:a16="http://schemas.microsoft.com/office/drawing/2014/main" id="{B2D42318-9B30-423F-862B-6D6F83C8ECE9}"/>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Cloud IoT Platform for Energy Transition - DigitalXchange 2020</a:t>
            </a:r>
            <a:endParaRPr lang="nl-NL"/>
          </a:p>
        </p:txBody>
      </p:sp>
      <p:pic>
        <p:nvPicPr>
          <p:cNvPr id="11266" name="Picture 2">
            <a:extLst>
              <a:ext uri="{FF2B5EF4-FFF2-40B4-BE49-F238E27FC236}">
                <a16:creationId xmlns:a16="http://schemas.microsoft.com/office/drawing/2014/main" id="{CFA681F7-438C-46D3-8E27-D3BDAC09287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644000" y="1067919"/>
            <a:ext cx="4500000" cy="2994163"/>
          </a:xfrm>
          <a:prstGeom prst="rect">
            <a:avLst/>
          </a:prstGeom>
          <a:solidFill>
            <a:srgbClr val="FFFFFF"/>
          </a:solidFill>
        </p:spPr>
      </p:pic>
      <p:sp>
        <p:nvSpPr>
          <p:cNvPr id="5" name="TextBox 4">
            <a:extLst>
              <a:ext uri="{FF2B5EF4-FFF2-40B4-BE49-F238E27FC236}">
                <a16:creationId xmlns:a16="http://schemas.microsoft.com/office/drawing/2014/main" id="{DA1C1CBE-8452-4219-9D61-14E7B122BC28}"/>
              </a:ext>
            </a:extLst>
          </p:cNvPr>
          <p:cNvSpPr txBox="1"/>
          <p:nvPr/>
        </p:nvSpPr>
        <p:spPr>
          <a:xfrm>
            <a:off x="1017543" y="4672931"/>
            <a:ext cx="7766550" cy="200055"/>
          </a:xfrm>
          <a:prstGeom prst="rect">
            <a:avLst/>
          </a:prstGeom>
          <a:noFill/>
        </p:spPr>
        <p:txBody>
          <a:bodyPr wrap="none" lIns="0" tIns="0" rIns="0" bIns="0" rtlCol="0">
            <a:spAutoFit/>
          </a:bodyPr>
          <a:lstStyle/>
          <a:p>
            <a:r>
              <a:rPr lang="nl-NL" sz="1300" dirty="0"/>
              <a:t>*)  </a:t>
            </a:r>
            <a:r>
              <a:rPr lang="nl-NL" sz="1300" dirty="0" err="1"/>
              <a:t>exception</a:t>
            </a:r>
            <a:r>
              <a:rPr lang="nl-NL" sz="1300" dirty="0"/>
              <a:t>: </a:t>
            </a:r>
            <a:r>
              <a:rPr lang="nl-NL" sz="1300" dirty="0" err="1"/>
              <a:t>measurements</a:t>
            </a:r>
            <a:r>
              <a:rPr lang="nl-NL" sz="1300" dirty="0"/>
              <a:t> for </a:t>
            </a:r>
            <a:r>
              <a:rPr lang="nl-NL" sz="1300" dirty="0" err="1"/>
              <a:t>purpose</a:t>
            </a:r>
            <a:r>
              <a:rPr lang="nl-NL" sz="1300" dirty="0"/>
              <a:t> of device monitoring </a:t>
            </a:r>
            <a:r>
              <a:rPr lang="nl-NL" sz="1300" dirty="0" err="1"/>
              <a:t>and</a:t>
            </a:r>
            <a:r>
              <a:rPr lang="nl-NL" sz="1300" dirty="0"/>
              <a:t> </a:t>
            </a:r>
            <a:r>
              <a:rPr lang="nl-NL" sz="1300" dirty="0" err="1"/>
              <a:t>one</a:t>
            </a:r>
            <a:r>
              <a:rPr lang="nl-NL" sz="1300" dirty="0"/>
              <a:t> </a:t>
            </a:r>
            <a:r>
              <a:rPr lang="nl-NL" sz="1300" dirty="0" err="1"/>
              <a:t>yearly</a:t>
            </a:r>
            <a:r>
              <a:rPr lang="nl-NL" sz="1300" dirty="0"/>
              <a:t> </a:t>
            </a:r>
            <a:r>
              <a:rPr lang="nl-NL" sz="1300" dirty="0" err="1"/>
              <a:t>collection</a:t>
            </a:r>
            <a:r>
              <a:rPr lang="nl-NL" sz="1300" dirty="0"/>
              <a:t> for </a:t>
            </a:r>
            <a:r>
              <a:rPr lang="nl-NL" sz="1300" dirty="0" err="1"/>
              <a:t>the</a:t>
            </a:r>
            <a:r>
              <a:rPr lang="nl-NL" sz="1300" dirty="0"/>
              <a:t> </a:t>
            </a:r>
            <a:r>
              <a:rPr lang="nl-NL" sz="1300" dirty="0" err="1"/>
              <a:t>annual</a:t>
            </a:r>
            <a:r>
              <a:rPr lang="nl-NL" sz="1300" dirty="0"/>
              <a:t> </a:t>
            </a:r>
            <a:r>
              <a:rPr lang="nl-NL" sz="1300" dirty="0" err="1"/>
              <a:t>bill</a:t>
            </a:r>
            <a:endParaRPr lang="en-NL" sz="1300" dirty="0" err="1"/>
          </a:p>
        </p:txBody>
      </p:sp>
    </p:spTree>
    <p:extLst>
      <p:ext uri="{BB962C8B-B14F-4D97-AF65-F5344CB8AC3E}">
        <p14:creationId xmlns:p14="http://schemas.microsoft.com/office/powerpoint/2010/main" val="13106995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FD66E-81AA-4F72-B52F-F83502EC724A}"/>
              </a:ext>
            </a:extLst>
          </p:cNvPr>
          <p:cNvSpPr>
            <a:spLocks noGrp="1"/>
          </p:cNvSpPr>
          <p:nvPr>
            <p:ph type="title"/>
          </p:nvPr>
        </p:nvSpPr>
        <p:spPr>
          <a:xfrm>
            <a:off x="720000" y="288000"/>
            <a:ext cx="6623999" cy="503999"/>
          </a:xfrm>
        </p:spPr>
        <p:txBody>
          <a:bodyPr anchor="ctr">
            <a:normAutofit/>
          </a:bodyPr>
          <a:lstStyle/>
          <a:p>
            <a:r>
              <a:rPr lang="nl-NL" dirty="0"/>
              <a:t>Energy </a:t>
            </a:r>
            <a:r>
              <a:rPr lang="nl-NL" dirty="0" err="1"/>
              <a:t>delivered</a:t>
            </a:r>
            <a:r>
              <a:rPr lang="nl-NL" dirty="0"/>
              <a:t> </a:t>
            </a:r>
            <a:r>
              <a:rPr lang="nl-NL" dirty="0" err="1"/>
              <a:t>to</a:t>
            </a:r>
            <a:r>
              <a:rPr lang="nl-NL" dirty="0"/>
              <a:t> business </a:t>
            </a:r>
            <a:r>
              <a:rPr lang="nl-NL" dirty="0" err="1"/>
              <a:t>and</a:t>
            </a:r>
            <a:r>
              <a:rPr lang="nl-NL" dirty="0"/>
              <a:t> </a:t>
            </a:r>
            <a:r>
              <a:rPr lang="nl-NL" dirty="0" err="1"/>
              <a:t>households</a:t>
            </a:r>
            <a:endParaRPr lang="en-NL" dirty="0"/>
          </a:p>
        </p:txBody>
      </p:sp>
      <p:sp>
        <p:nvSpPr>
          <p:cNvPr id="3" name="Content Placeholder 2">
            <a:extLst>
              <a:ext uri="{FF2B5EF4-FFF2-40B4-BE49-F238E27FC236}">
                <a16:creationId xmlns:a16="http://schemas.microsoft.com/office/drawing/2014/main" id="{99B39F4D-2940-4FD7-905B-927ACC97C529}"/>
              </a:ext>
            </a:extLst>
          </p:cNvPr>
          <p:cNvSpPr>
            <a:spLocks noGrp="1"/>
          </p:cNvSpPr>
          <p:nvPr>
            <p:ph idx="1"/>
          </p:nvPr>
        </p:nvSpPr>
        <p:spPr>
          <a:xfrm>
            <a:off x="720000" y="900001"/>
            <a:ext cx="3744000" cy="3401999"/>
          </a:xfrm>
        </p:spPr>
        <p:txBody>
          <a:bodyPr anchor="t">
            <a:normAutofit/>
          </a:bodyPr>
          <a:lstStyle/>
          <a:p>
            <a:pPr>
              <a:spcAft>
                <a:spcPts val="600"/>
              </a:spcAft>
            </a:pPr>
            <a:r>
              <a:rPr lang="nl-NL" dirty="0" err="1"/>
              <a:t>Coal</a:t>
            </a:r>
            <a:endParaRPr lang="nl-NL" dirty="0"/>
          </a:p>
          <a:p>
            <a:pPr>
              <a:spcAft>
                <a:spcPts val="600"/>
              </a:spcAft>
            </a:pPr>
            <a:r>
              <a:rPr lang="nl-NL" dirty="0"/>
              <a:t>Wood</a:t>
            </a:r>
          </a:p>
          <a:p>
            <a:pPr>
              <a:spcAft>
                <a:spcPts val="600"/>
              </a:spcAft>
            </a:pPr>
            <a:r>
              <a:rPr lang="nl-NL" dirty="0"/>
              <a:t>Gas </a:t>
            </a:r>
          </a:p>
          <a:p>
            <a:pPr>
              <a:spcAft>
                <a:spcPts val="600"/>
              </a:spcAft>
            </a:pPr>
            <a:r>
              <a:rPr lang="nl-NL" dirty="0"/>
              <a:t>Electricity (gray or green)</a:t>
            </a:r>
          </a:p>
          <a:p>
            <a:pPr>
              <a:spcAft>
                <a:spcPts val="600"/>
              </a:spcAft>
            </a:pPr>
            <a:r>
              <a:rPr lang="nl-NL" dirty="0"/>
              <a:t>H</a:t>
            </a:r>
            <a:r>
              <a:rPr lang="nl-NL" baseline="-25000" dirty="0"/>
              <a:t>2</a:t>
            </a:r>
          </a:p>
          <a:p>
            <a:pPr>
              <a:spcAft>
                <a:spcPts val="600"/>
              </a:spcAft>
            </a:pPr>
            <a:r>
              <a:rPr lang="nl-NL" dirty="0"/>
              <a:t>Sound</a:t>
            </a:r>
          </a:p>
          <a:p>
            <a:pPr>
              <a:spcAft>
                <a:spcPts val="600"/>
              </a:spcAft>
            </a:pPr>
            <a:r>
              <a:rPr lang="nl-NL" sz="2800" dirty="0"/>
              <a:t>Heat (warm water)</a:t>
            </a:r>
          </a:p>
          <a:p>
            <a:pPr>
              <a:spcAft>
                <a:spcPts val="600"/>
              </a:spcAft>
            </a:pPr>
            <a:r>
              <a:rPr lang="nl-NL" dirty="0"/>
              <a:t>Quantum </a:t>
            </a:r>
            <a:r>
              <a:rPr lang="nl-NL" dirty="0" err="1"/>
              <a:t>Fluctuations</a:t>
            </a:r>
            <a:r>
              <a:rPr lang="nl-NL" dirty="0"/>
              <a:t> </a:t>
            </a:r>
            <a:r>
              <a:rPr lang="nl-NL" dirty="0" err="1"/>
              <a:t>and</a:t>
            </a:r>
            <a:r>
              <a:rPr lang="nl-NL" dirty="0"/>
              <a:t> </a:t>
            </a:r>
            <a:r>
              <a:rPr lang="nl-NL" dirty="0" err="1"/>
              <a:t>Phonons</a:t>
            </a:r>
            <a:endParaRPr lang="en-NL" dirty="0"/>
          </a:p>
        </p:txBody>
      </p:sp>
      <p:sp>
        <p:nvSpPr>
          <p:cNvPr id="4" name="Footer Placeholder 3">
            <a:extLst>
              <a:ext uri="{FF2B5EF4-FFF2-40B4-BE49-F238E27FC236}">
                <a16:creationId xmlns:a16="http://schemas.microsoft.com/office/drawing/2014/main" id="{E585D289-DF47-4F1C-8D6D-011B0C8A2A96}"/>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Cloud IoT Platform for Energy Transition - DigitalXchange 2020</a:t>
            </a:r>
            <a:endParaRPr lang="nl-NL"/>
          </a:p>
        </p:txBody>
      </p:sp>
      <p:pic>
        <p:nvPicPr>
          <p:cNvPr id="6" name="Picture 2" descr="Peering into energy’s crystal ball | McKinsey">
            <a:extLst>
              <a:ext uri="{FF2B5EF4-FFF2-40B4-BE49-F238E27FC236}">
                <a16:creationId xmlns:a16="http://schemas.microsoft.com/office/drawing/2014/main" id="{9596FF8F-EA5C-40A8-8BFF-C9C443E59B7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4312" r="13509" b="1"/>
          <a:stretch/>
        </p:blipFill>
        <p:spPr bwMode="auto">
          <a:xfrm>
            <a:off x="4644000" y="810001"/>
            <a:ext cx="4500000" cy="3510000"/>
          </a:xfrm>
          <a:prstGeom prst="rect">
            <a:avLst/>
          </a:prstGeom>
          <a:solidFill>
            <a:srgbClr val="FFFFFF"/>
          </a:solidFill>
        </p:spPr>
      </p:pic>
    </p:spTree>
    <p:extLst>
      <p:ext uri="{BB962C8B-B14F-4D97-AF65-F5344CB8AC3E}">
        <p14:creationId xmlns:p14="http://schemas.microsoft.com/office/powerpoint/2010/main" val="1716768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7FFB2-E50E-41DD-9E71-45112BB0D1F4}"/>
              </a:ext>
            </a:extLst>
          </p:cNvPr>
          <p:cNvSpPr>
            <a:spLocks noGrp="1"/>
          </p:cNvSpPr>
          <p:nvPr>
            <p:ph type="title"/>
          </p:nvPr>
        </p:nvSpPr>
        <p:spPr/>
        <p:txBody>
          <a:bodyPr/>
          <a:lstStyle/>
          <a:p>
            <a:r>
              <a:rPr lang="nl-NL" dirty="0"/>
              <a:t>Solution Design for </a:t>
            </a:r>
            <a:r>
              <a:rPr lang="nl-NL" dirty="0" err="1"/>
              <a:t>Mandate</a:t>
            </a:r>
            <a:r>
              <a:rPr lang="nl-NL" dirty="0"/>
              <a:t> Handling</a:t>
            </a:r>
            <a:endParaRPr lang="en-NL" dirty="0"/>
          </a:p>
        </p:txBody>
      </p:sp>
      <p:pic>
        <p:nvPicPr>
          <p:cNvPr id="55" name="Content Placeholder 54" descr="Universal Access">
            <a:extLst>
              <a:ext uri="{FF2B5EF4-FFF2-40B4-BE49-F238E27FC236}">
                <a16:creationId xmlns:a16="http://schemas.microsoft.com/office/drawing/2014/main" id="{048C4CDB-A83D-46EB-A72F-CFEEE2A82252}"/>
              </a:ext>
            </a:extLst>
          </p:cNvPr>
          <p:cNvPicPr>
            <a:picLocks noGrp="1" noChangeAspect="1"/>
          </p:cNvPicPr>
          <p:nvPr>
            <p:ph idx="1"/>
          </p:nvPr>
        </p:nvPicPr>
        <p:blipFill>
          <a:blip r:embed="rId3">
            <a:extLst>
              <a:ext uri="{96DAC541-7B7A-43D3-8B79-37D633B846F1}">
                <asvg:svgBlip xmlns:asvg="http://schemas.microsoft.com/office/drawing/2016/SVG/main" r:embed="rId4"/>
              </a:ext>
            </a:extLst>
          </a:blip>
          <a:stretch>
            <a:fillRect/>
          </a:stretch>
        </p:blipFill>
        <p:spPr>
          <a:xfrm>
            <a:off x="8038995" y="1745071"/>
            <a:ext cx="914400" cy="914400"/>
          </a:xfrm>
        </p:spPr>
      </p:pic>
      <p:sp>
        <p:nvSpPr>
          <p:cNvPr id="4" name="Footer Placeholder 3">
            <a:extLst>
              <a:ext uri="{FF2B5EF4-FFF2-40B4-BE49-F238E27FC236}">
                <a16:creationId xmlns:a16="http://schemas.microsoft.com/office/drawing/2014/main" id="{48FC9B25-DDD5-4FA4-8EC9-758803B2751B}"/>
              </a:ext>
            </a:extLst>
          </p:cNvPr>
          <p:cNvSpPr>
            <a:spLocks noGrp="1"/>
          </p:cNvSpPr>
          <p:nvPr>
            <p:ph type="ftr" sz="quarter" idx="11"/>
          </p:nvPr>
        </p:nvSpPr>
        <p:spPr/>
        <p:txBody>
          <a:bodyPr/>
          <a:lstStyle/>
          <a:p>
            <a:r>
              <a:rPr lang="en-US"/>
              <a:t>Cloud IoT Platform for Energy Transition - DigitalXchange 2020</a:t>
            </a:r>
            <a:endParaRPr lang="nl-NL"/>
          </a:p>
        </p:txBody>
      </p:sp>
      <p:sp>
        <p:nvSpPr>
          <p:cNvPr id="5" name="Rectangle 4">
            <a:extLst>
              <a:ext uri="{FF2B5EF4-FFF2-40B4-BE49-F238E27FC236}">
                <a16:creationId xmlns:a16="http://schemas.microsoft.com/office/drawing/2014/main" id="{167CB160-36B8-425B-A1A0-D55CA5E9DE08}"/>
              </a:ext>
            </a:extLst>
          </p:cNvPr>
          <p:cNvSpPr/>
          <p:nvPr/>
        </p:nvSpPr>
        <p:spPr>
          <a:xfrm>
            <a:off x="1810240" y="1127399"/>
            <a:ext cx="5570890" cy="3312134"/>
          </a:xfrm>
          <a:prstGeom prst="rect">
            <a:avLst/>
          </a:prstGeom>
          <a:solidFill>
            <a:schemeClr val="accent1">
              <a:lumMod val="20000"/>
              <a:lumOff val="8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sp>
        <p:nvSpPr>
          <p:cNvPr id="6" name="TextBox 5">
            <a:extLst>
              <a:ext uri="{FF2B5EF4-FFF2-40B4-BE49-F238E27FC236}">
                <a16:creationId xmlns:a16="http://schemas.microsoft.com/office/drawing/2014/main" id="{8A9A0B86-C46E-4D07-8716-52281F6D2479}"/>
              </a:ext>
            </a:extLst>
          </p:cNvPr>
          <p:cNvSpPr txBox="1"/>
          <p:nvPr/>
        </p:nvSpPr>
        <p:spPr>
          <a:xfrm>
            <a:off x="1760466" y="4437922"/>
            <a:ext cx="533836" cy="245558"/>
          </a:xfrm>
          <a:prstGeom prst="rect">
            <a:avLst/>
          </a:prstGeom>
          <a:noFill/>
        </p:spPr>
        <p:txBody>
          <a:bodyPr wrap="none" rtlCol="0">
            <a:spAutoFit/>
          </a:bodyPr>
          <a:lstStyle/>
          <a:p>
            <a:r>
              <a:rPr lang="nl-NL" dirty="0" err="1"/>
              <a:t>Azure</a:t>
            </a:r>
            <a:endParaRPr lang="en-NL" dirty="0"/>
          </a:p>
        </p:txBody>
      </p:sp>
      <p:sp>
        <p:nvSpPr>
          <p:cNvPr id="7" name="Cylinder 6">
            <a:extLst>
              <a:ext uri="{FF2B5EF4-FFF2-40B4-BE49-F238E27FC236}">
                <a16:creationId xmlns:a16="http://schemas.microsoft.com/office/drawing/2014/main" id="{CDA24891-89DB-4288-B963-1F17B6795267}"/>
              </a:ext>
            </a:extLst>
          </p:cNvPr>
          <p:cNvSpPr/>
          <p:nvPr/>
        </p:nvSpPr>
        <p:spPr>
          <a:xfrm>
            <a:off x="3447423" y="4065112"/>
            <a:ext cx="1015434" cy="372810"/>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Device Database</a:t>
            </a:r>
          </a:p>
        </p:txBody>
      </p:sp>
      <p:sp>
        <p:nvSpPr>
          <p:cNvPr id="10" name="Rectangle: Rounded Corners 9">
            <a:extLst>
              <a:ext uri="{FF2B5EF4-FFF2-40B4-BE49-F238E27FC236}">
                <a16:creationId xmlns:a16="http://schemas.microsoft.com/office/drawing/2014/main" id="{F8842F85-4162-4CCF-BA57-494F3F994674}"/>
              </a:ext>
            </a:extLst>
          </p:cNvPr>
          <p:cNvSpPr/>
          <p:nvPr/>
        </p:nvSpPr>
        <p:spPr>
          <a:xfrm>
            <a:off x="6310184" y="3472830"/>
            <a:ext cx="1140866" cy="726416"/>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1200" dirty="0" err="1"/>
              <a:t>Mandate</a:t>
            </a:r>
            <a:r>
              <a:rPr lang="nl-NL" sz="1200" dirty="0"/>
              <a:t> </a:t>
            </a:r>
            <a:r>
              <a:rPr lang="nl-NL" sz="1200" dirty="0" err="1"/>
              <a:t>Handler</a:t>
            </a:r>
            <a:endParaRPr lang="en-NL" sz="1200" dirty="0"/>
          </a:p>
        </p:txBody>
      </p:sp>
      <p:sp>
        <p:nvSpPr>
          <p:cNvPr id="11" name="Cube 10">
            <a:extLst>
              <a:ext uri="{FF2B5EF4-FFF2-40B4-BE49-F238E27FC236}">
                <a16:creationId xmlns:a16="http://schemas.microsoft.com/office/drawing/2014/main" id="{44159972-A7EF-4B34-B408-E3DEDA5FA2C7}"/>
              </a:ext>
            </a:extLst>
          </p:cNvPr>
          <p:cNvSpPr/>
          <p:nvPr/>
        </p:nvSpPr>
        <p:spPr>
          <a:xfrm>
            <a:off x="7978340" y="3089213"/>
            <a:ext cx="1043205" cy="975899"/>
          </a:xfrm>
          <a:prstGeom prst="cube">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200" dirty="0">
                <a:solidFill>
                  <a:srgbClr val="002060"/>
                </a:solidFill>
              </a:rPr>
              <a:t>Consent Management System</a:t>
            </a:r>
            <a:endParaRPr lang="en-NL" sz="1200" dirty="0">
              <a:solidFill>
                <a:srgbClr val="002060"/>
              </a:solidFill>
            </a:endParaRPr>
          </a:p>
        </p:txBody>
      </p:sp>
      <p:sp>
        <p:nvSpPr>
          <p:cNvPr id="12" name="Arrow: Left 11">
            <a:extLst>
              <a:ext uri="{FF2B5EF4-FFF2-40B4-BE49-F238E27FC236}">
                <a16:creationId xmlns:a16="http://schemas.microsoft.com/office/drawing/2014/main" id="{D81B91B8-9BF3-4D3D-8999-354181427516}"/>
              </a:ext>
            </a:extLst>
          </p:cNvPr>
          <p:cNvSpPr/>
          <p:nvPr/>
        </p:nvSpPr>
        <p:spPr>
          <a:xfrm>
            <a:off x="7381129" y="3704769"/>
            <a:ext cx="726164" cy="18959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TextBox 12">
            <a:extLst>
              <a:ext uri="{FF2B5EF4-FFF2-40B4-BE49-F238E27FC236}">
                <a16:creationId xmlns:a16="http://schemas.microsoft.com/office/drawing/2014/main" id="{68913259-7EB6-431C-9717-A56C8AB611A9}"/>
              </a:ext>
            </a:extLst>
          </p:cNvPr>
          <p:cNvSpPr txBox="1"/>
          <p:nvPr/>
        </p:nvSpPr>
        <p:spPr>
          <a:xfrm rot="5400000">
            <a:off x="7554524" y="3539170"/>
            <a:ext cx="396687" cy="170600"/>
          </a:xfrm>
          <a:prstGeom prst="rect">
            <a:avLst/>
          </a:prstGeom>
          <a:noFill/>
        </p:spPr>
        <p:txBody>
          <a:bodyPr wrap="none" rtlCol="0">
            <a:spAutoFit/>
          </a:bodyPr>
          <a:lstStyle/>
          <a:p>
            <a:r>
              <a:rPr lang="nl-NL" sz="900" dirty="0">
                <a:solidFill>
                  <a:schemeClr val="bg1"/>
                </a:solidFill>
                <a:highlight>
                  <a:srgbClr val="000000"/>
                </a:highlight>
              </a:rPr>
              <a:t>APGIGEE</a:t>
            </a:r>
            <a:endParaRPr lang="en-NL" sz="900" dirty="0">
              <a:solidFill>
                <a:schemeClr val="bg1"/>
              </a:solidFill>
              <a:highlight>
                <a:srgbClr val="000000"/>
              </a:highlight>
            </a:endParaRPr>
          </a:p>
        </p:txBody>
      </p:sp>
      <p:cxnSp>
        <p:nvCxnSpPr>
          <p:cNvPr id="14" name="Connector: Elbow 13">
            <a:extLst>
              <a:ext uri="{FF2B5EF4-FFF2-40B4-BE49-F238E27FC236}">
                <a16:creationId xmlns:a16="http://schemas.microsoft.com/office/drawing/2014/main" id="{6063191A-E230-4C70-AABD-A032587681E4}"/>
              </a:ext>
            </a:extLst>
          </p:cNvPr>
          <p:cNvCxnSpPr>
            <a:cxnSpLocks/>
            <a:endCxn id="84" idx="3"/>
          </p:cNvCxnSpPr>
          <p:nvPr/>
        </p:nvCxnSpPr>
        <p:spPr>
          <a:xfrm rot="10800000">
            <a:off x="4727757" y="3869880"/>
            <a:ext cx="1579108" cy="96888"/>
          </a:xfrm>
          <a:prstGeom prst="bentConnector3">
            <a:avLst>
              <a:gd name="adj1" fmla="val 88604"/>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Cube 14">
            <a:extLst>
              <a:ext uri="{FF2B5EF4-FFF2-40B4-BE49-F238E27FC236}">
                <a16:creationId xmlns:a16="http://schemas.microsoft.com/office/drawing/2014/main" id="{40C6AF18-AD60-48DF-8851-145F71B6D456}"/>
              </a:ext>
            </a:extLst>
          </p:cNvPr>
          <p:cNvSpPr/>
          <p:nvPr/>
        </p:nvSpPr>
        <p:spPr>
          <a:xfrm>
            <a:off x="2011192" y="1832535"/>
            <a:ext cx="917862" cy="541664"/>
          </a:xfrm>
          <a:prstGeom prst="cub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dirty="0" err="1"/>
              <a:t>IoT</a:t>
            </a:r>
            <a:r>
              <a:rPr lang="nl-NL" dirty="0"/>
              <a:t> Hub</a:t>
            </a:r>
            <a:endParaRPr lang="en-NL" sz="1400" dirty="0"/>
          </a:p>
        </p:txBody>
      </p:sp>
      <p:pic>
        <p:nvPicPr>
          <p:cNvPr id="16" name="Picture 15">
            <a:extLst>
              <a:ext uri="{FF2B5EF4-FFF2-40B4-BE49-F238E27FC236}">
                <a16:creationId xmlns:a16="http://schemas.microsoft.com/office/drawing/2014/main" id="{34B7F1FD-2D4D-43C3-BC8E-CE6008E9E0EA}"/>
              </a:ext>
            </a:extLst>
          </p:cNvPr>
          <p:cNvPicPr>
            <a:picLocks noChangeAspect="1"/>
          </p:cNvPicPr>
          <p:nvPr/>
        </p:nvPicPr>
        <p:blipFill>
          <a:blip r:embed="rId5"/>
          <a:stretch>
            <a:fillRect/>
          </a:stretch>
        </p:blipFill>
        <p:spPr>
          <a:xfrm>
            <a:off x="2245599" y="1552013"/>
            <a:ext cx="449046" cy="395977"/>
          </a:xfrm>
          <a:prstGeom prst="rect">
            <a:avLst/>
          </a:prstGeom>
        </p:spPr>
      </p:pic>
      <p:sp>
        <p:nvSpPr>
          <p:cNvPr id="18" name="Rectangle: Rounded Corners 17">
            <a:extLst>
              <a:ext uri="{FF2B5EF4-FFF2-40B4-BE49-F238E27FC236}">
                <a16:creationId xmlns:a16="http://schemas.microsoft.com/office/drawing/2014/main" id="{2844D659-1142-4DF6-8CFD-06EB2DC394E9}"/>
              </a:ext>
            </a:extLst>
          </p:cNvPr>
          <p:cNvSpPr/>
          <p:nvPr/>
        </p:nvSpPr>
        <p:spPr>
          <a:xfrm>
            <a:off x="6098601" y="2246012"/>
            <a:ext cx="743476" cy="494869"/>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/device-metadata-update</a:t>
            </a:r>
            <a:endParaRPr lang="en-NL" sz="900" dirty="0"/>
          </a:p>
        </p:txBody>
      </p:sp>
      <p:cxnSp>
        <p:nvCxnSpPr>
          <p:cNvPr id="19" name="Connector: Elbow 18">
            <a:extLst>
              <a:ext uri="{FF2B5EF4-FFF2-40B4-BE49-F238E27FC236}">
                <a16:creationId xmlns:a16="http://schemas.microsoft.com/office/drawing/2014/main" id="{18526565-CBEF-4C93-8BD2-59A753C19827}"/>
              </a:ext>
            </a:extLst>
          </p:cNvPr>
          <p:cNvCxnSpPr>
            <a:cxnSpLocks/>
            <a:stCxn id="10" idx="0"/>
            <a:endCxn id="18" idx="2"/>
          </p:cNvCxnSpPr>
          <p:nvPr/>
        </p:nvCxnSpPr>
        <p:spPr>
          <a:xfrm rot="16200000" flipV="1">
            <a:off x="6309504" y="2901717"/>
            <a:ext cx="731949" cy="410278"/>
          </a:xfrm>
          <a:prstGeom prst="bentConnector3">
            <a:avLst>
              <a:gd name="adj1" fmla="val 50000"/>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1" name="Rectangle: Rounded Corners 20">
            <a:extLst>
              <a:ext uri="{FF2B5EF4-FFF2-40B4-BE49-F238E27FC236}">
                <a16:creationId xmlns:a16="http://schemas.microsoft.com/office/drawing/2014/main" id="{1CE8F303-046B-41DE-94F6-B279436333A6}"/>
              </a:ext>
            </a:extLst>
          </p:cNvPr>
          <p:cNvSpPr/>
          <p:nvPr/>
        </p:nvSpPr>
        <p:spPr>
          <a:xfrm>
            <a:off x="5369583" y="428571"/>
            <a:ext cx="988434" cy="419030"/>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86" dirty="0"/>
              <a:t>Device Pilot</a:t>
            </a:r>
            <a:endParaRPr lang="en-NL" sz="1286" dirty="0"/>
          </a:p>
        </p:txBody>
      </p:sp>
      <p:sp>
        <p:nvSpPr>
          <p:cNvPr id="22" name="Rectangle: Rounded Corners 21">
            <a:extLst>
              <a:ext uri="{FF2B5EF4-FFF2-40B4-BE49-F238E27FC236}">
                <a16:creationId xmlns:a16="http://schemas.microsoft.com/office/drawing/2014/main" id="{FFE96009-C109-494E-B72C-55E06CB2F0FC}"/>
              </a:ext>
            </a:extLst>
          </p:cNvPr>
          <p:cNvSpPr/>
          <p:nvPr/>
        </p:nvSpPr>
        <p:spPr>
          <a:xfrm>
            <a:off x="5188345" y="1248405"/>
            <a:ext cx="1143825" cy="392341"/>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100" dirty="0"/>
              <a:t>Synchronize Device</a:t>
            </a:r>
            <a:endParaRPr lang="en-NL" sz="900" dirty="0"/>
          </a:p>
        </p:txBody>
      </p:sp>
      <p:cxnSp>
        <p:nvCxnSpPr>
          <p:cNvPr id="23" name="Connector: Elbow 22">
            <a:extLst>
              <a:ext uri="{FF2B5EF4-FFF2-40B4-BE49-F238E27FC236}">
                <a16:creationId xmlns:a16="http://schemas.microsoft.com/office/drawing/2014/main" id="{A2BF87DB-CA39-4DD4-AA9C-80C4A6AEDBFA}"/>
              </a:ext>
            </a:extLst>
          </p:cNvPr>
          <p:cNvCxnSpPr>
            <a:cxnSpLocks/>
            <a:stCxn id="22" idx="0"/>
            <a:endCxn id="21" idx="2"/>
          </p:cNvCxnSpPr>
          <p:nvPr/>
        </p:nvCxnSpPr>
        <p:spPr>
          <a:xfrm rot="5400000" flipH="1" flipV="1">
            <a:off x="5611627" y="996232"/>
            <a:ext cx="400804" cy="1035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Elbow 23">
            <a:extLst>
              <a:ext uri="{FF2B5EF4-FFF2-40B4-BE49-F238E27FC236}">
                <a16:creationId xmlns:a16="http://schemas.microsoft.com/office/drawing/2014/main" id="{88CEE437-7F06-4862-A3AE-656CAA0A7AA8}"/>
              </a:ext>
            </a:extLst>
          </p:cNvPr>
          <p:cNvCxnSpPr>
            <a:cxnSpLocks/>
            <a:stCxn id="18" idx="0"/>
          </p:cNvCxnSpPr>
          <p:nvPr/>
        </p:nvCxnSpPr>
        <p:spPr>
          <a:xfrm rot="16200000" flipV="1">
            <a:off x="5902227" y="1677900"/>
            <a:ext cx="597172" cy="539052"/>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ectangle: Rounded Corners 25">
            <a:extLst>
              <a:ext uri="{FF2B5EF4-FFF2-40B4-BE49-F238E27FC236}">
                <a16:creationId xmlns:a16="http://schemas.microsoft.com/office/drawing/2014/main" id="{F73CA9A4-C1C5-48FD-BF0E-BAA648BC19C6}"/>
              </a:ext>
            </a:extLst>
          </p:cNvPr>
          <p:cNvSpPr/>
          <p:nvPr/>
        </p:nvSpPr>
        <p:spPr>
          <a:xfrm>
            <a:off x="4539899" y="3238498"/>
            <a:ext cx="1078105" cy="415183"/>
          </a:xfrm>
          <a:prstGeom prst="roundRect">
            <a:avLst/>
          </a:prstGeom>
        </p:spPr>
        <p:style>
          <a:lnRef idx="1">
            <a:schemeClr val="accent4"/>
          </a:lnRef>
          <a:fillRef idx="2">
            <a:schemeClr val="accent4"/>
          </a:fillRef>
          <a:effectRef idx="1">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900" dirty="0"/>
              <a:t>/device-configuration-instruction</a:t>
            </a:r>
            <a:endParaRPr lang="en-NL" sz="900" dirty="0"/>
          </a:p>
        </p:txBody>
      </p:sp>
      <p:sp>
        <p:nvSpPr>
          <p:cNvPr id="27" name="Rectangle: Rounded Corners 26">
            <a:extLst>
              <a:ext uri="{FF2B5EF4-FFF2-40B4-BE49-F238E27FC236}">
                <a16:creationId xmlns:a16="http://schemas.microsoft.com/office/drawing/2014/main" id="{E7F1A4D0-4252-41F9-B862-F374847B9532}"/>
              </a:ext>
            </a:extLst>
          </p:cNvPr>
          <p:cNvSpPr/>
          <p:nvPr/>
        </p:nvSpPr>
        <p:spPr>
          <a:xfrm>
            <a:off x="2522905" y="3064855"/>
            <a:ext cx="741738" cy="437752"/>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t>CM </a:t>
            </a:r>
            <a:r>
              <a:rPr lang="nl-NL" sz="900" dirty="0" err="1"/>
              <a:t>Config</a:t>
            </a:r>
            <a:r>
              <a:rPr lang="nl-NL" sz="900" dirty="0"/>
              <a:t> </a:t>
            </a:r>
            <a:r>
              <a:rPr lang="nl-NL" sz="900" dirty="0" err="1"/>
              <a:t>Updater</a:t>
            </a:r>
            <a:endParaRPr lang="nl-NL" sz="900" dirty="0"/>
          </a:p>
        </p:txBody>
      </p:sp>
      <p:cxnSp>
        <p:nvCxnSpPr>
          <p:cNvPr id="28" name="Connector: Elbow 27">
            <a:extLst>
              <a:ext uri="{FF2B5EF4-FFF2-40B4-BE49-F238E27FC236}">
                <a16:creationId xmlns:a16="http://schemas.microsoft.com/office/drawing/2014/main" id="{F79A26F8-E1AF-4D2B-BAEA-15B062FE0FB8}"/>
              </a:ext>
            </a:extLst>
          </p:cNvPr>
          <p:cNvCxnSpPr>
            <a:cxnSpLocks/>
            <a:stCxn id="26" idx="1"/>
            <a:endCxn id="27" idx="3"/>
          </p:cNvCxnSpPr>
          <p:nvPr/>
        </p:nvCxnSpPr>
        <p:spPr>
          <a:xfrm rot="10800000">
            <a:off x="3264643" y="3283732"/>
            <a:ext cx="1275256" cy="16235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Rectangle: Rounded Corners 28">
            <a:extLst>
              <a:ext uri="{FF2B5EF4-FFF2-40B4-BE49-F238E27FC236}">
                <a16:creationId xmlns:a16="http://schemas.microsoft.com/office/drawing/2014/main" id="{017ACCEB-CBC9-45E7-BD73-302FD8EF815F}"/>
              </a:ext>
            </a:extLst>
          </p:cNvPr>
          <p:cNvSpPr/>
          <p:nvPr/>
        </p:nvSpPr>
        <p:spPr>
          <a:xfrm>
            <a:off x="3768041" y="2423704"/>
            <a:ext cx="1078105" cy="341282"/>
          </a:xfrm>
          <a:prstGeom prst="roundRect">
            <a:avLst/>
          </a:prstGeom>
        </p:spPr>
        <p:style>
          <a:lnRef idx="1">
            <a:schemeClr val="accent1"/>
          </a:lnRef>
          <a:fillRef idx="2">
            <a:schemeClr val="accent1"/>
          </a:fillRef>
          <a:effectRef idx="1">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nl-NL" sz="900" dirty="0"/>
              <a:t>MQTT CM</a:t>
            </a:r>
          </a:p>
          <a:p>
            <a:pPr algn="ctr"/>
            <a:r>
              <a:rPr lang="nl-NL" sz="900" dirty="0" err="1"/>
              <a:t>Configurator</a:t>
            </a:r>
            <a:endParaRPr lang="en-NL" sz="900" dirty="0"/>
          </a:p>
        </p:txBody>
      </p:sp>
      <p:cxnSp>
        <p:nvCxnSpPr>
          <p:cNvPr id="30" name="Connector: Elbow 29">
            <a:extLst>
              <a:ext uri="{FF2B5EF4-FFF2-40B4-BE49-F238E27FC236}">
                <a16:creationId xmlns:a16="http://schemas.microsoft.com/office/drawing/2014/main" id="{B135C54C-A4DA-43AF-818E-79FE3DB926EB}"/>
              </a:ext>
            </a:extLst>
          </p:cNvPr>
          <p:cNvCxnSpPr>
            <a:cxnSpLocks/>
            <a:stCxn id="29" idx="1"/>
            <a:endCxn id="15" idx="4"/>
          </p:cNvCxnSpPr>
          <p:nvPr/>
        </p:nvCxnSpPr>
        <p:spPr>
          <a:xfrm rot="10800000">
            <a:off x="2793639" y="2171075"/>
            <a:ext cx="974403" cy="423270"/>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Connector: Elbow 30">
            <a:extLst>
              <a:ext uri="{FF2B5EF4-FFF2-40B4-BE49-F238E27FC236}">
                <a16:creationId xmlns:a16="http://schemas.microsoft.com/office/drawing/2014/main" id="{37CA9669-6C9F-4C14-A3BE-1E016E2E4731}"/>
              </a:ext>
            </a:extLst>
          </p:cNvPr>
          <p:cNvCxnSpPr>
            <a:cxnSpLocks/>
            <a:stCxn id="26" idx="0"/>
            <a:endCxn id="29" idx="3"/>
          </p:cNvCxnSpPr>
          <p:nvPr/>
        </p:nvCxnSpPr>
        <p:spPr>
          <a:xfrm rot="16200000" flipV="1">
            <a:off x="4640473" y="2800019"/>
            <a:ext cx="644153" cy="23280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Connector: Elbow 31">
            <a:extLst>
              <a:ext uri="{FF2B5EF4-FFF2-40B4-BE49-F238E27FC236}">
                <a16:creationId xmlns:a16="http://schemas.microsoft.com/office/drawing/2014/main" id="{34A82763-95B6-42A2-8ABE-49020D262569}"/>
              </a:ext>
            </a:extLst>
          </p:cNvPr>
          <p:cNvCxnSpPr>
            <a:cxnSpLocks/>
            <a:endCxn id="26" idx="2"/>
          </p:cNvCxnSpPr>
          <p:nvPr/>
        </p:nvCxnSpPr>
        <p:spPr>
          <a:xfrm rot="10800000">
            <a:off x="5078953" y="3653681"/>
            <a:ext cx="1227921" cy="15874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33" name="Snagit_SNG855">
            <a:extLst>
              <a:ext uri="{FF2B5EF4-FFF2-40B4-BE49-F238E27FC236}">
                <a16:creationId xmlns:a16="http://schemas.microsoft.com/office/drawing/2014/main" id="{1CCDC5F6-6044-46C9-931D-E557B8A28A7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2295" y="1746368"/>
            <a:ext cx="592700" cy="713998"/>
          </a:xfrm>
          <a:prstGeom prst="rect">
            <a:avLst/>
          </a:prstGeom>
        </p:spPr>
      </p:pic>
      <p:sp>
        <p:nvSpPr>
          <p:cNvPr id="34" name="Arrow: Left-Right 33">
            <a:extLst>
              <a:ext uri="{FF2B5EF4-FFF2-40B4-BE49-F238E27FC236}">
                <a16:creationId xmlns:a16="http://schemas.microsoft.com/office/drawing/2014/main" id="{E1E557C7-D41F-4A4C-A769-A8B23F60E8A6}"/>
              </a:ext>
            </a:extLst>
          </p:cNvPr>
          <p:cNvSpPr/>
          <p:nvPr/>
        </p:nvSpPr>
        <p:spPr>
          <a:xfrm>
            <a:off x="1088575" y="2035660"/>
            <a:ext cx="917862" cy="157499"/>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
        <p:nvSpPr>
          <p:cNvPr id="35" name="Rectangle: Rounded Corners 34">
            <a:extLst>
              <a:ext uri="{FF2B5EF4-FFF2-40B4-BE49-F238E27FC236}">
                <a16:creationId xmlns:a16="http://schemas.microsoft.com/office/drawing/2014/main" id="{1E7E373F-80D7-4E7E-9EFF-605F486487D5}"/>
              </a:ext>
            </a:extLst>
          </p:cNvPr>
          <p:cNvSpPr/>
          <p:nvPr/>
        </p:nvSpPr>
        <p:spPr>
          <a:xfrm>
            <a:off x="289560" y="3878361"/>
            <a:ext cx="1370810" cy="62796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200" dirty="0"/>
              <a:t>Communication Module &amp; SIM</a:t>
            </a:r>
            <a:endParaRPr lang="en-NL" sz="1200" dirty="0"/>
          </a:p>
        </p:txBody>
      </p:sp>
      <p:sp>
        <p:nvSpPr>
          <p:cNvPr id="36" name="Rectangle: Rounded Corners 35">
            <a:extLst>
              <a:ext uri="{FF2B5EF4-FFF2-40B4-BE49-F238E27FC236}">
                <a16:creationId xmlns:a16="http://schemas.microsoft.com/office/drawing/2014/main" id="{F13F3703-436A-4563-8756-0C569689A227}"/>
              </a:ext>
            </a:extLst>
          </p:cNvPr>
          <p:cNvSpPr/>
          <p:nvPr/>
        </p:nvSpPr>
        <p:spPr>
          <a:xfrm>
            <a:off x="388620" y="2982217"/>
            <a:ext cx="1289249" cy="413174"/>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200" dirty="0"/>
              <a:t>Mobile Provider Portal</a:t>
            </a:r>
          </a:p>
        </p:txBody>
      </p:sp>
      <p:cxnSp>
        <p:nvCxnSpPr>
          <p:cNvPr id="37" name="Connector: Elbow 36">
            <a:extLst>
              <a:ext uri="{FF2B5EF4-FFF2-40B4-BE49-F238E27FC236}">
                <a16:creationId xmlns:a16="http://schemas.microsoft.com/office/drawing/2014/main" id="{DCE1309C-1DE9-43AE-85D2-710D13D6D55F}"/>
              </a:ext>
            </a:extLst>
          </p:cNvPr>
          <p:cNvCxnSpPr>
            <a:cxnSpLocks/>
            <a:stCxn id="36" idx="2"/>
            <a:endCxn id="35" idx="0"/>
          </p:cNvCxnSpPr>
          <p:nvPr/>
        </p:nvCxnSpPr>
        <p:spPr>
          <a:xfrm rot="5400000">
            <a:off x="762620" y="3607736"/>
            <a:ext cx="482970" cy="58280"/>
          </a:xfrm>
          <a:prstGeom prst="bentConnector3">
            <a:avLst>
              <a:gd name="adj1" fmla="val 50000"/>
            </a:avLst>
          </a:prstGeom>
          <a:ln>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5E4AD63F-F039-4359-B7DF-B24EC6033014}"/>
              </a:ext>
            </a:extLst>
          </p:cNvPr>
          <p:cNvCxnSpPr>
            <a:cxnSpLocks/>
            <a:stCxn id="27" idx="1"/>
            <a:endCxn id="36" idx="3"/>
          </p:cNvCxnSpPr>
          <p:nvPr/>
        </p:nvCxnSpPr>
        <p:spPr>
          <a:xfrm rot="10800000">
            <a:off x="1677869" y="3188805"/>
            <a:ext cx="845036" cy="94927"/>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Picture 2" descr="https://shop.marcomweb.it/images/stories/virtuemart/product/elvaco-cmex50-1.jpg">
            <a:extLst>
              <a:ext uri="{FF2B5EF4-FFF2-40B4-BE49-F238E27FC236}">
                <a16:creationId xmlns:a16="http://schemas.microsoft.com/office/drawing/2014/main" id="{7B5164AE-0096-47CA-A7F7-CD489B963174}"/>
              </a:ext>
            </a:extLst>
          </p:cNvPr>
          <p:cNvPicPr>
            <a:picLocks noChangeAspect="1" noChangeArrowheads="1"/>
          </p:cNvPicPr>
          <p:nvPr/>
        </p:nvPicPr>
        <p:blipFill rotWithShape="1">
          <a:blip r:embed="rId7">
            <a:clrChange>
              <a:clrFrom>
                <a:srgbClr val="FFFFFF"/>
              </a:clrFrom>
              <a:clrTo>
                <a:srgbClr val="FFFFFF">
                  <a:alpha val="0"/>
                </a:srgbClr>
              </a:clrTo>
            </a:clrChange>
            <a:duotone>
              <a:prstClr val="black"/>
              <a:srgbClr val="B7B7B7">
                <a:tint val="45000"/>
                <a:satMod val="400000"/>
              </a:srgbClr>
            </a:duotone>
            <a:extLst>
              <a:ext uri="{28A0092B-C50C-407E-A947-70E740481C1C}">
                <a14:useLocalDpi xmlns:a14="http://schemas.microsoft.com/office/drawing/2010/main" val="0"/>
              </a:ext>
            </a:extLst>
          </a:blip>
          <a:srcRect/>
          <a:stretch/>
        </p:blipFill>
        <p:spPr bwMode="auto">
          <a:xfrm>
            <a:off x="115968" y="4211623"/>
            <a:ext cx="837334" cy="745862"/>
          </a:xfrm>
          <a:prstGeom prst="rect">
            <a:avLst/>
          </a:prstGeom>
          <a:noFill/>
          <a:extLst>
            <a:ext uri="{909E8E84-426E-40DD-AFC4-6F175D3DCCD1}">
              <a14:hiddenFill xmlns:a14="http://schemas.microsoft.com/office/drawing/2010/main">
                <a:solidFill>
                  <a:srgbClr val="FFFFFF"/>
                </a:solidFill>
              </a14:hiddenFill>
            </a:ext>
          </a:extLst>
        </p:spPr>
      </p:pic>
      <p:sp>
        <p:nvSpPr>
          <p:cNvPr id="56" name="Arrow: Down 55">
            <a:extLst>
              <a:ext uri="{FF2B5EF4-FFF2-40B4-BE49-F238E27FC236}">
                <a16:creationId xmlns:a16="http://schemas.microsoft.com/office/drawing/2014/main" id="{80C94883-4D36-4B3A-9D94-14F6A1930388}"/>
              </a:ext>
            </a:extLst>
          </p:cNvPr>
          <p:cNvSpPr/>
          <p:nvPr/>
        </p:nvSpPr>
        <p:spPr>
          <a:xfrm>
            <a:off x="8302132" y="2785327"/>
            <a:ext cx="453248" cy="4106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7" name="Picture 2">
            <a:extLst>
              <a:ext uri="{FF2B5EF4-FFF2-40B4-BE49-F238E27FC236}">
                <a16:creationId xmlns:a16="http://schemas.microsoft.com/office/drawing/2014/main" id="{5A4D59C7-44DF-4011-8941-07AF1986BD8F}"/>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1333"/>
          <a:stretch/>
        </p:blipFill>
        <p:spPr bwMode="auto">
          <a:xfrm>
            <a:off x="7838702" y="2547969"/>
            <a:ext cx="1314987" cy="688300"/>
          </a:xfrm>
          <a:prstGeom prst="downArrow">
            <a:avLst>
              <a:gd name="adj1" fmla="val 74045"/>
              <a:gd name="adj2" fmla="val 50000"/>
            </a:avLst>
          </a:prstGeom>
          <a:solidFill>
            <a:srgbClr val="FFFFFF"/>
          </a:solidFill>
          <a:ln>
            <a:solidFill>
              <a:schemeClr val="accent2">
                <a:lumMod val="50000"/>
              </a:schemeClr>
            </a:solidFill>
          </a:ln>
        </p:spPr>
      </p:pic>
      <p:pic>
        <p:nvPicPr>
          <p:cNvPr id="25" name="Picture 24">
            <a:extLst>
              <a:ext uri="{FF2B5EF4-FFF2-40B4-BE49-F238E27FC236}">
                <a16:creationId xmlns:a16="http://schemas.microsoft.com/office/drawing/2014/main" id="{24009E83-743E-420B-B01C-C2C287137524}"/>
              </a:ext>
            </a:extLst>
          </p:cNvPr>
          <p:cNvPicPr>
            <a:picLocks noChangeAspect="1"/>
          </p:cNvPicPr>
          <p:nvPr/>
        </p:nvPicPr>
        <p:blipFill>
          <a:blip r:embed="rId9"/>
          <a:stretch>
            <a:fillRect/>
          </a:stretch>
        </p:blipFill>
        <p:spPr>
          <a:xfrm>
            <a:off x="4236406" y="3029452"/>
            <a:ext cx="543774" cy="365940"/>
          </a:xfrm>
          <a:prstGeom prst="rect">
            <a:avLst/>
          </a:prstGeom>
        </p:spPr>
      </p:pic>
      <p:pic>
        <p:nvPicPr>
          <p:cNvPr id="73" name="Picture 72">
            <a:extLst>
              <a:ext uri="{FF2B5EF4-FFF2-40B4-BE49-F238E27FC236}">
                <a16:creationId xmlns:a16="http://schemas.microsoft.com/office/drawing/2014/main" id="{B5FBCFAC-6516-4F69-A7C6-04CC55213024}"/>
              </a:ext>
            </a:extLst>
          </p:cNvPr>
          <p:cNvPicPr>
            <a:picLocks noChangeAspect="1"/>
          </p:cNvPicPr>
          <p:nvPr/>
        </p:nvPicPr>
        <p:blipFill>
          <a:blip r:embed="rId10"/>
          <a:stretch>
            <a:fillRect/>
          </a:stretch>
        </p:blipFill>
        <p:spPr>
          <a:xfrm>
            <a:off x="4595685" y="2066455"/>
            <a:ext cx="427725" cy="411482"/>
          </a:xfrm>
          <a:prstGeom prst="rect">
            <a:avLst/>
          </a:prstGeom>
          <a:ln>
            <a:noFill/>
          </a:ln>
          <a:effectLst>
            <a:outerShdw blurRad="292100" dist="139700" dir="2700000" algn="tl" rotWithShape="0">
              <a:srgbClr val="333333">
                <a:alpha val="65000"/>
              </a:srgbClr>
            </a:outerShdw>
          </a:effectLst>
        </p:spPr>
      </p:pic>
      <p:pic>
        <p:nvPicPr>
          <p:cNvPr id="74" name="Picture 73">
            <a:extLst>
              <a:ext uri="{FF2B5EF4-FFF2-40B4-BE49-F238E27FC236}">
                <a16:creationId xmlns:a16="http://schemas.microsoft.com/office/drawing/2014/main" id="{9607E2F3-AEE2-4A76-8E67-E802B26CA97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3661218" y="2647978"/>
            <a:ext cx="361506" cy="341282"/>
          </a:xfrm>
          <a:prstGeom prst="rect">
            <a:avLst/>
          </a:prstGeom>
        </p:spPr>
      </p:pic>
      <p:pic>
        <p:nvPicPr>
          <p:cNvPr id="75" name="Snagit_SNG827">
            <a:extLst>
              <a:ext uri="{FF2B5EF4-FFF2-40B4-BE49-F238E27FC236}">
                <a16:creationId xmlns:a16="http://schemas.microsoft.com/office/drawing/2014/main" id="{DF4ADFA2-7EDF-46D0-8074-CA19D1E64039}"/>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4513014" y="4048432"/>
            <a:ext cx="644049" cy="674718"/>
          </a:xfrm>
          <a:prstGeom prst="rect">
            <a:avLst/>
          </a:prstGeom>
          <a:ln>
            <a:noFill/>
          </a:ln>
          <a:effectLst>
            <a:outerShdw blurRad="292100" dist="139700" dir="2700000" algn="tl" rotWithShape="0">
              <a:srgbClr val="333333">
                <a:alpha val="65000"/>
              </a:srgbClr>
            </a:outerShdw>
          </a:effectLst>
        </p:spPr>
      </p:pic>
      <p:pic>
        <p:nvPicPr>
          <p:cNvPr id="76" name="Picture 75">
            <a:extLst>
              <a:ext uri="{FF2B5EF4-FFF2-40B4-BE49-F238E27FC236}">
                <a16:creationId xmlns:a16="http://schemas.microsoft.com/office/drawing/2014/main" id="{47243510-A9E1-44B5-B0E7-38E1958AEB2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6160314" y="4056499"/>
            <a:ext cx="361506" cy="341282"/>
          </a:xfrm>
          <a:prstGeom prst="rect">
            <a:avLst/>
          </a:prstGeom>
        </p:spPr>
      </p:pic>
      <p:pic>
        <p:nvPicPr>
          <p:cNvPr id="77" name="Picture 76">
            <a:extLst>
              <a:ext uri="{FF2B5EF4-FFF2-40B4-BE49-F238E27FC236}">
                <a16:creationId xmlns:a16="http://schemas.microsoft.com/office/drawing/2014/main" id="{4D832B69-AA70-48BD-A180-825E181A02FE}"/>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2321290" y="3364032"/>
            <a:ext cx="361506" cy="341282"/>
          </a:xfrm>
          <a:prstGeom prst="rect">
            <a:avLst/>
          </a:prstGeom>
        </p:spPr>
      </p:pic>
      <p:pic>
        <p:nvPicPr>
          <p:cNvPr id="78" name="Picture 77">
            <a:extLst>
              <a:ext uri="{FF2B5EF4-FFF2-40B4-BE49-F238E27FC236}">
                <a16:creationId xmlns:a16="http://schemas.microsoft.com/office/drawing/2014/main" id="{85726A28-A766-473E-AC34-406EE2410451}"/>
              </a:ext>
            </a:extLst>
          </p:cNvPr>
          <p:cNvPicPr>
            <a:picLocks noChangeAspect="1"/>
          </p:cNvPicPr>
          <p:nvPr/>
        </p:nvPicPr>
        <p:blipFill>
          <a:blip r:embed="rId11">
            <a:clrChange>
              <a:clrFrom>
                <a:srgbClr val="FFFFFF"/>
              </a:clrFrom>
              <a:clrTo>
                <a:srgbClr val="FFFFFF">
                  <a:alpha val="0"/>
                </a:srgbClr>
              </a:clrTo>
            </a:clrChange>
          </a:blip>
          <a:stretch>
            <a:fillRect/>
          </a:stretch>
        </p:blipFill>
        <p:spPr>
          <a:xfrm>
            <a:off x="5078951" y="1453806"/>
            <a:ext cx="361506" cy="341282"/>
          </a:xfrm>
          <a:prstGeom prst="rect">
            <a:avLst/>
          </a:prstGeom>
        </p:spPr>
      </p:pic>
      <p:pic>
        <p:nvPicPr>
          <p:cNvPr id="79" name="Picture 78">
            <a:extLst>
              <a:ext uri="{FF2B5EF4-FFF2-40B4-BE49-F238E27FC236}">
                <a16:creationId xmlns:a16="http://schemas.microsoft.com/office/drawing/2014/main" id="{15BFB1CA-3A75-4300-A996-8880E1C1579C}"/>
              </a:ext>
            </a:extLst>
          </p:cNvPr>
          <p:cNvPicPr>
            <a:picLocks noChangeAspect="1"/>
          </p:cNvPicPr>
          <p:nvPr/>
        </p:nvPicPr>
        <p:blipFill>
          <a:blip r:embed="rId10"/>
          <a:stretch>
            <a:fillRect/>
          </a:stretch>
        </p:blipFill>
        <p:spPr>
          <a:xfrm>
            <a:off x="6212814" y="1105470"/>
            <a:ext cx="427725" cy="411482"/>
          </a:xfrm>
          <a:prstGeom prst="rect">
            <a:avLst/>
          </a:prstGeom>
          <a:ln>
            <a:noFill/>
          </a:ln>
          <a:effectLst>
            <a:outerShdw blurRad="292100" dist="139700" dir="2700000" algn="tl" rotWithShape="0">
              <a:srgbClr val="333333">
                <a:alpha val="65000"/>
              </a:srgbClr>
            </a:outerShdw>
          </a:effectLst>
        </p:spPr>
      </p:pic>
      <p:pic>
        <p:nvPicPr>
          <p:cNvPr id="80" name="Picture 79">
            <a:extLst>
              <a:ext uri="{FF2B5EF4-FFF2-40B4-BE49-F238E27FC236}">
                <a16:creationId xmlns:a16="http://schemas.microsoft.com/office/drawing/2014/main" id="{2DFA42CA-7151-4AAE-83D2-42736C66C8E8}"/>
              </a:ext>
            </a:extLst>
          </p:cNvPr>
          <p:cNvPicPr>
            <a:picLocks noChangeAspect="1"/>
          </p:cNvPicPr>
          <p:nvPr/>
        </p:nvPicPr>
        <p:blipFill>
          <a:blip r:embed="rId10"/>
          <a:stretch>
            <a:fillRect/>
          </a:stretch>
        </p:blipFill>
        <p:spPr>
          <a:xfrm>
            <a:off x="7112372" y="3203024"/>
            <a:ext cx="427725" cy="411482"/>
          </a:xfrm>
          <a:prstGeom prst="rect">
            <a:avLst/>
          </a:prstGeom>
          <a:ln>
            <a:noFill/>
          </a:ln>
          <a:effectLst>
            <a:outerShdw blurRad="292100" dist="139700" dir="2700000" algn="tl" rotWithShape="0">
              <a:srgbClr val="333333">
                <a:alpha val="65000"/>
              </a:srgbClr>
            </a:outerShdw>
          </a:effectLst>
        </p:spPr>
      </p:pic>
      <p:pic>
        <p:nvPicPr>
          <p:cNvPr id="81" name="Picture 80">
            <a:extLst>
              <a:ext uri="{FF2B5EF4-FFF2-40B4-BE49-F238E27FC236}">
                <a16:creationId xmlns:a16="http://schemas.microsoft.com/office/drawing/2014/main" id="{0379C04E-3782-4EDF-B9D6-5A8437746B21}"/>
              </a:ext>
            </a:extLst>
          </p:cNvPr>
          <p:cNvPicPr>
            <a:picLocks noChangeAspect="1"/>
          </p:cNvPicPr>
          <p:nvPr/>
        </p:nvPicPr>
        <p:blipFill>
          <a:blip r:embed="rId10"/>
          <a:stretch>
            <a:fillRect/>
          </a:stretch>
        </p:blipFill>
        <p:spPr>
          <a:xfrm>
            <a:off x="3066943" y="2749843"/>
            <a:ext cx="427725" cy="411482"/>
          </a:xfrm>
          <a:prstGeom prst="rect">
            <a:avLst/>
          </a:prstGeom>
          <a:ln>
            <a:noFill/>
          </a:ln>
          <a:effectLst>
            <a:outerShdw blurRad="292100" dist="139700" dir="2700000" algn="tl" rotWithShape="0">
              <a:srgbClr val="333333">
                <a:alpha val="65000"/>
              </a:srgbClr>
            </a:outerShdw>
          </a:effectLst>
        </p:spPr>
      </p:pic>
      <p:pic>
        <p:nvPicPr>
          <p:cNvPr id="82" name="Picture 81">
            <a:extLst>
              <a:ext uri="{FF2B5EF4-FFF2-40B4-BE49-F238E27FC236}">
                <a16:creationId xmlns:a16="http://schemas.microsoft.com/office/drawing/2014/main" id="{EC77DDAF-3D62-4094-92B3-C2A3278361D0}"/>
              </a:ext>
            </a:extLst>
          </p:cNvPr>
          <p:cNvPicPr>
            <a:picLocks noChangeAspect="1"/>
          </p:cNvPicPr>
          <p:nvPr/>
        </p:nvPicPr>
        <p:blipFill>
          <a:blip r:embed="rId9"/>
          <a:stretch>
            <a:fillRect/>
          </a:stretch>
        </p:blipFill>
        <p:spPr>
          <a:xfrm>
            <a:off x="5657039" y="2193159"/>
            <a:ext cx="543774" cy="365940"/>
          </a:xfrm>
          <a:prstGeom prst="rect">
            <a:avLst/>
          </a:prstGeom>
        </p:spPr>
      </p:pic>
      <p:pic>
        <p:nvPicPr>
          <p:cNvPr id="83" name="Snagit_SNG84F">
            <a:extLst>
              <a:ext uri="{FF2B5EF4-FFF2-40B4-BE49-F238E27FC236}">
                <a16:creationId xmlns:a16="http://schemas.microsoft.com/office/drawing/2014/main" id="{0C186C2D-3DF5-4E7D-89DD-A70DC4EB8A41}"/>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971605" y="3326499"/>
            <a:ext cx="292909" cy="287051"/>
          </a:xfrm>
          <a:prstGeom prst="rect">
            <a:avLst/>
          </a:prstGeom>
        </p:spPr>
      </p:pic>
      <p:pic>
        <p:nvPicPr>
          <p:cNvPr id="84" name="Picture 2">
            <a:extLst>
              <a:ext uri="{FF2B5EF4-FFF2-40B4-BE49-F238E27FC236}">
                <a16:creationId xmlns:a16="http://schemas.microsoft.com/office/drawing/2014/main" id="{E847C6A6-B134-44C4-9954-FE72F03A43BA}"/>
              </a:ext>
            </a:extLst>
          </p:cNvPr>
          <p:cNvPicPr>
            <a:picLocks noChangeAspect="1" noChangeArrowheads="1"/>
          </p:cNvPicPr>
          <p:nvPr/>
        </p:nvPicPr>
        <p:blipFill rotWithShape="1">
          <a:blip r:embed="rId14">
            <a:extLst>
              <a:ext uri="{28A0092B-C50C-407E-A947-70E740481C1C}">
                <a14:useLocalDpi xmlns:a14="http://schemas.microsoft.com/office/drawing/2010/main" val="0"/>
              </a:ext>
            </a:extLst>
          </a:blip>
          <a:srcRect l="27077" t="22435" r="27159" b="21050"/>
          <a:stretch/>
        </p:blipFill>
        <p:spPr bwMode="auto">
          <a:xfrm>
            <a:off x="3460520" y="3699941"/>
            <a:ext cx="1267237" cy="339878"/>
          </a:xfrm>
          <a:prstGeom prst="rect">
            <a:avLst/>
          </a:prstGeom>
          <a:noFill/>
          <a:ln>
            <a:solidFill>
              <a:srgbClr val="2A6A98"/>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6638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7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7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28"/>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7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81"/>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3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39"/>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83"/>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8"/>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9"/>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22"/>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23"/>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9"/>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8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2" grpId="0" animBg="1"/>
      <p:bldP spid="15" grpId="0" animBg="1"/>
      <p:bldP spid="18" grpId="0" animBg="1"/>
      <p:bldP spid="22" grpId="0" animBg="1"/>
      <p:bldP spid="26" grpId="0" animBg="1"/>
      <p:bldP spid="27" grpId="0" animBg="1"/>
      <p:bldP spid="29" grpId="0" animBg="1"/>
      <p:bldP spid="34" grpId="0" animBg="1"/>
      <p:bldP spid="35"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8C8E0E-7D4B-420E-9326-11EDE0E904CC}"/>
              </a:ext>
            </a:extLst>
          </p:cNvPr>
          <p:cNvSpPr>
            <a:spLocks noGrp="1"/>
          </p:cNvSpPr>
          <p:nvPr>
            <p:ph type="title"/>
          </p:nvPr>
        </p:nvSpPr>
        <p:spPr/>
        <p:txBody>
          <a:bodyPr/>
          <a:lstStyle/>
          <a:p>
            <a:r>
              <a:rPr lang="nl-NL" dirty="0" err="1"/>
              <a:t>Smoke</a:t>
            </a:r>
            <a:r>
              <a:rPr lang="nl-NL" dirty="0"/>
              <a:t> Test</a:t>
            </a:r>
            <a:endParaRPr lang="en-NL" dirty="0"/>
          </a:p>
        </p:txBody>
      </p:sp>
      <p:sp>
        <p:nvSpPr>
          <p:cNvPr id="3" name="Content Placeholder 2">
            <a:extLst>
              <a:ext uri="{FF2B5EF4-FFF2-40B4-BE49-F238E27FC236}">
                <a16:creationId xmlns:a16="http://schemas.microsoft.com/office/drawing/2014/main" id="{FB67E9A7-C161-44FF-BD03-C1EDC20B7268}"/>
              </a:ext>
            </a:extLst>
          </p:cNvPr>
          <p:cNvSpPr>
            <a:spLocks noGrp="1"/>
          </p:cNvSpPr>
          <p:nvPr>
            <p:ph idx="1"/>
          </p:nvPr>
        </p:nvSpPr>
        <p:spPr>
          <a:xfrm>
            <a:off x="720003" y="936000"/>
            <a:ext cx="7415812" cy="3780000"/>
          </a:xfrm>
        </p:spPr>
        <p:txBody>
          <a:bodyPr/>
          <a:lstStyle/>
          <a:p>
            <a:r>
              <a:rPr lang="nl-NL" dirty="0" err="1"/>
              <a:t>Testing</a:t>
            </a:r>
            <a:r>
              <a:rPr lang="nl-NL" dirty="0"/>
              <a:t> important end-</a:t>
            </a:r>
            <a:r>
              <a:rPr lang="nl-NL" dirty="0" err="1"/>
              <a:t>to</a:t>
            </a:r>
            <a:r>
              <a:rPr lang="nl-NL" dirty="0"/>
              <a:t>-end flow or </a:t>
            </a:r>
            <a:r>
              <a:rPr lang="nl-NL" dirty="0" err="1"/>
              <a:t>functional</a:t>
            </a:r>
            <a:r>
              <a:rPr lang="nl-NL" dirty="0"/>
              <a:t> </a:t>
            </a:r>
            <a:r>
              <a:rPr lang="nl-NL" dirty="0" err="1"/>
              <a:t>chains</a:t>
            </a:r>
            <a:r>
              <a:rPr lang="nl-NL" dirty="0"/>
              <a:t> as black box</a:t>
            </a:r>
          </a:p>
          <a:p>
            <a:pPr lvl="1"/>
            <a:r>
              <a:rPr lang="nl-NL" dirty="0"/>
              <a:t>Check for [</a:t>
            </a:r>
            <a:r>
              <a:rPr lang="nl-NL" dirty="0" err="1"/>
              <a:t>expected</a:t>
            </a:r>
            <a:r>
              <a:rPr lang="nl-NL" dirty="0"/>
              <a:t>] Output for a </a:t>
            </a:r>
            <a:r>
              <a:rPr lang="nl-NL" dirty="0" err="1"/>
              <a:t>specific</a:t>
            </a:r>
            <a:r>
              <a:rPr lang="nl-NL" dirty="0"/>
              <a:t> input</a:t>
            </a:r>
          </a:p>
          <a:p>
            <a:pPr lvl="1"/>
            <a:r>
              <a:rPr lang="nl-NL" dirty="0"/>
              <a:t>Check [trend in] processing time</a:t>
            </a:r>
          </a:p>
          <a:p>
            <a:r>
              <a:rPr lang="nl-NL" dirty="0"/>
              <a:t>Same tests [</a:t>
            </a:r>
            <a:r>
              <a:rPr lang="nl-NL" dirty="0" err="1"/>
              <a:t>parametrized</a:t>
            </a:r>
            <a:r>
              <a:rPr lang="nl-NL" dirty="0"/>
              <a:t>] in </a:t>
            </a:r>
            <a:r>
              <a:rPr lang="nl-NL" dirty="0" err="1"/>
              <a:t>every</a:t>
            </a:r>
            <a:r>
              <a:rPr lang="nl-NL" dirty="0"/>
              <a:t> environment – </a:t>
            </a:r>
            <a:r>
              <a:rPr lang="nl-NL" dirty="0" err="1"/>
              <a:t>including</a:t>
            </a:r>
            <a:r>
              <a:rPr lang="nl-NL" dirty="0"/>
              <a:t> ACC </a:t>
            </a:r>
            <a:r>
              <a:rPr lang="nl-NL" dirty="0" err="1"/>
              <a:t>and</a:t>
            </a:r>
            <a:r>
              <a:rPr lang="nl-NL" dirty="0"/>
              <a:t> PROD</a:t>
            </a:r>
          </a:p>
          <a:p>
            <a:pPr lvl="1"/>
            <a:r>
              <a:rPr lang="nl-NL" b="1" i="1" dirty="0" err="1"/>
              <a:t>Especially</a:t>
            </a:r>
            <a:r>
              <a:rPr lang="nl-NL" i="1" dirty="0"/>
              <a:t> </a:t>
            </a:r>
            <a:r>
              <a:rPr lang="nl-NL" dirty="0"/>
              <a:t>in ACC </a:t>
            </a:r>
            <a:r>
              <a:rPr lang="nl-NL" dirty="0" err="1"/>
              <a:t>and</a:t>
            </a:r>
            <a:r>
              <a:rPr lang="nl-NL" dirty="0"/>
              <a:t> PROD!</a:t>
            </a:r>
          </a:p>
          <a:p>
            <a:r>
              <a:rPr lang="nl-NL" dirty="0"/>
              <a:t>Run </a:t>
            </a:r>
            <a:r>
              <a:rPr lang="nl-NL" dirty="0" err="1"/>
              <a:t>smoketests</a:t>
            </a:r>
            <a:r>
              <a:rPr lang="nl-NL" dirty="0"/>
              <a:t> </a:t>
            </a:r>
            <a:r>
              <a:rPr lang="nl-NL" dirty="0" err="1"/>
              <a:t>periodically</a:t>
            </a:r>
            <a:r>
              <a:rPr lang="nl-NL" dirty="0"/>
              <a:t> </a:t>
            </a:r>
            <a:r>
              <a:rPr lang="nl-NL" dirty="0" err="1"/>
              <a:t>throughout</a:t>
            </a:r>
            <a:r>
              <a:rPr lang="nl-NL" dirty="0"/>
              <a:t> </a:t>
            </a:r>
            <a:r>
              <a:rPr lang="nl-NL" dirty="0" err="1"/>
              <a:t>the</a:t>
            </a:r>
            <a:r>
              <a:rPr lang="nl-NL" dirty="0"/>
              <a:t> </a:t>
            </a:r>
            <a:r>
              <a:rPr lang="nl-NL" dirty="0" err="1"/>
              <a:t>day</a:t>
            </a:r>
            <a:endParaRPr lang="nl-NL" dirty="0"/>
          </a:p>
          <a:p>
            <a:r>
              <a:rPr lang="nl-NL" dirty="0" err="1"/>
              <a:t>Smoketest</a:t>
            </a:r>
            <a:r>
              <a:rPr lang="nl-NL" dirty="0"/>
              <a:t> is </a:t>
            </a:r>
            <a:r>
              <a:rPr lang="nl-NL" dirty="0" err="1"/>
              <a:t>used</a:t>
            </a:r>
            <a:r>
              <a:rPr lang="nl-NL" dirty="0"/>
              <a:t> </a:t>
            </a:r>
            <a:r>
              <a:rPr lang="nl-NL" dirty="0" err="1"/>
              <a:t>to</a:t>
            </a:r>
            <a:r>
              <a:rPr lang="nl-NL" dirty="0"/>
              <a:t> </a:t>
            </a:r>
            <a:r>
              <a:rPr lang="nl-NL" dirty="0" err="1"/>
              <a:t>detect</a:t>
            </a:r>
            <a:endParaRPr lang="nl-NL" dirty="0"/>
          </a:p>
          <a:p>
            <a:pPr lvl="1"/>
            <a:r>
              <a:rPr lang="nl-NL" dirty="0"/>
              <a:t>Impact of changes in </a:t>
            </a:r>
            <a:r>
              <a:rPr lang="nl-NL" dirty="0" err="1"/>
              <a:t>infrastructure</a:t>
            </a:r>
            <a:r>
              <a:rPr lang="nl-NL" dirty="0"/>
              <a:t> (</a:t>
            </a:r>
            <a:r>
              <a:rPr lang="nl-NL" dirty="0" err="1"/>
              <a:t>network</a:t>
            </a:r>
            <a:r>
              <a:rPr lang="nl-NL" dirty="0"/>
              <a:t> </a:t>
            </a:r>
            <a:r>
              <a:rPr lang="nl-NL" dirty="0" err="1"/>
              <a:t>connectivity</a:t>
            </a:r>
            <a:r>
              <a:rPr lang="nl-NL" dirty="0"/>
              <a:t>, </a:t>
            </a:r>
            <a:r>
              <a:rPr lang="nl-NL" dirty="0" err="1"/>
              <a:t>permissions</a:t>
            </a:r>
            <a:r>
              <a:rPr lang="nl-NL" dirty="0"/>
              <a:t>), </a:t>
            </a:r>
            <a:br>
              <a:rPr lang="nl-NL" dirty="0"/>
            </a:br>
            <a:r>
              <a:rPr lang="nl-NL" dirty="0"/>
              <a:t>platform </a:t>
            </a:r>
            <a:r>
              <a:rPr lang="nl-NL" dirty="0" err="1"/>
              <a:t>configuration</a:t>
            </a:r>
            <a:r>
              <a:rPr lang="nl-NL" dirty="0"/>
              <a:t>, </a:t>
            </a:r>
            <a:r>
              <a:rPr lang="nl-NL" dirty="0" err="1"/>
              <a:t>application</a:t>
            </a:r>
            <a:r>
              <a:rPr lang="nl-NL" dirty="0"/>
              <a:t> </a:t>
            </a:r>
            <a:r>
              <a:rPr lang="nl-NL" dirty="0" err="1"/>
              <a:t>definition</a:t>
            </a:r>
            <a:r>
              <a:rPr lang="nl-NL" dirty="0"/>
              <a:t>, system load</a:t>
            </a:r>
          </a:p>
          <a:p>
            <a:pPr lvl="1"/>
            <a:r>
              <a:rPr lang="nl-NL" dirty="0" err="1"/>
              <a:t>Expiration</a:t>
            </a:r>
            <a:r>
              <a:rPr lang="nl-NL" dirty="0"/>
              <a:t> of </a:t>
            </a:r>
            <a:r>
              <a:rPr lang="nl-NL" dirty="0" err="1"/>
              <a:t>certificates</a:t>
            </a:r>
            <a:r>
              <a:rPr lang="nl-NL" dirty="0"/>
              <a:t>, </a:t>
            </a:r>
            <a:r>
              <a:rPr lang="nl-NL" dirty="0" err="1"/>
              <a:t>passwords</a:t>
            </a:r>
            <a:r>
              <a:rPr lang="nl-NL" dirty="0"/>
              <a:t>, </a:t>
            </a:r>
            <a:r>
              <a:rPr lang="nl-NL" dirty="0" err="1"/>
              <a:t>credentials</a:t>
            </a:r>
            <a:r>
              <a:rPr lang="nl-NL" dirty="0"/>
              <a:t> </a:t>
            </a:r>
            <a:r>
              <a:rPr lang="nl-NL" dirty="0" err="1"/>
              <a:t>and</a:t>
            </a:r>
            <a:r>
              <a:rPr lang="nl-NL" dirty="0"/>
              <a:t> </a:t>
            </a:r>
            <a:r>
              <a:rPr lang="nl-NL" dirty="0" err="1"/>
              <a:t>other</a:t>
            </a:r>
            <a:r>
              <a:rPr lang="nl-NL" dirty="0"/>
              <a:t> </a:t>
            </a:r>
            <a:r>
              <a:rPr lang="nl-NL" dirty="0" err="1"/>
              <a:t>expirational</a:t>
            </a:r>
            <a:r>
              <a:rPr lang="nl-NL" dirty="0"/>
              <a:t> resources</a:t>
            </a:r>
            <a:endParaRPr lang="nl-NL" b="1" dirty="0"/>
          </a:p>
          <a:p>
            <a:r>
              <a:rPr lang="nl-NL" dirty="0" err="1"/>
              <a:t>Smoke</a:t>
            </a:r>
            <a:r>
              <a:rPr lang="nl-NL" dirty="0"/>
              <a:t> </a:t>
            </a:r>
            <a:r>
              <a:rPr lang="nl-NL" dirty="0" err="1"/>
              <a:t>Testing</a:t>
            </a:r>
            <a:r>
              <a:rPr lang="nl-NL" dirty="0"/>
              <a:t> in </a:t>
            </a:r>
            <a:r>
              <a:rPr lang="nl-NL" dirty="0" err="1"/>
              <a:t>Production</a:t>
            </a:r>
            <a:r>
              <a:rPr lang="nl-NL" dirty="0"/>
              <a:t> </a:t>
            </a:r>
            <a:r>
              <a:rPr lang="nl-NL" dirty="0" err="1"/>
              <a:t>introduces</a:t>
            </a:r>
            <a:r>
              <a:rPr lang="nl-NL" dirty="0"/>
              <a:t> “</a:t>
            </a:r>
            <a:r>
              <a:rPr lang="nl-NL" i="1" dirty="0"/>
              <a:t>Fake News</a:t>
            </a:r>
            <a:r>
              <a:rPr lang="nl-NL" dirty="0"/>
              <a:t>”</a:t>
            </a:r>
          </a:p>
          <a:p>
            <a:pPr lvl="1"/>
            <a:r>
              <a:rPr lang="nl-NL" dirty="0"/>
              <a:t>‘fake’ business </a:t>
            </a:r>
            <a:r>
              <a:rPr lang="nl-NL" dirty="0" err="1"/>
              <a:t>objects</a:t>
            </a:r>
            <a:r>
              <a:rPr lang="nl-NL" dirty="0"/>
              <a:t> (</a:t>
            </a:r>
            <a:r>
              <a:rPr lang="nl-NL" dirty="0" err="1"/>
              <a:t>communication</a:t>
            </a:r>
            <a:r>
              <a:rPr lang="nl-NL" dirty="0"/>
              <a:t> modules, meters, </a:t>
            </a:r>
            <a:r>
              <a:rPr lang="nl-NL" dirty="0" err="1"/>
              <a:t>grid</a:t>
            </a:r>
            <a:r>
              <a:rPr lang="nl-NL" dirty="0"/>
              <a:t> </a:t>
            </a:r>
            <a:r>
              <a:rPr lang="nl-NL" dirty="0" err="1"/>
              <a:t>connections</a:t>
            </a:r>
            <a:r>
              <a:rPr lang="nl-NL" dirty="0"/>
              <a:t>, </a:t>
            </a:r>
            <a:r>
              <a:rPr lang="nl-NL" dirty="0" err="1"/>
              <a:t>locations</a:t>
            </a:r>
            <a:r>
              <a:rPr lang="nl-NL" dirty="0"/>
              <a:t>, </a:t>
            </a:r>
            <a:r>
              <a:rPr lang="nl-NL" dirty="0" err="1"/>
              <a:t>metrics</a:t>
            </a:r>
            <a:r>
              <a:rPr lang="nl-NL" dirty="0"/>
              <a:t>) in </a:t>
            </a:r>
            <a:r>
              <a:rPr lang="nl-NL" dirty="0" err="1"/>
              <a:t>the</a:t>
            </a:r>
            <a:r>
              <a:rPr lang="nl-NL" dirty="0"/>
              <a:t> </a:t>
            </a:r>
            <a:r>
              <a:rPr lang="nl-NL" dirty="0" err="1"/>
              <a:t>production</a:t>
            </a:r>
            <a:r>
              <a:rPr lang="nl-NL" dirty="0"/>
              <a:t> environment</a:t>
            </a:r>
          </a:p>
          <a:p>
            <a:pPr lvl="1"/>
            <a:r>
              <a:rPr lang="nl-NL" dirty="0" err="1"/>
              <a:t>Arrange</a:t>
            </a:r>
            <a:r>
              <a:rPr lang="nl-NL" dirty="0"/>
              <a:t> cross-team scope of </a:t>
            </a:r>
            <a:r>
              <a:rPr lang="nl-NL" dirty="0" err="1"/>
              <a:t>testing</a:t>
            </a:r>
            <a:r>
              <a:rPr lang="nl-NL" dirty="0"/>
              <a:t> or block fake </a:t>
            </a:r>
            <a:r>
              <a:rPr lang="nl-NL" dirty="0" err="1"/>
              <a:t>objects</a:t>
            </a:r>
            <a:r>
              <a:rPr lang="nl-NL" dirty="0"/>
              <a:t> </a:t>
            </a:r>
            <a:r>
              <a:rPr lang="nl-NL" dirty="0" err="1"/>
              <a:t>from</a:t>
            </a:r>
            <a:r>
              <a:rPr lang="nl-NL" dirty="0"/>
              <a:t> </a:t>
            </a:r>
            <a:r>
              <a:rPr lang="nl-NL" dirty="0" err="1"/>
              <a:t>bleeding</a:t>
            </a:r>
            <a:r>
              <a:rPr lang="nl-NL" dirty="0"/>
              <a:t> </a:t>
            </a:r>
            <a:r>
              <a:rPr lang="nl-NL" dirty="0" err="1"/>
              <a:t>outside</a:t>
            </a:r>
            <a:endParaRPr lang="nl-NL" dirty="0"/>
          </a:p>
          <a:p>
            <a:endParaRPr lang="en-NL" dirty="0"/>
          </a:p>
        </p:txBody>
      </p:sp>
      <p:sp>
        <p:nvSpPr>
          <p:cNvPr id="4" name="Footer Placeholder 3">
            <a:extLst>
              <a:ext uri="{FF2B5EF4-FFF2-40B4-BE49-F238E27FC236}">
                <a16:creationId xmlns:a16="http://schemas.microsoft.com/office/drawing/2014/main" id="{2C9580F2-6F78-4876-B97D-CFABDD3CBA00}"/>
              </a:ext>
            </a:extLst>
          </p:cNvPr>
          <p:cNvSpPr>
            <a:spLocks noGrp="1"/>
          </p:cNvSpPr>
          <p:nvPr>
            <p:ph type="ftr" sz="quarter" idx="11"/>
          </p:nvPr>
        </p:nvSpPr>
        <p:spPr/>
        <p:txBody>
          <a:bodyPr/>
          <a:lstStyle/>
          <a:p>
            <a:r>
              <a:rPr lang="en-US"/>
              <a:t>Cloud IoT Platform for Energy Transition - DigitalXchange 2020</a:t>
            </a:r>
            <a:endParaRPr lang="nl-NL"/>
          </a:p>
        </p:txBody>
      </p:sp>
      <p:pic>
        <p:nvPicPr>
          <p:cNvPr id="7170" name="Picture 2">
            <a:extLst>
              <a:ext uri="{FF2B5EF4-FFF2-40B4-BE49-F238E27FC236}">
                <a16:creationId xmlns:a16="http://schemas.microsoft.com/office/drawing/2014/main" id="{411F5CE1-CBBB-475F-BBA1-9EC02FB4D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1225" y="95476"/>
            <a:ext cx="2309180" cy="153704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7172" name="Picture 4">
            <a:extLst>
              <a:ext uri="{FF2B5EF4-FFF2-40B4-BE49-F238E27FC236}">
                <a16:creationId xmlns:a16="http://schemas.microsoft.com/office/drawing/2014/main" id="{3FED3ABE-7B41-40F3-AC3D-59D10982E96C}"/>
              </a:ext>
            </a:extLst>
          </p:cNvPr>
          <p:cNvPicPr>
            <a:picLocks noChangeAspect="1" noChangeArrowheads="1"/>
          </p:cNvPicPr>
          <p:nvPr/>
        </p:nvPicPr>
        <p:blipFill>
          <a:blip r:embed="rId3">
            <a:clrChange>
              <a:clrFrom>
                <a:srgbClr val="B3B3B3"/>
              </a:clrFrom>
              <a:clrTo>
                <a:srgbClr val="B3B3B3">
                  <a:alpha val="0"/>
                </a:srgbClr>
              </a:clrTo>
            </a:clrChange>
            <a:extLst>
              <a:ext uri="{BEBA8EAE-BF5A-486C-A8C5-ECC9F3942E4B}">
                <a14:imgProps xmlns:a14="http://schemas.microsoft.com/office/drawing/2010/main">
                  <a14:imgLayer r:embed="rId4">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7343999" y="1278673"/>
            <a:ext cx="2856035" cy="3725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6514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172"/>
                                        </p:tgtEl>
                                        <p:attrNameLst>
                                          <p:attrName>style.visibility</p:attrName>
                                        </p:attrNameLst>
                                      </p:cBhvr>
                                      <p:to>
                                        <p:strVal val="visible"/>
                                      </p:to>
                                    </p:set>
                                    <p:animEffect transition="in" filter="fade">
                                      <p:cBhvr>
                                        <p:cTn id="7" dur="3500"/>
                                        <p:tgtEl>
                                          <p:spTgt spid="7172"/>
                                        </p:tgtEl>
                                      </p:cBhvr>
                                    </p:animEffect>
                                    <p:anim calcmode="lin" valueType="num">
                                      <p:cBhvr>
                                        <p:cTn id="8" dur="3500" fill="hold"/>
                                        <p:tgtEl>
                                          <p:spTgt spid="7172"/>
                                        </p:tgtEl>
                                        <p:attrNameLst>
                                          <p:attrName>ppt_x</p:attrName>
                                        </p:attrNameLst>
                                      </p:cBhvr>
                                      <p:tavLst>
                                        <p:tav tm="0">
                                          <p:val>
                                            <p:strVal val="#ppt_x"/>
                                          </p:val>
                                        </p:tav>
                                        <p:tav tm="100000">
                                          <p:val>
                                            <p:strVal val="#ppt_x"/>
                                          </p:val>
                                        </p:tav>
                                      </p:tavLst>
                                    </p:anim>
                                    <p:anim calcmode="lin" valueType="num">
                                      <p:cBhvr>
                                        <p:cTn id="9" dur="3500" fill="hold"/>
                                        <p:tgtEl>
                                          <p:spTgt spid="717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3">
                                            <p:txEl>
                                              <p:pRg st="6" end="6"/>
                                            </p:txEl>
                                          </p:spTgt>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3">
                                            <p:txEl>
                                              <p:pRg st="7" end="7"/>
                                            </p:txEl>
                                          </p:spTgt>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3">
                                            <p:txEl>
                                              <p:pRg st="9" end="9"/>
                                            </p:txEl>
                                          </p:spTgt>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3">
                                            <p:txEl>
                                              <p:pRg st="10" end="10"/>
                                            </p:txEl>
                                          </p:spTgt>
                                        </p:tgtEl>
                                        <p:attrNameLst>
                                          <p:attrName>style.visibility</p:attrName>
                                        </p:attrNameLst>
                                      </p:cBhvr>
                                      <p:to>
                                        <p:strVal val="visible"/>
                                      </p:to>
                                    </p:set>
                                  </p:childTnLst>
                                </p:cTn>
                              </p:par>
                              <p:par>
                                <p:cTn id="42" presetID="1" presetClass="entr" presetSubtype="0" fill="hold" grpId="0" nodeType="withEffect">
                                  <p:stCondLst>
                                    <p:cond delay="0"/>
                                  </p:stCondLst>
                                  <p:childTnLst>
                                    <p:set>
                                      <p:cBhvr>
                                        <p:cTn id="43"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F2CB0-60B9-47CC-A1F2-DB639562F536}"/>
              </a:ext>
            </a:extLst>
          </p:cNvPr>
          <p:cNvSpPr>
            <a:spLocks noGrp="1"/>
          </p:cNvSpPr>
          <p:nvPr>
            <p:ph type="title"/>
          </p:nvPr>
        </p:nvSpPr>
        <p:spPr/>
        <p:txBody>
          <a:bodyPr anchor="ctr">
            <a:normAutofit/>
          </a:bodyPr>
          <a:lstStyle/>
          <a:p>
            <a:r>
              <a:rPr lang="nl-NL" dirty="0" err="1"/>
              <a:t>Some</a:t>
            </a:r>
            <a:r>
              <a:rPr lang="nl-NL" dirty="0"/>
              <a:t> </a:t>
            </a:r>
            <a:r>
              <a:rPr lang="nl-NL" dirty="0" err="1"/>
              <a:t>Lessons</a:t>
            </a:r>
            <a:r>
              <a:rPr lang="nl-NL" dirty="0"/>
              <a:t> (re) </a:t>
            </a:r>
            <a:r>
              <a:rPr lang="nl-NL" dirty="0" err="1"/>
              <a:t>Learned</a:t>
            </a:r>
            <a:endParaRPr lang="en-NL" dirty="0"/>
          </a:p>
        </p:txBody>
      </p:sp>
      <p:graphicFrame>
        <p:nvGraphicFramePr>
          <p:cNvPr id="6" name="Content Placeholder 2">
            <a:extLst>
              <a:ext uri="{FF2B5EF4-FFF2-40B4-BE49-F238E27FC236}">
                <a16:creationId xmlns:a16="http://schemas.microsoft.com/office/drawing/2014/main" id="{D9B70D93-689A-4540-AD75-C12F6384DC1D}"/>
              </a:ext>
            </a:extLst>
          </p:cNvPr>
          <p:cNvGraphicFramePr>
            <a:graphicFrameLocks noGrp="1"/>
          </p:cNvGraphicFramePr>
          <p:nvPr>
            <p:ph idx="1"/>
            <p:extLst>
              <p:ext uri="{D42A27DB-BD31-4B8C-83A1-F6EECF244321}">
                <p14:modId xmlns:p14="http://schemas.microsoft.com/office/powerpoint/2010/main" val="765202407"/>
              </p:ext>
            </p:extLst>
          </p:nvPr>
        </p:nvGraphicFramePr>
        <p:xfrm>
          <a:off x="720725" y="936625"/>
          <a:ext cx="6623050" cy="3779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3B62D9D8-2316-4DAD-945A-1360EAF6FD89}"/>
              </a:ext>
            </a:extLst>
          </p:cNvPr>
          <p:cNvSpPr>
            <a:spLocks noGrp="1"/>
          </p:cNvSpPr>
          <p:nvPr>
            <p:ph type="ftr" sz="quarter" idx="11"/>
          </p:nvPr>
        </p:nvSpPr>
        <p:spPr/>
        <p:txBody>
          <a:bodyPr anchor="t">
            <a:normAutofit/>
          </a:bodyPr>
          <a:lstStyle/>
          <a:p>
            <a:pPr>
              <a:spcAft>
                <a:spcPts val="600"/>
              </a:spcAft>
            </a:pPr>
            <a:r>
              <a:rPr lang="en-US"/>
              <a:t>Cloud IoT Platform for Energy Transition - DigitalXchange 2020</a:t>
            </a:r>
            <a:endParaRPr lang="nl-NL"/>
          </a:p>
        </p:txBody>
      </p:sp>
      <p:pic>
        <p:nvPicPr>
          <p:cNvPr id="7" name="Picture 6" descr="A group of people in a room&#10;&#10;Description automatically generated">
            <a:extLst>
              <a:ext uri="{FF2B5EF4-FFF2-40B4-BE49-F238E27FC236}">
                <a16:creationId xmlns:a16="http://schemas.microsoft.com/office/drawing/2014/main" id="{3C432701-1A4B-4F6D-A60C-87AF1772332B}"/>
              </a:ext>
            </a:extLst>
          </p:cNvPr>
          <p:cNvPicPr>
            <a:picLocks noChangeAspect="1"/>
          </p:cNvPicPr>
          <p:nvPr/>
        </p:nvPicPr>
        <p:blipFill>
          <a:blip r:embed="rId7">
            <a:extLst>
              <a:ext uri="{837473B0-CC2E-450A-ABE3-18F120FF3D39}">
                <a1611:picAttrSrcUrl xmlns:a1611="http://schemas.microsoft.com/office/drawing/2016/11/main" r:id="rId8"/>
              </a:ext>
            </a:extLst>
          </a:blip>
          <a:stretch>
            <a:fillRect/>
          </a:stretch>
        </p:blipFill>
        <p:spPr>
          <a:xfrm>
            <a:off x="6134100" y="341880"/>
            <a:ext cx="2631192" cy="1662037"/>
          </a:xfrm>
          <a:prstGeom prst="rect">
            <a:avLst/>
          </a:prstGeom>
          <a:ln>
            <a:noFill/>
          </a:ln>
          <a:effectLst>
            <a:outerShdw blurRad="292100" dist="139700" dir="2700000" algn="tl" rotWithShape="0">
              <a:srgbClr val="333333">
                <a:alpha val="65000"/>
              </a:srgbClr>
            </a:outerShdw>
          </a:effectLst>
        </p:spPr>
      </p:pic>
      <p:sp>
        <p:nvSpPr>
          <p:cNvPr id="8" name="TextBox 7">
            <a:extLst>
              <a:ext uri="{FF2B5EF4-FFF2-40B4-BE49-F238E27FC236}">
                <a16:creationId xmlns:a16="http://schemas.microsoft.com/office/drawing/2014/main" id="{78EF7A2D-BE87-49D6-AF30-F96E3E9A9BD2}"/>
              </a:ext>
            </a:extLst>
          </p:cNvPr>
          <p:cNvSpPr txBox="1"/>
          <p:nvPr/>
        </p:nvSpPr>
        <p:spPr>
          <a:xfrm>
            <a:off x="500628" y="5143500"/>
            <a:ext cx="8142744" cy="138499"/>
          </a:xfrm>
          <a:prstGeom prst="rect">
            <a:avLst/>
          </a:prstGeom>
          <a:noFill/>
        </p:spPr>
        <p:txBody>
          <a:bodyPr wrap="square" lIns="0" tIns="0" rIns="0" bIns="0" rtlCol="0">
            <a:spAutoFit/>
          </a:bodyPr>
          <a:lstStyle/>
          <a:p>
            <a:r>
              <a:rPr lang="en-NL" sz="900">
                <a:hlinkClick r:id="rId8" tooltip="https://en.wikipedia.org/wiki/A_Clinical_Lesson_at_the_Salp%C3%AAtri%C3%A8re"/>
              </a:rPr>
              <a:t>This Photo</a:t>
            </a:r>
            <a:r>
              <a:rPr lang="en-NL" sz="900"/>
              <a:t> by Unknown Author is licensed under </a:t>
            </a:r>
            <a:r>
              <a:rPr lang="en-NL" sz="900">
                <a:hlinkClick r:id="rId9" tooltip="https://creativecommons.org/licenses/by-sa/3.0/"/>
              </a:rPr>
              <a:t>CC BY-SA</a:t>
            </a:r>
            <a:endParaRPr lang="en-NL" sz="900"/>
          </a:p>
        </p:txBody>
      </p:sp>
    </p:spTree>
    <p:extLst>
      <p:ext uri="{BB962C8B-B14F-4D97-AF65-F5344CB8AC3E}">
        <p14:creationId xmlns:p14="http://schemas.microsoft.com/office/powerpoint/2010/main" val="15728684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graphicEl>
                                              <a:dgm id="{603E31FE-82B1-4555-BFDC-36F474734685}"/>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graphicEl>
                                              <a:dgm id="{625C65F7-0E87-4F5F-A821-E999DBB1B3C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graphicEl>
                                              <a:dgm id="{525DDFA4-EBFC-4B13-9422-6CB18D5865EE}"/>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graphicEl>
                                              <a:dgm id="{79ABC1AE-ECD1-441A-B0CA-FE17BC9757D4}"/>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graphicEl>
                                              <a:dgm id="{052EBCD5-B59A-4EA1-8AC7-31E72769B8AD}"/>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graphicEl>
                                              <a:dgm id="{149CCD5F-DD7B-4804-93E5-59ADD877DE7C}"/>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graphicEl>
                                              <a:dgm id="{90421043-D441-45A0-999F-B9EE425D5803}"/>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
                                            <p:graphicEl>
                                              <a:dgm id="{07C75581-AFE2-4AB0-85C7-F81D80243CE6}"/>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graphicEl>
                                              <a:dgm id="{3F843F3E-84C8-48FB-9199-B73A2F1E89AB}"/>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
                                            <p:graphicEl>
                                              <a:dgm id="{FE513389-5D0A-43EB-8A87-5A9B89E6154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p:bldSub>
      </p:bldGraphic>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https://images2.persgroep.net/rcs/2Z-3cI0kk2XUz9lyu4Bak1hQyZU/diocontent/139532947/_fill/1596/899/?appId=21791a8992982cd8da851550a453bd7f&amp;quality=0.9">
            <a:extLst>
              <a:ext uri="{FF2B5EF4-FFF2-40B4-BE49-F238E27FC236}">
                <a16:creationId xmlns:a16="http://schemas.microsoft.com/office/drawing/2014/main" id="{82E8CE29-26BE-48B2-9F06-E4CDE19D9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t="17499" b="17499"/>
          <a:stretch>
            <a:fillRect/>
          </a:stretch>
        </p:blipFill>
        <p:spPr bwMode="auto">
          <a:xfrm>
            <a:off x="3658345" y="2739953"/>
            <a:ext cx="5307424" cy="1943269"/>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a:extLst>
              <a:ext uri="{FF2B5EF4-FFF2-40B4-BE49-F238E27FC236}">
                <a16:creationId xmlns:a16="http://schemas.microsoft.com/office/drawing/2014/main" id="{907CA27E-3E10-4C0C-90C8-84BCD4508D5C}"/>
              </a:ext>
            </a:extLst>
          </p:cNvPr>
          <p:cNvSpPr>
            <a:spLocks noGrp="1"/>
          </p:cNvSpPr>
          <p:nvPr>
            <p:ph type="title"/>
          </p:nvPr>
        </p:nvSpPr>
        <p:spPr/>
        <p:txBody>
          <a:bodyPr/>
          <a:lstStyle/>
          <a:p>
            <a:r>
              <a:rPr lang="nl-NL" dirty="0" err="1"/>
              <a:t>Broader</a:t>
            </a:r>
            <a:r>
              <a:rPr lang="nl-NL" dirty="0"/>
              <a:t> </a:t>
            </a:r>
            <a:r>
              <a:rPr lang="nl-NL" dirty="0" err="1"/>
              <a:t>IoT</a:t>
            </a:r>
            <a:r>
              <a:rPr lang="nl-NL" dirty="0"/>
              <a:t> Platform </a:t>
            </a:r>
            <a:r>
              <a:rPr lang="nl-NL" dirty="0" err="1"/>
              <a:t>objectives</a:t>
            </a:r>
            <a:r>
              <a:rPr lang="nl-NL" dirty="0"/>
              <a:t>/ Next Steps</a:t>
            </a:r>
            <a:endParaRPr lang="en-NL" dirty="0"/>
          </a:p>
        </p:txBody>
      </p:sp>
      <p:sp>
        <p:nvSpPr>
          <p:cNvPr id="6" name="Content Placeholder 5">
            <a:extLst>
              <a:ext uri="{FF2B5EF4-FFF2-40B4-BE49-F238E27FC236}">
                <a16:creationId xmlns:a16="http://schemas.microsoft.com/office/drawing/2014/main" id="{99C9031E-47F7-4F1F-8653-B9DF0A17B1E7}"/>
              </a:ext>
            </a:extLst>
          </p:cNvPr>
          <p:cNvSpPr>
            <a:spLocks noGrp="1"/>
          </p:cNvSpPr>
          <p:nvPr>
            <p:ph idx="1"/>
          </p:nvPr>
        </p:nvSpPr>
        <p:spPr/>
        <p:txBody>
          <a:bodyPr/>
          <a:lstStyle/>
          <a:p>
            <a:r>
              <a:rPr lang="nl-NL" dirty="0"/>
              <a:t>Single point of entry for </a:t>
            </a:r>
            <a:r>
              <a:rPr lang="nl-NL" dirty="0" err="1"/>
              <a:t>all</a:t>
            </a:r>
            <a:r>
              <a:rPr lang="nl-NL" dirty="0"/>
              <a:t> </a:t>
            </a:r>
            <a:r>
              <a:rPr lang="nl-NL" dirty="0" err="1"/>
              <a:t>operational</a:t>
            </a:r>
            <a:r>
              <a:rPr lang="nl-NL" dirty="0"/>
              <a:t> data</a:t>
            </a:r>
            <a:endParaRPr lang="en-NL" dirty="0"/>
          </a:p>
          <a:p>
            <a:pPr lvl="1"/>
            <a:r>
              <a:rPr lang="nl-NL" dirty="0"/>
              <a:t>Solar Farms</a:t>
            </a:r>
          </a:p>
          <a:p>
            <a:pPr lvl="1"/>
            <a:r>
              <a:rPr lang="nl-NL" dirty="0" err="1"/>
              <a:t>Windmills</a:t>
            </a:r>
            <a:endParaRPr lang="nl-NL" dirty="0"/>
          </a:p>
          <a:p>
            <a:pPr lvl="1"/>
            <a:r>
              <a:rPr lang="nl-NL" dirty="0"/>
              <a:t>Central </a:t>
            </a:r>
            <a:r>
              <a:rPr lang="nl-NL" dirty="0" err="1"/>
              <a:t>Heating</a:t>
            </a:r>
            <a:r>
              <a:rPr lang="nl-NL" dirty="0"/>
              <a:t> (gas </a:t>
            </a:r>
            <a:r>
              <a:rPr lang="nl-NL" dirty="0" err="1"/>
              <a:t>powered</a:t>
            </a:r>
            <a:r>
              <a:rPr lang="nl-NL" dirty="0"/>
              <a:t>)</a:t>
            </a:r>
          </a:p>
          <a:p>
            <a:pPr lvl="1"/>
            <a:r>
              <a:rPr lang="nl-NL" dirty="0"/>
              <a:t>EV </a:t>
            </a:r>
            <a:r>
              <a:rPr lang="nl-NL" dirty="0" err="1"/>
              <a:t>charging</a:t>
            </a:r>
            <a:endParaRPr lang="nl-NL" dirty="0"/>
          </a:p>
          <a:p>
            <a:r>
              <a:rPr lang="nl-NL" dirty="0"/>
              <a:t>Active, Real-Time Operations (</a:t>
            </a:r>
            <a:r>
              <a:rPr lang="nl-NL" dirty="0" err="1"/>
              <a:t>two</a:t>
            </a:r>
            <a:r>
              <a:rPr lang="nl-NL" dirty="0"/>
              <a:t> way data stream)</a:t>
            </a:r>
          </a:p>
          <a:p>
            <a:pPr lvl="1"/>
            <a:r>
              <a:rPr lang="nl-NL" dirty="0"/>
              <a:t>Act </a:t>
            </a:r>
          </a:p>
          <a:p>
            <a:pPr lvl="1"/>
            <a:r>
              <a:rPr lang="nl-NL" dirty="0"/>
              <a:t>Pro-act</a:t>
            </a:r>
          </a:p>
        </p:txBody>
      </p:sp>
      <p:pic>
        <p:nvPicPr>
          <p:cNvPr id="1026" name="Picture 2">
            <a:extLst>
              <a:ext uri="{FF2B5EF4-FFF2-40B4-BE49-F238E27FC236}">
                <a16:creationId xmlns:a16="http://schemas.microsoft.com/office/drawing/2014/main" id="{C7F413DF-6E00-4FDD-AAF6-A8EF660EB9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8376" y="804392"/>
            <a:ext cx="3106401" cy="206716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D34B68C-41C3-48DD-A55E-343CB29F7DA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998" y="3112425"/>
            <a:ext cx="2619375" cy="1743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6C2FE5D3-E408-4431-A3F9-B7A702C344AD}"/>
              </a:ext>
            </a:extLst>
          </p:cNvPr>
          <p:cNvSpPr>
            <a:spLocks noGrp="1"/>
          </p:cNvSpPr>
          <p:nvPr>
            <p:ph type="ftr" sz="quarter" idx="11"/>
          </p:nvPr>
        </p:nvSpPr>
        <p:spPr/>
        <p:txBody>
          <a:bodyPr/>
          <a:lstStyle/>
          <a:p>
            <a:r>
              <a:rPr lang="en-US"/>
              <a:t>Cloud IoT Platform for Energy Transition - DigitalXchange 2020</a:t>
            </a:r>
            <a:endParaRPr lang="nl-NL"/>
          </a:p>
        </p:txBody>
      </p:sp>
    </p:spTree>
    <p:extLst>
      <p:ext uri="{BB962C8B-B14F-4D97-AF65-F5344CB8AC3E}">
        <p14:creationId xmlns:p14="http://schemas.microsoft.com/office/powerpoint/2010/main" val="5797005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A9D32051-1EC3-42F0-AFFD-EC91D15962E4}"/>
              </a:ext>
            </a:extLst>
          </p:cNvPr>
          <p:cNvSpPr/>
          <p:nvPr/>
        </p:nvSpPr>
        <p:spPr>
          <a:xfrm>
            <a:off x="6553200" y="62753"/>
            <a:ext cx="2339788" cy="128195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1337BBFB-4D2E-443A-8A9F-FF00821369AF}"/>
              </a:ext>
            </a:extLst>
          </p:cNvPr>
          <p:cNvSpPr>
            <a:spLocks noGrp="1"/>
          </p:cNvSpPr>
          <p:nvPr>
            <p:ph type="title"/>
          </p:nvPr>
        </p:nvSpPr>
        <p:spPr/>
        <p:txBody>
          <a:bodyPr/>
          <a:lstStyle/>
          <a:p>
            <a:r>
              <a:rPr lang="nl-NL" dirty="0"/>
              <a:t>Conclusion</a:t>
            </a:r>
            <a:endParaRPr lang="en-NL" dirty="0"/>
          </a:p>
        </p:txBody>
      </p:sp>
      <p:sp>
        <p:nvSpPr>
          <p:cNvPr id="3" name="Content Placeholder 2">
            <a:extLst>
              <a:ext uri="{FF2B5EF4-FFF2-40B4-BE49-F238E27FC236}">
                <a16:creationId xmlns:a16="http://schemas.microsoft.com/office/drawing/2014/main" id="{F7569AB1-AA1A-49FF-9A76-9C8FA4244A37}"/>
              </a:ext>
            </a:extLst>
          </p:cNvPr>
          <p:cNvSpPr>
            <a:spLocks noGrp="1"/>
          </p:cNvSpPr>
          <p:nvPr>
            <p:ph idx="1"/>
          </p:nvPr>
        </p:nvSpPr>
        <p:spPr>
          <a:xfrm>
            <a:off x="720002" y="863827"/>
            <a:ext cx="7890597" cy="3780000"/>
          </a:xfrm>
        </p:spPr>
        <p:txBody>
          <a:bodyPr/>
          <a:lstStyle/>
          <a:p>
            <a:r>
              <a:rPr lang="nl-NL" dirty="0" err="1"/>
              <a:t>IoT</a:t>
            </a:r>
            <a:r>
              <a:rPr lang="nl-NL" dirty="0"/>
              <a:t> is [a special case of] data </a:t>
            </a:r>
            <a:r>
              <a:rPr lang="nl-NL" dirty="0" err="1"/>
              <a:t>integration</a:t>
            </a:r>
            <a:endParaRPr lang="nl-NL" dirty="0"/>
          </a:p>
          <a:p>
            <a:pPr lvl="1"/>
            <a:r>
              <a:rPr lang="nl-NL" dirty="0"/>
              <a:t>Collect, </a:t>
            </a:r>
            <a:r>
              <a:rPr lang="nl-NL" dirty="0" err="1"/>
              <a:t>process</a:t>
            </a:r>
            <a:r>
              <a:rPr lang="nl-NL" dirty="0"/>
              <a:t>, </a:t>
            </a:r>
            <a:r>
              <a:rPr lang="nl-NL" dirty="0" err="1"/>
              <a:t>persist</a:t>
            </a:r>
            <a:r>
              <a:rPr lang="nl-NL" dirty="0"/>
              <a:t>, </a:t>
            </a:r>
            <a:r>
              <a:rPr lang="nl-NL" dirty="0" err="1"/>
              <a:t>publish</a:t>
            </a:r>
            <a:endParaRPr lang="nl-NL" dirty="0"/>
          </a:p>
          <a:p>
            <a:pPr lvl="1"/>
            <a:r>
              <a:rPr lang="nl-NL" dirty="0" err="1"/>
              <a:t>Fast</a:t>
            </a:r>
            <a:r>
              <a:rPr lang="nl-NL" dirty="0"/>
              <a:t>, High Volume</a:t>
            </a:r>
          </a:p>
          <a:p>
            <a:pPr lvl="1"/>
            <a:r>
              <a:rPr lang="nl-NL" dirty="0" err="1"/>
              <a:t>Many</a:t>
            </a:r>
            <a:r>
              <a:rPr lang="nl-NL" dirty="0"/>
              <a:t> </a:t>
            </a:r>
            <a:r>
              <a:rPr lang="nl-NL" dirty="0" err="1"/>
              <a:t>parties</a:t>
            </a:r>
            <a:r>
              <a:rPr lang="nl-NL" dirty="0"/>
              <a:t> </a:t>
            </a:r>
            <a:r>
              <a:rPr lang="nl-NL" dirty="0" err="1"/>
              <a:t>to</a:t>
            </a:r>
            <a:r>
              <a:rPr lang="nl-NL" dirty="0"/>
              <a:t> </a:t>
            </a:r>
            <a:r>
              <a:rPr lang="nl-NL" dirty="0" err="1"/>
              <a:t>interact</a:t>
            </a:r>
            <a:r>
              <a:rPr lang="nl-NL" dirty="0"/>
              <a:t> </a:t>
            </a:r>
            <a:r>
              <a:rPr lang="nl-NL" dirty="0" err="1"/>
              <a:t>with</a:t>
            </a:r>
            <a:r>
              <a:rPr lang="nl-NL" dirty="0"/>
              <a:t> </a:t>
            </a:r>
          </a:p>
          <a:p>
            <a:r>
              <a:rPr lang="nl-NL" dirty="0" err="1"/>
              <a:t>IoT</a:t>
            </a:r>
            <a:r>
              <a:rPr lang="nl-NL" dirty="0"/>
              <a:t> </a:t>
            </a:r>
            <a:r>
              <a:rPr lang="nl-NL" dirty="0" err="1"/>
              <a:t>brings</a:t>
            </a:r>
            <a:r>
              <a:rPr lang="nl-NL" dirty="0"/>
              <a:t> </a:t>
            </a:r>
            <a:r>
              <a:rPr lang="nl-NL" dirty="0" err="1"/>
              <a:t>physical</a:t>
            </a:r>
            <a:r>
              <a:rPr lang="nl-NL" dirty="0"/>
              <a:t> </a:t>
            </a:r>
            <a:r>
              <a:rPr lang="nl-NL" dirty="0" err="1"/>
              <a:t>world</a:t>
            </a:r>
            <a:r>
              <a:rPr lang="nl-NL" dirty="0"/>
              <a:t> of real </a:t>
            </a:r>
            <a:r>
              <a:rPr lang="nl-NL" dirty="0" err="1"/>
              <a:t>things</a:t>
            </a:r>
            <a:r>
              <a:rPr lang="nl-NL" dirty="0"/>
              <a:t> close </a:t>
            </a:r>
            <a:r>
              <a:rPr lang="nl-NL" dirty="0" err="1"/>
              <a:t>to</a:t>
            </a:r>
            <a:r>
              <a:rPr lang="nl-NL" dirty="0"/>
              <a:t> </a:t>
            </a:r>
            <a:r>
              <a:rPr lang="nl-NL" dirty="0" err="1"/>
              <a:t>enterprise</a:t>
            </a:r>
            <a:r>
              <a:rPr lang="nl-NL" dirty="0"/>
              <a:t> IT</a:t>
            </a:r>
          </a:p>
          <a:p>
            <a:r>
              <a:rPr lang="nl-NL" dirty="0"/>
              <a:t>Automation is a lot of </a:t>
            </a:r>
            <a:r>
              <a:rPr lang="nl-NL" dirty="0" err="1"/>
              <a:t>work</a:t>
            </a:r>
            <a:r>
              <a:rPr lang="nl-NL" dirty="0"/>
              <a:t> – </a:t>
            </a:r>
            <a:r>
              <a:rPr lang="nl-NL" dirty="0" err="1"/>
              <a:t>and</a:t>
            </a:r>
            <a:r>
              <a:rPr lang="nl-NL" dirty="0"/>
              <a:t> is </a:t>
            </a:r>
            <a:r>
              <a:rPr lang="nl-NL" dirty="0" err="1"/>
              <a:t>worth</a:t>
            </a:r>
            <a:r>
              <a:rPr lang="nl-NL" dirty="0"/>
              <a:t> </a:t>
            </a:r>
            <a:r>
              <a:rPr lang="nl-NL" dirty="0" err="1"/>
              <a:t>it</a:t>
            </a:r>
            <a:r>
              <a:rPr lang="nl-NL" dirty="0"/>
              <a:t> </a:t>
            </a:r>
          </a:p>
          <a:p>
            <a:pPr lvl="1"/>
            <a:r>
              <a:rPr lang="nl-NL" dirty="0"/>
              <a:t>Speed, </a:t>
            </a:r>
            <a:r>
              <a:rPr lang="nl-NL" dirty="0" err="1"/>
              <a:t>repeatability</a:t>
            </a:r>
            <a:r>
              <a:rPr lang="nl-NL" dirty="0"/>
              <a:t>, </a:t>
            </a:r>
            <a:r>
              <a:rPr lang="nl-NL" dirty="0" err="1"/>
              <a:t>ability</a:t>
            </a:r>
            <a:r>
              <a:rPr lang="nl-NL" dirty="0"/>
              <a:t> </a:t>
            </a:r>
            <a:r>
              <a:rPr lang="nl-NL" dirty="0" err="1"/>
              <a:t>fo</a:t>
            </a:r>
            <a:r>
              <a:rPr lang="nl-NL" dirty="0"/>
              <a:t> </a:t>
            </a:r>
            <a:r>
              <a:rPr lang="nl-NL" dirty="0" err="1"/>
              <a:t>agility</a:t>
            </a:r>
            <a:r>
              <a:rPr lang="nl-NL" dirty="0"/>
              <a:t>, </a:t>
            </a:r>
            <a:br>
              <a:rPr lang="nl-NL" dirty="0"/>
            </a:br>
            <a:r>
              <a:rPr lang="nl-NL" dirty="0" err="1"/>
              <a:t>reduced</a:t>
            </a:r>
            <a:r>
              <a:rPr lang="nl-NL" dirty="0"/>
              <a:t> effort, </a:t>
            </a:r>
            <a:r>
              <a:rPr lang="nl-NL" dirty="0" err="1"/>
              <a:t>less</a:t>
            </a:r>
            <a:r>
              <a:rPr lang="nl-NL" dirty="0"/>
              <a:t> </a:t>
            </a:r>
            <a:r>
              <a:rPr lang="nl-NL" dirty="0" err="1"/>
              <a:t>reliance</a:t>
            </a:r>
            <a:r>
              <a:rPr lang="nl-NL" dirty="0"/>
              <a:t> on </a:t>
            </a:r>
            <a:r>
              <a:rPr lang="nl-NL" dirty="0" err="1"/>
              <a:t>key</a:t>
            </a:r>
            <a:r>
              <a:rPr lang="nl-NL" dirty="0"/>
              <a:t> resources</a:t>
            </a:r>
          </a:p>
          <a:p>
            <a:r>
              <a:rPr lang="nl-NL" dirty="0" err="1"/>
              <a:t>Having</a:t>
            </a:r>
            <a:r>
              <a:rPr lang="nl-NL" dirty="0"/>
              <a:t> [</a:t>
            </a:r>
            <a:r>
              <a:rPr lang="nl-NL" dirty="0" err="1"/>
              <a:t>regression</a:t>
            </a:r>
            <a:r>
              <a:rPr lang="nl-NL" dirty="0"/>
              <a:t> </a:t>
            </a:r>
            <a:r>
              <a:rPr lang="nl-NL" dirty="0" err="1"/>
              <a:t>and</a:t>
            </a:r>
            <a:r>
              <a:rPr lang="nl-NL" dirty="0"/>
              <a:t> </a:t>
            </a:r>
            <a:r>
              <a:rPr lang="nl-NL" dirty="0" err="1"/>
              <a:t>smoke</a:t>
            </a:r>
            <a:r>
              <a:rPr lang="nl-NL" dirty="0"/>
              <a:t>] tests in </a:t>
            </a:r>
            <a:r>
              <a:rPr lang="nl-NL" dirty="0" err="1"/>
              <a:t>place</a:t>
            </a:r>
            <a:r>
              <a:rPr lang="nl-NL" dirty="0"/>
              <a:t> </a:t>
            </a:r>
            <a:br>
              <a:rPr lang="nl-NL" dirty="0"/>
            </a:br>
            <a:r>
              <a:rPr lang="nl-NL" dirty="0" err="1"/>
              <a:t>helps</a:t>
            </a:r>
            <a:r>
              <a:rPr lang="nl-NL" dirty="0"/>
              <a:t> spot </a:t>
            </a:r>
            <a:r>
              <a:rPr lang="nl-NL" dirty="0" err="1"/>
              <a:t>many</a:t>
            </a:r>
            <a:r>
              <a:rPr lang="nl-NL" dirty="0"/>
              <a:t> different types of issues </a:t>
            </a:r>
            <a:r>
              <a:rPr lang="nl-NL" dirty="0" err="1"/>
              <a:t>early</a:t>
            </a:r>
            <a:r>
              <a:rPr lang="nl-NL" dirty="0"/>
              <a:t> on</a:t>
            </a:r>
          </a:p>
          <a:p>
            <a:r>
              <a:rPr lang="nl-NL" dirty="0" err="1"/>
              <a:t>Anything</a:t>
            </a:r>
            <a:r>
              <a:rPr lang="nl-NL" dirty="0"/>
              <a:t> </a:t>
            </a:r>
            <a:r>
              <a:rPr lang="nl-NL" dirty="0" err="1"/>
              <a:t>local</a:t>
            </a:r>
            <a:r>
              <a:rPr lang="nl-NL" dirty="0"/>
              <a:t> (</a:t>
            </a:r>
            <a:r>
              <a:rPr lang="nl-NL" dirty="0" err="1"/>
              <a:t>edge</a:t>
            </a:r>
            <a:r>
              <a:rPr lang="nl-NL" dirty="0"/>
              <a:t> side), </a:t>
            </a:r>
            <a:r>
              <a:rPr lang="nl-NL" dirty="0" err="1"/>
              <a:t>physical</a:t>
            </a:r>
            <a:r>
              <a:rPr lang="nl-NL" dirty="0"/>
              <a:t>, manual is </a:t>
            </a:r>
            <a:r>
              <a:rPr lang="nl-NL" dirty="0" err="1"/>
              <a:t>expensive</a:t>
            </a:r>
            <a:r>
              <a:rPr lang="nl-NL" dirty="0"/>
              <a:t> </a:t>
            </a:r>
            <a:r>
              <a:rPr lang="nl-NL" dirty="0" err="1"/>
              <a:t>and</a:t>
            </a:r>
            <a:r>
              <a:rPr lang="nl-NL" dirty="0"/>
              <a:t> hard </a:t>
            </a:r>
            <a:r>
              <a:rPr lang="nl-NL" dirty="0" err="1"/>
              <a:t>to</a:t>
            </a:r>
            <a:r>
              <a:rPr lang="nl-NL" dirty="0"/>
              <a:t> </a:t>
            </a:r>
            <a:r>
              <a:rPr lang="nl-NL" dirty="0" err="1"/>
              <a:t>scale</a:t>
            </a:r>
            <a:endParaRPr lang="nl-NL" dirty="0"/>
          </a:p>
          <a:p>
            <a:r>
              <a:rPr lang="nl-NL" dirty="0" err="1"/>
              <a:t>Azure</a:t>
            </a:r>
            <a:r>
              <a:rPr lang="nl-NL" dirty="0"/>
              <a:t> is a </a:t>
            </a:r>
            <a:r>
              <a:rPr lang="nl-NL" dirty="0" err="1"/>
              <a:t>pretty</a:t>
            </a:r>
            <a:r>
              <a:rPr lang="nl-NL" dirty="0"/>
              <a:t> </a:t>
            </a:r>
            <a:r>
              <a:rPr lang="nl-NL" dirty="0" err="1"/>
              <a:t>nice</a:t>
            </a:r>
            <a:r>
              <a:rPr lang="nl-NL" dirty="0"/>
              <a:t> environment </a:t>
            </a:r>
            <a:r>
              <a:rPr lang="nl-NL" dirty="0" err="1"/>
              <a:t>to</a:t>
            </a:r>
            <a:r>
              <a:rPr lang="nl-NL" dirty="0"/>
              <a:t> </a:t>
            </a:r>
            <a:r>
              <a:rPr lang="nl-NL" dirty="0" err="1"/>
              <a:t>work</a:t>
            </a:r>
            <a:r>
              <a:rPr lang="nl-NL" dirty="0"/>
              <a:t> </a:t>
            </a:r>
            <a:r>
              <a:rPr lang="nl-NL" dirty="0" err="1"/>
              <a:t>and</a:t>
            </a:r>
            <a:r>
              <a:rPr lang="nl-NL" dirty="0"/>
              <a:t> run in</a:t>
            </a:r>
          </a:p>
          <a:p>
            <a:pPr lvl="1"/>
            <a:r>
              <a:rPr lang="nl-NL" dirty="0" err="1"/>
              <a:t>Some</a:t>
            </a:r>
            <a:r>
              <a:rPr lang="nl-NL" dirty="0"/>
              <a:t> </a:t>
            </a:r>
            <a:r>
              <a:rPr lang="nl-NL" dirty="0" err="1"/>
              <a:t>things</a:t>
            </a:r>
            <a:r>
              <a:rPr lang="nl-NL" dirty="0"/>
              <a:t> we </a:t>
            </a:r>
            <a:r>
              <a:rPr lang="nl-NL" dirty="0" err="1"/>
              <a:t>particularly</a:t>
            </a:r>
            <a:r>
              <a:rPr lang="nl-NL" dirty="0"/>
              <a:t> like: </a:t>
            </a:r>
            <a:r>
              <a:rPr lang="nl-NL" dirty="0" err="1"/>
              <a:t>Functions</a:t>
            </a:r>
            <a:r>
              <a:rPr lang="nl-NL" dirty="0"/>
              <a:t>, Event </a:t>
            </a:r>
            <a:r>
              <a:rPr lang="nl-NL" dirty="0" err="1"/>
              <a:t>Grid</a:t>
            </a:r>
            <a:r>
              <a:rPr lang="nl-NL" dirty="0"/>
              <a:t>, </a:t>
            </a:r>
            <a:r>
              <a:rPr lang="nl-NL" dirty="0" err="1"/>
              <a:t>Azure</a:t>
            </a:r>
            <a:r>
              <a:rPr lang="nl-NL" dirty="0"/>
              <a:t> </a:t>
            </a:r>
            <a:r>
              <a:rPr lang="nl-NL" dirty="0" err="1"/>
              <a:t>DevOps</a:t>
            </a:r>
            <a:endParaRPr lang="nl-NL" dirty="0"/>
          </a:p>
          <a:p>
            <a:pPr lvl="1"/>
            <a:r>
              <a:rPr lang="nl-NL" dirty="0" err="1"/>
              <a:t>And</a:t>
            </a:r>
            <a:r>
              <a:rPr lang="nl-NL" dirty="0"/>
              <a:t>: </a:t>
            </a:r>
            <a:r>
              <a:rPr lang="nl-NL" dirty="0" err="1"/>
              <a:t>the</a:t>
            </a:r>
            <a:r>
              <a:rPr lang="nl-NL" dirty="0"/>
              <a:t> </a:t>
            </a:r>
            <a:r>
              <a:rPr lang="nl-NL" dirty="0" err="1"/>
              <a:t>ability</a:t>
            </a:r>
            <a:r>
              <a:rPr lang="nl-NL" dirty="0"/>
              <a:t> </a:t>
            </a:r>
            <a:r>
              <a:rPr lang="nl-NL" dirty="0" err="1"/>
              <a:t>to</a:t>
            </a:r>
            <a:r>
              <a:rPr lang="nl-NL" dirty="0"/>
              <a:t> </a:t>
            </a:r>
            <a:r>
              <a:rPr lang="nl-NL" dirty="0" err="1"/>
              <a:t>rapidly</a:t>
            </a:r>
            <a:r>
              <a:rPr lang="nl-NL" dirty="0"/>
              <a:t> ramp up, </a:t>
            </a:r>
            <a:r>
              <a:rPr lang="nl-NL" dirty="0" err="1"/>
              <a:t>explore</a:t>
            </a:r>
            <a:r>
              <a:rPr lang="nl-NL" dirty="0"/>
              <a:t>, </a:t>
            </a:r>
            <a:r>
              <a:rPr lang="nl-NL" dirty="0" err="1"/>
              <a:t>scale</a:t>
            </a:r>
            <a:r>
              <a:rPr lang="nl-NL" dirty="0"/>
              <a:t> </a:t>
            </a:r>
            <a:r>
              <a:rPr lang="nl-NL" dirty="0" err="1"/>
              <a:t>and</a:t>
            </a:r>
            <a:r>
              <a:rPr lang="nl-NL" dirty="0"/>
              <a:t> let go off</a:t>
            </a:r>
          </a:p>
          <a:p>
            <a:pPr marL="0" indent="0">
              <a:buNone/>
            </a:pPr>
            <a:endParaRPr lang="nl-NL" dirty="0"/>
          </a:p>
          <a:p>
            <a:endParaRPr lang="en-NL" dirty="0"/>
          </a:p>
        </p:txBody>
      </p:sp>
      <p:pic>
        <p:nvPicPr>
          <p:cNvPr id="8" name="Picture 7" descr="The Secret To Unlocking The Holy Grail Of Energy ...">
            <a:extLst>
              <a:ext uri="{FF2B5EF4-FFF2-40B4-BE49-F238E27FC236}">
                <a16:creationId xmlns:a16="http://schemas.microsoft.com/office/drawing/2014/main" id="{0843B391-70EF-4382-9F58-C249193B309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217" r="37378"/>
          <a:stretch/>
        </p:blipFill>
        <p:spPr bwMode="auto">
          <a:xfrm>
            <a:off x="6712539" y="481697"/>
            <a:ext cx="1898060" cy="2891576"/>
          </a:xfrm>
          <a:prstGeom prst="rect">
            <a:avLst/>
          </a:prstGeom>
          <a:noFill/>
          <a:ln>
            <a:noFill/>
          </a:ln>
          <a:effectLst>
            <a:softEdge rad="112500"/>
          </a:effectLst>
          <a:extLst>
            <a:ext uri="{909E8E84-426E-40DD-AFC4-6F175D3DCCD1}">
              <a14:hiddenFill xmlns:a14="http://schemas.microsoft.com/office/drawing/2010/main">
                <a:solidFill>
                  <a:srgbClr val="FFFFFF"/>
                </a:solidFill>
              </a14:hiddenFill>
            </a:ext>
          </a:extLst>
        </p:spPr>
      </p:pic>
      <p:sp>
        <p:nvSpPr>
          <p:cNvPr id="9" name="Footer Placeholder 8">
            <a:extLst>
              <a:ext uri="{FF2B5EF4-FFF2-40B4-BE49-F238E27FC236}">
                <a16:creationId xmlns:a16="http://schemas.microsoft.com/office/drawing/2014/main" id="{6B980A7E-8B7F-411F-B1B3-2410BA370FC0}"/>
              </a:ext>
            </a:extLst>
          </p:cNvPr>
          <p:cNvSpPr>
            <a:spLocks noGrp="1"/>
          </p:cNvSpPr>
          <p:nvPr>
            <p:ph type="ftr" sz="quarter" idx="11"/>
          </p:nvPr>
        </p:nvSpPr>
        <p:spPr/>
        <p:txBody>
          <a:bodyPr/>
          <a:lstStyle/>
          <a:p>
            <a:r>
              <a:rPr lang="en-US"/>
              <a:t>Cloud IoT Platform for Energy Transition - DigitalXchange 2020</a:t>
            </a:r>
            <a:endParaRPr lang="nl-NL"/>
          </a:p>
        </p:txBody>
      </p:sp>
    </p:spTree>
    <p:extLst>
      <p:ext uri="{BB962C8B-B14F-4D97-AF65-F5344CB8AC3E}">
        <p14:creationId xmlns:p14="http://schemas.microsoft.com/office/powerpoint/2010/main" val="1045543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9" end="9"/>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a:t>
            </a:r>
            <a:br>
              <a:rPr lang="nl-NL" dirty="0"/>
            </a:br>
            <a:r>
              <a:rPr lang="nl-NL" dirty="0"/>
              <a:t>for </a:t>
            </a:r>
            <a:r>
              <a:rPr lang="nl-NL" dirty="0" err="1"/>
              <a:t>your</a:t>
            </a:r>
            <a:r>
              <a:rPr lang="nl-NL" dirty="0"/>
              <a:t> attention</a:t>
            </a:r>
            <a:br>
              <a:rPr lang="nl-NL" dirty="0"/>
            </a:br>
            <a:br>
              <a:rPr lang="nl-NL" dirty="0"/>
            </a:br>
            <a:r>
              <a:rPr lang="nl-NL" dirty="0"/>
              <a:t>I hope </a:t>
            </a:r>
            <a:br>
              <a:rPr lang="nl-NL" dirty="0"/>
            </a:br>
            <a:r>
              <a:rPr lang="nl-NL" dirty="0" err="1"/>
              <a:t>this</a:t>
            </a:r>
            <a:r>
              <a:rPr lang="nl-NL" dirty="0"/>
              <a:t> was </a:t>
            </a:r>
            <a:r>
              <a:rPr lang="nl-NL" dirty="0" err="1"/>
              <a:t>useful</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Cloud IoT Platform for Energy Transition - DigitalXchange 2020</a:t>
            </a:r>
            <a:endParaRPr lang="nl-NL" noProof="0" dirty="0"/>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2"/>
          <a:stretch>
            <a:fillRect/>
          </a:stretch>
        </p:blipFill>
        <p:spPr>
          <a:xfrm>
            <a:off x="6393436" y="1217346"/>
            <a:ext cx="2133824" cy="1926106"/>
          </a:xfrm>
          <a:prstGeom prst="rect">
            <a:avLst/>
          </a:prstGeom>
        </p:spPr>
      </p:pic>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spTree>
    <p:extLst>
      <p:ext uri="{BB962C8B-B14F-4D97-AF65-F5344CB8AC3E}">
        <p14:creationId xmlns:p14="http://schemas.microsoft.com/office/powerpoint/2010/main" val="37780817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B31DA0-4451-44C8-854F-EAD87D7964F9}"/>
              </a:ext>
            </a:extLst>
          </p:cNvPr>
          <p:cNvSpPr>
            <a:spLocks noGrp="1"/>
          </p:cNvSpPr>
          <p:nvPr>
            <p:ph type="title"/>
          </p:nvPr>
        </p:nvSpPr>
        <p:spPr/>
        <p:txBody>
          <a:bodyPr anchor="ctr">
            <a:normAutofit/>
          </a:bodyPr>
          <a:lstStyle/>
          <a:p>
            <a:r>
              <a:rPr lang="nl-NL" dirty="0"/>
              <a:t>Heat as energy carrier</a:t>
            </a:r>
            <a:endParaRPr lang="en-NL" dirty="0"/>
          </a:p>
        </p:txBody>
      </p:sp>
      <p:graphicFrame>
        <p:nvGraphicFramePr>
          <p:cNvPr id="6" name="Content Placeholder 2">
            <a:extLst>
              <a:ext uri="{FF2B5EF4-FFF2-40B4-BE49-F238E27FC236}">
                <a16:creationId xmlns:a16="http://schemas.microsoft.com/office/drawing/2014/main" id="{2FF67F0F-DCB8-46EF-9FE7-4BE770870A2E}"/>
              </a:ext>
            </a:extLst>
          </p:cNvPr>
          <p:cNvGraphicFramePr>
            <a:graphicFrameLocks noGrp="1"/>
          </p:cNvGraphicFramePr>
          <p:nvPr>
            <p:ph idx="1"/>
            <p:extLst>
              <p:ext uri="{D42A27DB-BD31-4B8C-83A1-F6EECF244321}">
                <p14:modId xmlns:p14="http://schemas.microsoft.com/office/powerpoint/2010/main" val="208080229"/>
              </p:ext>
            </p:extLst>
          </p:nvPr>
        </p:nvGraphicFramePr>
        <p:xfrm>
          <a:off x="720725" y="936625"/>
          <a:ext cx="6623050" cy="377983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C3216842-0C71-4C86-8A25-ADD414FE7846}"/>
              </a:ext>
            </a:extLst>
          </p:cNvPr>
          <p:cNvSpPr>
            <a:spLocks noGrp="1"/>
          </p:cNvSpPr>
          <p:nvPr>
            <p:ph type="ftr" sz="quarter" idx="11"/>
          </p:nvPr>
        </p:nvSpPr>
        <p:spPr/>
        <p:txBody>
          <a:bodyPr anchor="t">
            <a:normAutofit/>
          </a:bodyPr>
          <a:lstStyle/>
          <a:p>
            <a:pPr>
              <a:spcAft>
                <a:spcPts val="600"/>
              </a:spcAft>
            </a:pPr>
            <a:r>
              <a:rPr lang="en-US"/>
              <a:t>Cloud IoT Platform for Energy Transition - DigitalXchange 2020</a:t>
            </a:r>
            <a:endParaRPr lang="nl-NL"/>
          </a:p>
        </p:txBody>
      </p:sp>
    </p:spTree>
    <p:extLst>
      <p:ext uri="{BB962C8B-B14F-4D97-AF65-F5344CB8AC3E}">
        <p14:creationId xmlns:p14="http://schemas.microsoft.com/office/powerpoint/2010/main" val="28722085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FCAC5-EE98-445F-AF6D-470AECC6F80A}"/>
              </a:ext>
            </a:extLst>
          </p:cNvPr>
          <p:cNvSpPr>
            <a:spLocks noGrp="1"/>
          </p:cNvSpPr>
          <p:nvPr>
            <p:ph type="title"/>
          </p:nvPr>
        </p:nvSpPr>
        <p:spPr>
          <a:xfrm>
            <a:off x="720000" y="288000"/>
            <a:ext cx="6623999" cy="503999"/>
          </a:xfrm>
        </p:spPr>
        <p:txBody>
          <a:bodyPr anchor="ctr">
            <a:normAutofit/>
          </a:bodyPr>
          <a:lstStyle/>
          <a:p>
            <a:r>
              <a:rPr lang="nl-NL" dirty="0"/>
              <a:t>Energy </a:t>
            </a:r>
            <a:r>
              <a:rPr lang="nl-NL" dirty="0" err="1"/>
              <a:t>transition</a:t>
            </a:r>
            <a:r>
              <a:rPr lang="nl-NL" dirty="0"/>
              <a:t> </a:t>
            </a:r>
            <a:r>
              <a:rPr lang="nl-NL" dirty="0" err="1"/>
              <a:t>to</a:t>
            </a:r>
            <a:r>
              <a:rPr lang="nl-NL" dirty="0"/>
              <a:t> </a:t>
            </a:r>
            <a:r>
              <a:rPr lang="nl-NL" dirty="0" err="1"/>
              <a:t>counteract</a:t>
            </a:r>
            <a:r>
              <a:rPr lang="nl-NL" dirty="0"/>
              <a:t> </a:t>
            </a:r>
            <a:r>
              <a:rPr lang="nl-NL" dirty="0" err="1"/>
              <a:t>climate</a:t>
            </a:r>
            <a:r>
              <a:rPr lang="nl-NL" dirty="0"/>
              <a:t> change</a:t>
            </a:r>
            <a:endParaRPr lang="en-NL" dirty="0"/>
          </a:p>
        </p:txBody>
      </p:sp>
      <p:sp>
        <p:nvSpPr>
          <p:cNvPr id="3" name="Content Placeholder 2">
            <a:extLst>
              <a:ext uri="{FF2B5EF4-FFF2-40B4-BE49-F238E27FC236}">
                <a16:creationId xmlns:a16="http://schemas.microsoft.com/office/drawing/2014/main" id="{60C82919-DE46-4355-B33D-B18556E4AFB5}"/>
              </a:ext>
            </a:extLst>
          </p:cNvPr>
          <p:cNvSpPr>
            <a:spLocks noGrp="1"/>
          </p:cNvSpPr>
          <p:nvPr>
            <p:ph idx="1"/>
          </p:nvPr>
        </p:nvSpPr>
        <p:spPr>
          <a:xfrm>
            <a:off x="719998" y="900001"/>
            <a:ext cx="5940000" cy="3401999"/>
          </a:xfrm>
        </p:spPr>
        <p:txBody>
          <a:bodyPr anchor="t">
            <a:normAutofit/>
          </a:bodyPr>
          <a:lstStyle/>
          <a:p>
            <a:pPr>
              <a:lnSpc>
                <a:spcPct val="110000"/>
              </a:lnSpc>
              <a:spcAft>
                <a:spcPts val="600"/>
              </a:spcAft>
            </a:pPr>
            <a:r>
              <a:rPr lang="nl-NL" dirty="0" err="1"/>
              <a:t>Why</a:t>
            </a:r>
            <a:r>
              <a:rPr lang="nl-NL" dirty="0"/>
              <a:t>?</a:t>
            </a:r>
          </a:p>
          <a:p>
            <a:pPr lvl="1">
              <a:lnSpc>
                <a:spcPct val="110000"/>
              </a:lnSpc>
              <a:spcAft>
                <a:spcPts val="600"/>
              </a:spcAft>
            </a:pPr>
            <a:r>
              <a:rPr lang="nl-NL" dirty="0"/>
              <a:t>Non-carbon-</a:t>
            </a:r>
            <a:r>
              <a:rPr lang="nl-NL" dirty="0" err="1"/>
              <a:t>based</a:t>
            </a:r>
            <a:r>
              <a:rPr lang="nl-NL" dirty="0"/>
              <a:t> energy </a:t>
            </a:r>
            <a:r>
              <a:rPr lang="nl-NL" dirty="0" err="1"/>
              <a:t>products</a:t>
            </a:r>
            <a:br>
              <a:rPr lang="nl-NL" dirty="0"/>
            </a:br>
            <a:r>
              <a:rPr lang="nl-NL" dirty="0" err="1"/>
              <a:t>to</a:t>
            </a:r>
            <a:r>
              <a:rPr lang="nl-NL" dirty="0"/>
              <a:t> </a:t>
            </a:r>
            <a:r>
              <a:rPr lang="nl-NL" dirty="0" err="1"/>
              <a:t>reduce</a:t>
            </a:r>
            <a:r>
              <a:rPr lang="nl-NL" dirty="0"/>
              <a:t> CO2 </a:t>
            </a:r>
            <a:r>
              <a:rPr lang="nl-NL" dirty="0" err="1"/>
              <a:t>production</a:t>
            </a:r>
            <a:endParaRPr lang="nl-NL" dirty="0"/>
          </a:p>
          <a:p>
            <a:pPr lvl="1">
              <a:lnSpc>
                <a:spcPct val="110000"/>
              </a:lnSpc>
              <a:spcAft>
                <a:spcPts val="600"/>
              </a:spcAft>
            </a:pPr>
            <a:r>
              <a:rPr lang="nl-NL" dirty="0"/>
              <a:t>More </a:t>
            </a:r>
            <a:r>
              <a:rPr lang="nl-NL" dirty="0" err="1"/>
              <a:t>efficient</a:t>
            </a:r>
            <a:r>
              <a:rPr lang="nl-NL" dirty="0"/>
              <a:t> energy </a:t>
            </a:r>
            <a:r>
              <a:rPr lang="nl-NL" dirty="0" err="1"/>
              <a:t>production</a:t>
            </a:r>
            <a:r>
              <a:rPr lang="nl-NL" dirty="0"/>
              <a:t> </a:t>
            </a:r>
            <a:br>
              <a:rPr lang="nl-NL" dirty="0"/>
            </a:br>
            <a:r>
              <a:rPr lang="nl-NL" dirty="0" err="1"/>
              <a:t>to</a:t>
            </a:r>
            <a:r>
              <a:rPr lang="nl-NL" dirty="0"/>
              <a:t> </a:t>
            </a:r>
            <a:r>
              <a:rPr lang="nl-NL" dirty="0" err="1"/>
              <a:t>reduce</a:t>
            </a:r>
            <a:r>
              <a:rPr lang="nl-NL" dirty="0"/>
              <a:t> waste </a:t>
            </a:r>
            <a:r>
              <a:rPr lang="nl-NL" dirty="0" err="1"/>
              <a:t>and</a:t>
            </a:r>
            <a:r>
              <a:rPr lang="nl-NL" dirty="0"/>
              <a:t> surplus CO2</a:t>
            </a:r>
            <a:br>
              <a:rPr lang="nl-NL" dirty="0"/>
            </a:br>
            <a:endParaRPr lang="nl-NL" dirty="0"/>
          </a:p>
          <a:p>
            <a:pPr>
              <a:lnSpc>
                <a:spcPct val="110000"/>
              </a:lnSpc>
              <a:spcAft>
                <a:spcPts val="600"/>
              </a:spcAft>
            </a:pPr>
            <a:r>
              <a:rPr lang="nl-NL" dirty="0"/>
              <a:t>How?</a:t>
            </a:r>
          </a:p>
          <a:p>
            <a:pPr lvl="1">
              <a:lnSpc>
                <a:spcPct val="110000"/>
              </a:lnSpc>
              <a:spcAft>
                <a:spcPts val="600"/>
              </a:spcAft>
            </a:pPr>
            <a:r>
              <a:rPr lang="nl-NL" dirty="0"/>
              <a:t>Low impact - </a:t>
            </a:r>
            <a:r>
              <a:rPr lang="nl-NL" dirty="0" err="1"/>
              <a:t>reuse</a:t>
            </a:r>
            <a:r>
              <a:rPr lang="nl-NL" dirty="0"/>
              <a:t> </a:t>
            </a:r>
            <a:r>
              <a:rPr lang="nl-NL" dirty="0" err="1"/>
              <a:t>existing</a:t>
            </a:r>
            <a:r>
              <a:rPr lang="nl-NL" dirty="0"/>
              <a:t> </a:t>
            </a:r>
            <a:r>
              <a:rPr lang="nl-NL" dirty="0" err="1"/>
              <a:t>technology</a:t>
            </a:r>
            <a:r>
              <a:rPr lang="nl-NL" dirty="0"/>
              <a:t> &amp; </a:t>
            </a:r>
            <a:r>
              <a:rPr lang="nl-NL" dirty="0" err="1"/>
              <a:t>know-how</a:t>
            </a:r>
            <a:r>
              <a:rPr lang="nl-NL" dirty="0"/>
              <a:t>, equipment </a:t>
            </a:r>
            <a:r>
              <a:rPr lang="nl-NL" dirty="0" err="1"/>
              <a:t>and</a:t>
            </a:r>
            <a:r>
              <a:rPr lang="nl-NL" dirty="0"/>
              <a:t> </a:t>
            </a:r>
            <a:r>
              <a:rPr lang="nl-NL" dirty="0" err="1"/>
              <a:t>grid</a:t>
            </a:r>
            <a:endParaRPr lang="nl-NL" dirty="0"/>
          </a:p>
          <a:p>
            <a:pPr lvl="1">
              <a:lnSpc>
                <a:spcPct val="110000"/>
              </a:lnSpc>
              <a:spcAft>
                <a:spcPts val="600"/>
              </a:spcAft>
            </a:pPr>
            <a:r>
              <a:rPr lang="nl-NL" dirty="0"/>
              <a:t>Ready for </a:t>
            </a:r>
            <a:r>
              <a:rPr lang="nl-NL" dirty="0" err="1"/>
              <a:t>scale</a:t>
            </a:r>
            <a:r>
              <a:rPr lang="nl-NL" dirty="0"/>
              <a:t> – </a:t>
            </a:r>
            <a:r>
              <a:rPr lang="nl-NL" dirty="0" err="1"/>
              <a:t>yet</a:t>
            </a:r>
            <a:r>
              <a:rPr lang="nl-NL" dirty="0"/>
              <a:t> </a:t>
            </a:r>
            <a:r>
              <a:rPr lang="nl-NL" dirty="0" err="1"/>
              <a:t>not</a:t>
            </a:r>
            <a:r>
              <a:rPr lang="nl-NL" dirty="0"/>
              <a:t> </a:t>
            </a:r>
            <a:r>
              <a:rPr lang="nl-NL" dirty="0" err="1"/>
              <a:t>through</a:t>
            </a:r>
            <a:r>
              <a:rPr lang="nl-NL" dirty="0"/>
              <a:t> big bang </a:t>
            </a:r>
            <a:r>
              <a:rPr lang="nl-NL" dirty="0" err="1"/>
              <a:t>implementation</a:t>
            </a:r>
            <a:endParaRPr lang="nl-NL" dirty="0"/>
          </a:p>
          <a:p>
            <a:pPr lvl="1">
              <a:lnSpc>
                <a:spcPct val="110000"/>
              </a:lnSpc>
              <a:spcAft>
                <a:spcPts val="600"/>
              </a:spcAft>
            </a:pPr>
            <a:r>
              <a:rPr lang="nl-NL" dirty="0" err="1"/>
              <a:t>Affordable</a:t>
            </a:r>
            <a:endParaRPr lang="nl-NL" dirty="0"/>
          </a:p>
          <a:p>
            <a:pPr lvl="1">
              <a:lnSpc>
                <a:spcPct val="110000"/>
              </a:lnSpc>
              <a:spcAft>
                <a:spcPts val="600"/>
              </a:spcAft>
            </a:pPr>
            <a:endParaRPr lang="en-NL" dirty="0"/>
          </a:p>
        </p:txBody>
      </p:sp>
      <p:sp>
        <p:nvSpPr>
          <p:cNvPr id="4" name="Footer Placeholder 3">
            <a:extLst>
              <a:ext uri="{FF2B5EF4-FFF2-40B4-BE49-F238E27FC236}">
                <a16:creationId xmlns:a16="http://schemas.microsoft.com/office/drawing/2014/main" id="{66928A96-D7DA-4FB7-BB2E-3042163FFB3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Cloud IoT Platform for Energy Transition - DigitalXchange 2020</a:t>
            </a:r>
            <a:endParaRPr lang="nl-NL"/>
          </a:p>
        </p:txBody>
      </p:sp>
      <p:pic>
        <p:nvPicPr>
          <p:cNvPr id="5" name="Picture 4" descr="The Secret To Unlocking The Holy Grail Of Energy ...">
            <a:extLst>
              <a:ext uri="{FF2B5EF4-FFF2-40B4-BE49-F238E27FC236}">
                <a16:creationId xmlns:a16="http://schemas.microsoft.com/office/drawing/2014/main" id="{7540BED3-F1A0-4C10-978B-A941F0CABE3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5217" r="37378"/>
          <a:stretch/>
        </p:blipFill>
        <p:spPr bwMode="auto">
          <a:xfrm>
            <a:off x="6840000" y="810001"/>
            <a:ext cx="2304000" cy="3510000"/>
          </a:xfrm>
          <a:prstGeom prst="rect">
            <a:avLst/>
          </a:prstGeom>
          <a:noFill/>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298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254E-2BE6-4B36-B36B-4B26204637FB}"/>
              </a:ext>
            </a:extLst>
          </p:cNvPr>
          <p:cNvSpPr>
            <a:spLocks noGrp="1"/>
          </p:cNvSpPr>
          <p:nvPr>
            <p:ph type="title"/>
          </p:nvPr>
        </p:nvSpPr>
        <p:spPr/>
        <p:txBody>
          <a:bodyPr/>
          <a:lstStyle/>
          <a:p>
            <a:r>
              <a:rPr lang="en-US" dirty="0"/>
              <a:t>Heat as a Product</a:t>
            </a:r>
            <a:endParaRPr lang="nl-NL" dirty="0"/>
          </a:p>
        </p:txBody>
      </p:sp>
      <p:sp>
        <p:nvSpPr>
          <p:cNvPr id="3" name="Content Placeholder 2">
            <a:extLst>
              <a:ext uri="{FF2B5EF4-FFF2-40B4-BE49-F238E27FC236}">
                <a16:creationId xmlns:a16="http://schemas.microsoft.com/office/drawing/2014/main" id="{F37D87F5-D450-400A-AC4F-C9EC11A42127}"/>
              </a:ext>
            </a:extLst>
          </p:cNvPr>
          <p:cNvSpPr>
            <a:spLocks noGrp="1"/>
          </p:cNvSpPr>
          <p:nvPr>
            <p:ph idx="1"/>
          </p:nvPr>
        </p:nvSpPr>
        <p:spPr/>
        <p:txBody>
          <a:bodyPr/>
          <a:lstStyle/>
          <a:p>
            <a:endParaRPr lang="nl-NL"/>
          </a:p>
        </p:txBody>
      </p:sp>
      <p:pic>
        <p:nvPicPr>
          <p:cNvPr id="3074" name="Picture 2" descr="Related image">
            <a:extLst>
              <a:ext uri="{FF2B5EF4-FFF2-40B4-BE49-F238E27FC236}">
                <a16:creationId xmlns:a16="http://schemas.microsoft.com/office/drawing/2014/main" id="{5C4928C0-C051-4023-A65A-DC1CB7EB5194}"/>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r="83769" b="19742"/>
          <a:stretch/>
        </p:blipFill>
        <p:spPr bwMode="auto">
          <a:xfrm>
            <a:off x="0" y="818488"/>
            <a:ext cx="1484142" cy="324004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1E09E2C-5121-4FF5-AFB9-39674983722A}"/>
              </a:ext>
            </a:extLst>
          </p:cNvPr>
          <p:cNvSpPr>
            <a:spLocks noGrp="1"/>
          </p:cNvSpPr>
          <p:nvPr>
            <p:ph type="ftr" sz="quarter" idx="11"/>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Cloud IoT Platform for Energy Transition - DigitalXchange 2020</a:t>
            </a:r>
            <a:endParaRPr lang="nl-NL"/>
          </a:p>
        </p:txBody>
      </p:sp>
    </p:spTree>
    <p:extLst>
      <p:ext uri="{BB962C8B-B14F-4D97-AF65-F5344CB8AC3E}">
        <p14:creationId xmlns:p14="http://schemas.microsoft.com/office/powerpoint/2010/main" val="42023070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254E-2BE6-4B36-B36B-4B26204637FB}"/>
              </a:ext>
            </a:extLst>
          </p:cNvPr>
          <p:cNvSpPr>
            <a:spLocks noGrp="1"/>
          </p:cNvSpPr>
          <p:nvPr>
            <p:ph type="title"/>
          </p:nvPr>
        </p:nvSpPr>
        <p:spPr/>
        <p:txBody>
          <a:bodyPr/>
          <a:lstStyle/>
          <a:p>
            <a:r>
              <a:rPr lang="en-US" dirty="0"/>
              <a:t>Heat as a Product</a:t>
            </a:r>
            <a:endParaRPr lang="nl-NL" dirty="0"/>
          </a:p>
        </p:txBody>
      </p:sp>
      <p:sp>
        <p:nvSpPr>
          <p:cNvPr id="3" name="Content Placeholder 2">
            <a:extLst>
              <a:ext uri="{FF2B5EF4-FFF2-40B4-BE49-F238E27FC236}">
                <a16:creationId xmlns:a16="http://schemas.microsoft.com/office/drawing/2014/main" id="{F37D87F5-D450-400A-AC4F-C9EC11A42127}"/>
              </a:ext>
            </a:extLst>
          </p:cNvPr>
          <p:cNvSpPr>
            <a:spLocks noGrp="1"/>
          </p:cNvSpPr>
          <p:nvPr>
            <p:ph idx="1"/>
          </p:nvPr>
        </p:nvSpPr>
        <p:spPr/>
        <p:txBody>
          <a:bodyPr/>
          <a:lstStyle/>
          <a:p>
            <a:endParaRPr lang="nl-NL"/>
          </a:p>
        </p:txBody>
      </p:sp>
      <p:pic>
        <p:nvPicPr>
          <p:cNvPr id="3074" name="Picture 2" descr="Related image">
            <a:extLst>
              <a:ext uri="{FF2B5EF4-FFF2-40B4-BE49-F238E27FC236}">
                <a16:creationId xmlns:a16="http://schemas.microsoft.com/office/drawing/2014/main" id="{5C4928C0-C051-4023-A65A-DC1CB7EB5194}"/>
              </a:ext>
            </a:extLst>
          </p:cNvPr>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9742"/>
          <a:stretch/>
        </p:blipFill>
        <p:spPr bwMode="auto">
          <a:xfrm>
            <a:off x="0" y="818488"/>
            <a:ext cx="9144000" cy="3240042"/>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1E09E2C-5121-4FF5-AFB9-39674983722A}"/>
              </a:ext>
            </a:extLst>
          </p:cNvPr>
          <p:cNvSpPr>
            <a:spLocks noGrp="1"/>
          </p:cNvSpPr>
          <p:nvPr>
            <p:ph type="ftr" sz="quarter" idx="11"/>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Cloud IoT Platform for Energy Transition - DigitalXchange 2020</a:t>
            </a:r>
            <a:endParaRPr lang="nl-NL"/>
          </a:p>
        </p:txBody>
      </p:sp>
    </p:spTree>
    <p:extLst>
      <p:ext uri="{BB962C8B-B14F-4D97-AF65-F5344CB8AC3E}">
        <p14:creationId xmlns:p14="http://schemas.microsoft.com/office/powerpoint/2010/main" val="8872604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375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F254E-2BE6-4B36-B36B-4B26204637FB}"/>
              </a:ext>
            </a:extLst>
          </p:cNvPr>
          <p:cNvSpPr>
            <a:spLocks noGrp="1"/>
          </p:cNvSpPr>
          <p:nvPr>
            <p:ph type="title"/>
          </p:nvPr>
        </p:nvSpPr>
        <p:spPr/>
        <p:txBody>
          <a:bodyPr/>
          <a:lstStyle/>
          <a:p>
            <a:r>
              <a:rPr lang="en-US" dirty="0"/>
              <a:t>Heat as a Product</a:t>
            </a:r>
            <a:endParaRPr lang="nl-NL" dirty="0"/>
          </a:p>
        </p:txBody>
      </p:sp>
      <p:sp>
        <p:nvSpPr>
          <p:cNvPr id="3" name="Content Placeholder 2">
            <a:extLst>
              <a:ext uri="{FF2B5EF4-FFF2-40B4-BE49-F238E27FC236}">
                <a16:creationId xmlns:a16="http://schemas.microsoft.com/office/drawing/2014/main" id="{F37D87F5-D450-400A-AC4F-C9EC11A42127}"/>
              </a:ext>
            </a:extLst>
          </p:cNvPr>
          <p:cNvSpPr>
            <a:spLocks noGrp="1"/>
          </p:cNvSpPr>
          <p:nvPr>
            <p:ph idx="1"/>
          </p:nvPr>
        </p:nvSpPr>
        <p:spPr/>
        <p:txBody>
          <a:bodyPr/>
          <a:lstStyle/>
          <a:p>
            <a:endParaRPr lang="nl-NL"/>
          </a:p>
        </p:txBody>
      </p:sp>
      <p:pic>
        <p:nvPicPr>
          <p:cNvPr id="3074" name="Picture 2" descr="Related image">
            <a:extLst>
              <a:ext uri="{FF2B5EF4-FFF2-40B4-BE49-F238E27FC236}">
                <a16:creationId xmlns:a16="http://schemas.microsoft.com/office/drawing/2014/main" id="{5C4928C0-C051-4023-A65A-DC1CB7EB51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3456"/>
          <a:stretch/>
        </p:blipFill>
        <p:spPr bwMode="auto">
          <a:xfrm>
            <a:off x="0" y="818487"/>
            <a:ext cx="9144000" cy="3897513"/>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41E09E2C-5121-4FF5-AFB9-39674983722A}"/>
              </a:ext>
            </a:extLst>
          </p:cNvPr>
          <p:cNvSpPr>
            <a:spLocks noGrp="1"/>
          </p:cNvSpPr>
          <p:nvPr>
            <p:ph type="ftr" sz="quarter" idx="11"/>
          </p:nvPr>
        </p:nvSpPr>
        <p:spPr>
          <a:xfrm>
            <a:off x="4968000" y="5004000"/>
            <a:ext cx="3240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a:t>Cloud IoT Platform for Energy Transition - DigitalXchange 2020</a:t>
            </a:r>
            <a:endParaRPr lang="nl-NL"/>
          </a:p>
        </p:txBody>
      </p:sp>
      <p:sp>
        <p:nvSpPr>
          <p:cNvPr id="6" name="TextBox 5">
            <a:extLst>
              <a:ext uri="{FF2B5EF4-FFF2-40B4-BE49-F238E27FC236}">
                <a16:creationId xmlns:a16="http://schemas.microsoft.com/office/drawing/2014/main" id="{29E256EA-0C38-4E71-B6AA-133E9EFBCE7E}"/>
              </a:ext>
            </a:extLst>
          </p:cNvPr>
          <p:cNvSpPr txBox="1"/>
          <p:nvPr/>
        </p:nvSpPr>
        <p:spPr>
          <a:xfrm>
            <a:off x="1299890" y="4238278"/>
            <a:ext cx="1340110" cy="184666"/>
          </a:xfrm>
          <a:prstGeom prst="rect">
            <a:avLst/>
          </a:prstGeom>
          <a:solidFill>
            <a:schemeClr val="bg1"/>
          </a:solidFill>
        </p:spPr>
        <p:txBody>
          <a:bodyPr wrap="none" lIns="0" tIns="0" rIns="0" bIns="0" rtlCol="0">
            <a:spAutoFit/>
          </a:bodyPr>
          <a:lstStyle/>
          <a:p>
            <a:r>
              <a:rPr lang="nl-NL" sz="1200" dirty="0">
                <a:solidFill>
                  <a:schemeClr val="bg2">
                    <a:lumMod val="50000"/>
                  </a:schemeClr>
                </a:solidFill>
              </a:rPr>
              <a:t> Supply (100°-120°)</a:t>
            </a:r>
            <a:endParaRPr lang="en-NL" sz="1200" dirty="0" err="1">
              <a:solidFill>
                <a:schemeClr val="bg2">
                  <a:lumMod val="50000"/>
                </a:schemeClr>
              </a:solidFill>
            </a:endParaRPr>
          </a:p>
        </p:txBody>
      </p:sp>
      <p:sp>
        <p:nvSpPr>
          <p:cNvPr id="8" name="TextBox 7">
            <a:extLst>
              <a:ext uri="{FF2B5EF4-FFF2-40B4-BE49-F238E27FC236}">
                <a16:creationId xmlns:a16="http://schemas.microsoft.com/office/drawing/2014/main" id="{0C71629E-6111-4132-AC20-A074E1159115}"/>
              </a:ext>
            </a:extLst>
          </p:cNvPr>
          <p:cNvSpPr txBox="1"/>
          <p:nvPr/>
        </p:nvSpPr>
        <p:spPr>
          <a:xfrm>
            <a:off x="1310467" y="4400565"/>
            <a:ext cx="460062" cy="184666"/>
          </a:xfrm>
          <a:prstGeom prst="rect">
            <a:avLst/>
          </a:prstGeom>
          <a:solidFill>
            <a:schemeClr val="bg1"/>
          </a:solidFill>
        </p:spPr>
        <p:txBody>
          <a:bodyPr wrap="none" lIns="0" tIns="0" rIns="0" bIns="0" rtlCol="0">
            <a:spAutoFit/>
          </a:bodyPr>
          <a:lstStyle/>
          <a:p>
            <a:r>
              <a:rPr lang="nl-NL" sz="1200" dirty="0">
                <a:solidFill>
                  <a:schemeClr val="bg2">
                    <a:lumMod val="50000"/>
                  </a:schemeClr>
                </a:solidFill>
              </a:rPr>
              <a:t>Return</a:t>
            </a:r>
            <a:endParaRPr lang="en-NL" sz="1200" dirty="0" err="1">
              <a:solidFill>
                <a:schemeClr val="bg2">
                  <a:lumMod val="50000"/>
                </a:schemeClr>
              </a:solidFill>
            </a:endParaRPr>
          </a:p>
        </p:txBody>
      </p:sp>
      <p:sp>
        <p:nvSpPr>
          <p:cNvPr id="9" name="TextBox 8">
            <a:extLst>
              <a:ext uri="{FF2B5EF4-FFF2-40B4-BE49-F238E27FC236}">
                <a16:creationId xmlns:a16="http://schemas.microsoft.com/office/drawing/2014/main" id="{837944DD-6F48-4BAD-B1F0-052618C279B0}"/>
              </a:ext>
            </a:extLst>
          </p:cNvPr>
          <p:cNvSpPr txBox="1"/>
          <p:nvPr/>
        </p:nvSpPr>
        <p:spPr>
          <a:xfrm>
            <a:off x="1299890" y="4578478"/>
            <a:ext cx="1142942" cy="184666"/>
          </a:xfrm>
          <a:prstGeom prst="rect">
            <a:avLst/>
          </a:prstGeom>
          <a:solidFill>
            <a:schemeClr val="bg1"/>
          </a:solidFill>
        </p:spPr>
        <p:txBody>
          <a:bodyPr wrap="none" lIns="0" tIns="0" rIns="0" bIns="0" rtlCol="0">
            <a:spAutoFit/>
          </a:bodyPr>
          <a:lstStyle/>
          <a:p>
            <a:r>
              <a:rPr lang="nl-NL" sz="1200" dirty="0">
                <a:solidFill>
                  <a:schemeClr val="bg2">
                    <a:lumMod val="50000"/>
                  </a:schemeClr>
                </a:solidFill>
              </a:rPr>
              <a:t> Heat </a:t>
            </a:r>
            <a:r>
              <a:rPr lang="nl-NL" sz="1200" dirty="0" err="1">
                <a:solidFill>
                  <a:schemeClr val="bg2">
                    <a:lumMod val="50000"/>
                  </a:schemeClr>
                </a:solidFill>
              </a:rPr>
              <a:t>Production</a:t>
            </a:r>
            <a:endParaRPr lang="en-NL" sz="1200" dirty="0" err="1">
              <a:solidFill>
                <a:schemeClr val="bg2">
                  <a:lumMod val="50000"/>
                </a:schemeClr>
              </a:solidFill>
            </a:endParaRPr>
          </a:p>
        </p:txBody>
      </p:sp>
      <p:sp>
        <p:nvSpPr>
          <p:cNvPr id="10" name="TextBox 9">
            <a:extLst>
              <a:ext uri="{FF2B5EF4-FFF2-40B4-BE49-F238E27FC236}">
                <a16:creationId xmlns:a16="http://schemas.microsoft.com/office/drawing/2014/main" id="{2E2EBF61-37E6-4B5F-A624-5717F9D4935D}"/>
              </a:ext>
            </a:extLst>
          </p:cNvPr>
          <p:cNvSpPr txBox="1"/>
          <p:nvPr/>
        </p:nvSpPr>
        <p:spPr>
          <a:xfrm>
            <a:off x="3255832" y="4238278"/>
            <a:ext cx="1755289" cy="184666"/>
          </a:xfrm>
          <a:prstGeom prst="rect">
            <a:avLst/>
          </a:prstGeom>
          <a:solidFill>
            <a:schemeClr val="bg1"/>
          </a:solidFill>
        </p:spPr>
        <p:txBody>
          <a:bodyPr wrap="none" lIns="0" tIns="0" rIns="0" bIns="0" rtlCol="0">
            <a:spAutoFit/>
          </a:bodyPr>
          <a:lstStyle/>
          <a:p>
            <a:r>
              <a:rPr lang="nl-NL" sz="1200" dirty="0" err="1">
                <a:solidFill>
                  <a:schemeClr val="bg2">
                    <a:lumMod val="50000"/>
                  </a:schemeClr>
                </a:solidFill>
              </a:rPr>
              <a:t>Auxilliary</a:t>
            </a:r>
            <a:r>
              <a:rPr lang="nl-NL" sz="1200" dirty="0">
                <a:solidFill>
                  <a:schemeClr val="bg2">
                    <a:lumMod val="50000"/>
                  </a:schemeClr>
                </a:solidFill>
              </a:rPr>
              <a:t> Heat </a:t>
            </a:r>
            <a:r>
              <a:rPr lang="nl-NL" sz="1200" dirty="0" err="1">
                <a:solidFill>
                  <a:schemeClr val="bg2">
                    <a:lumMod val="50000"/>
                  </a:schemeClr>
                </a:solidFill>
              </a:rPr>
              <a:t>Production</a:t>
            </a:r>
            <a:endParaRPr lang="en-NL" sz="1200" dirty="0" err="1">
              <a:solidFill>
                <a:schemeClr val="bg2">
                  <a:lumMod val="50000"/>
                </a:schemeClr>
              </a:solidFill>
            </a:endParaRPr>
          </a:p>
        </p:txBody>
      </p:sp>
      <p:sp>
        <p:nvSpPr>
          <p:cNvPr id="11" name="TextBox 10">
            <a:extLst>
              <a:ext uri="{FF2B5EF4-FFF2-40B4-BE49-F238E27FC236}">
                <a16:creationId xmlns:a16="http://schemas.microsoft.com/office/drawing/2014/main" id="{C181FE28-3F79-4C6E-9662-A92FE8CD5E60}"/>
              </a:ext>
            </a:extLst>
          </p:cNvPr>
          <p:cNvSpPr txBox="1"/>
          <p:nvPr/>
        </p:nvSpPr>
        <p:spPr>
          <a:xfrm>
            <a:off x="5835327" y="4238278"/>
            <a:ext cx="1237518" cy="184666"/>
          </a:xfrm>
          <a:prstGeom prst="rect">
            <a:avLst/>
          </a:prstGeom>
          <a:solidFill>
            <a:schemeClr val="bg1"/>
          </a:solidFill>
        </p:spPr>
        <p:txBody>
          <a:bodyPr wrap="none" lIns="0" tIns="0" rIns="0" bIns="0" rtlCol="0">
            <a:spAutoFit/>
          </a:bodyPr>
          <a:lstStyle/>
          <a:p>
            <a:r>
              <a:rPr lang="nl-NL" sz="1200" dirty="0" err="1">
                <a:solidFill>
                  <a:schemeClr val="bg2">
                    <a:lumMod val="50000"/>
                  </a:schemeClr>
                </a:solidFill>
              </a:rPr>
              <a:t>Local</a:t>
            </a:r>
            <a:r>
              <a:rPr lang="nl-NL" sz="1200" dirty="0">
                <a:solidFill>
                  <a:schemeClr val="bg2">
                    <a:lumMod val="50000"/>
                  </a:schemeClr>
                </a:solidFill>
              </a:rPr>
              <a:t> </a:t>
            </a:r>
            <a:r>
              <a:rPr lang="nl-NL" sz="1200" dirty="0" err="1">
                <a:solidFill>
                  <a:schemeClr val="bg2">
                    <a:lumMod val="50000"/>
                  </a:schemeClr>
                </a:solidFill>
              </a:rPr>
              <a:t>Distributor</a:t>
            </a:r>
            <a:r>
              <a:rPr lang="nl-NL" sz="1200" dirty="0">
                <a:solidFill>
                  <a:schemeClr val="bg2">
                    <a:lumMod val="50000"/>
                  </a:schemeClr>
                </a:solidFill>
              </a:rPr>
              <a:t>   </a:t>
            </a:r>
            <a:endParaRPr lang="en-NL" sz="1200" dirty="0" err="1">
              <a:solidFill>
                <a:schemeClr val="bg2">
                  <a:lumMod val="50000"/>
                </a:schemeClr>
              </a:solidFill>
            </a:endParaRPr>
          </a:p>
        </p:txBody>
      </p:sp>
      <p:sp>
        <p:nvSpPr>
          <p:cNvPr id="12" name="TextBox 11">
            <a:extLst>
              <a:ext uri="{FF2B5EF4-FFF2-40B4-BE49-F238E27FC236}">
                <a16:creationId xmlns:a16="http://schemas.microsoft.com/office/drawing/2014/main" id="{BC4DF704-712A-42DF-A222-778B8AEED6A8}"/>
              </a:ext>
            </a:extLst>
          </p:cNvPr>
          <p:cNvSpPr txBox="1"/>
          <p:nvPr/>
        </p:nvSpPr>
        <p:spPr>
          <a:xfrm>
            <a:off x="7711566" y="4409361"/>
            <a:ext cx="468077" cy="184666"/>
          </a:xfrm>
          <a:prstGeom prst="rect">
            <a:avLst/>
          </a:prstGeom>
          <a:solidFill>
            <a:schemeClr val="bg1"/>
          </a:solidFill>
        </p:spPr>
        <p:txBody>
          <a:bodyPr wrap="none" lIns="0" tIns="0" rIns="0" bIns="0" rtlCol="0">
            <a:spAutoFit/>
          </a:bodyPr>
          <a:lstStyle/>
          <a:p>
            <a:r>
              <a:rPr lang="nl-NL" sz="1200" dirty="0">
                <a:solidFill>
                  <a:schemeClr val="bg2">
                    <a:lumMod val="50000"/>
                  </a:schemeClr>
                </a:solidFill>
              </a:rPr>
              <a:t>Supply</a:t>
            </a:r>
            <a:endParaRPr lang="en-NL" sz="1200" dirty="0" err="1">
              <a:solidFill>
                <a:schemeClr val="bg2">
                  <a:lumMod val="50000"/>
                </a:schemeClr>
              </a:solidFill>
            </a:endParaRPr>
          </a:p>
        </p:txBody>
      </p:sp>
      <p:sp>
        <p:nvSpPr>
          <p:cNvPr id="13" name="TextBox 12">
            <a:extLst>
              <a:ext uri="{FF2B5EF4-FFF2-40B4-BE49-F238E27FC236}">
                <a16:creationId xmlns:a16="http://schemas.microsoft.com/office/drawing/2014/main" id="{54C548BB-F5F2-4FD4-9770-DFD9668BB8FA}"/>
              </a:ext>
            </a:extLst>
          </p:cNvPr>
          <p:cNvSpPr txBox="1"/>
          <p:nvPr/>
        </p:nvSpPr>
        <p:spPr>
          <a:xfrm>
            <a:off x="7711566" y="4578478"/>
            <a:ext cx="460062" cy="184666"/>
          </a:xfrm>
          <a:prstGeom prst="rect">
            <a:avLst/>
          </a:prstGeom>
          <a:solidFill>
            <a:schemeClr val="bg1"/>
          </a:solidFill>
        </p:spPr>
        <p:txBody>
          <a:bodyPr wrap="none" lIns="0" tIns="0" rIns="0" bIns="0" rtlCol="0">
            <a:spAutoFit/>
          </a:bodyPr>
          <a:lstStyle/>
          <a:p>
            <a:r>
              <a:rPr lang="nl-NL" sz="1200" dirty="0">
                <a:solidFill>
                  <a:schemeClr val="bg2">
                    <a:lumMod val="50000"/>
                  </a:schemeClr>
                </a:solidFill>
              </a:rPr>
              <a:t>Return</a:t>
            </a:r>
            <a:endParaRPr lang="en-NL" sz="1200" dirty="0" err="1">
              <a:solidFill>
                <a:schemeClr val="bg2">
                  <a:lumMod val="50000"/>
                </a:schemeClr>
              </a:solidFill>
            </a:endParaRPr>
          </a:p>
        </p:txBody>
      </p:sp>
      <p:sp>
        <p:nvSpPr>
          <p:cNvPr id="14" name="TextBox 13">
            <a:extLst>
              <a:ext uri="{FF2B5EF4-FFF2-40B4-BE49-F238E27FC236}">
                <a16:creationId xmlns:a16="http://schemas.microsoft.com/office/drawing/2014/main" id="{CFFCA3EF-5553-45E1-A788-0DC01296C8D3}"/>
              </a:ext>
            </a:extLst>
          </p:cNvPr>
          <p:cNvSpPr txBox="1"/>
          <p:nvPr/>
        </p:nvSpPr>
        <p:spPr>
          <a:xfrm>
            <a:off x="7711566" y="4238278"/>
            <a:ext cx="1365758" cy="184666"/>
          </a:xfrm>
          <a:prstGeom prst="rect">
            <a:avLst/>
          </a:prstGeom>
          <a:solidFill>
            <a:schemeClr val="bg1"/>
          </a:solidFill>
        </p:spPr>
        <p:txBody>
          <a:bodyPr wrap="none" lIns="0" tIns="0" rIns="0" bIns="0" rtlCol="0">
            <a:spAutoFit/>
          </a:bodyPr>
          <a:lstStyle/>
          <a:p>
            <a:r>
              <a:rPr lang="nl-NL" sz="1200" dirty="0">
                <a:solidFill>
                  <a:schemeClr val="bg2">
                    <a:lumMod val="50000"/>
                  </a:schemeClr>
                </a:solidFill>
              </a:rPr>
              <a:t>   Consumer Homes</a:t>
            </a:r>
            <a:endParaRPr lang="en-NL" sz="1200" dirty="0" err="1">
              <a:solidFill>
                <a:schemeClr val="bg2">
                  <a:lumMod val="50000"/>
                </a:schemeClr>
              </a:solidFill>
            </a:endParaRPr>
          </a:p>
        </p:txBody>
      </p:sp>
      <p:sp>
        <p:nvSpPr>
          <p:cNvPr id="7" name="TextBox 6">
            <a:extLst>
              <a:ext uri="{FF2B5EF4-FFF2-40B4-BE49-F238E27FC236}">
                <a16:creationId xmlns:a16="http://schemas.microsoft.com/office/drawing/2014/main" id="{2BAEFD70-B7F0-4D33-8DAF-85EB6DA0B977}"/>
              </a:ext>
            </a:extLst>
          </p:cNvPr>
          <p:cNvSpPr txBox="1"/>
          <p:nvPr/>
        </p:nvSpPr>
        <p:spPr>
          <a:xfrm>
            <a:off x="6576940" y="4295905"/>
            <a:ext cx="689291" cy="677108"/>
          </a:xfrm>
          <a:prstGeom prst="rect">
            <a:avLst/>
          </a:prstGeom>
          <a:noFill/>
        </p:spPr>
        <p:txBody>
          <a:bodyPr wrap="square" lIns="0" tIns="0" rIns="0" bIns="0" rtlCol="0">
            <a:spAutoFit/>
          </a:bodyPr>
          <a:lstStyle/>
          <a:p>
            <a:r>
              <a:rPr lang="en-NL" sz="4400" dirty="0">
                <a:solidFill>
                  <a:schemeClr val="tx2"/>
                </a:solidFill>
              </a:rPr>
              <a:t>∆</a:t>
            </a:r>
            <a:r>
              <a:rPr lang="nl-NL" sz="4400" dirty="0">
                <a:solidFill>
                  <a:schemeClr val="tx2"/>
                </a:solidFill>
              </a:rPr>
              <a:t>T</a:t>
            </a:r>
            <a:endParaRPr lang="en-NL" sz="4400" dirty="0" err="1">
              <a:solidFill>
                <a:schemeClr val="tx2"/>
              </a:solidFill>
            </a:endParaRPr>
          </a:p>
        </p:txBody>
      </p:sp>
      <p:sp>
        <p:nvSpPr>
          <p:cNvPr id="15" name="TextBox 14">
            <a:extLst>
              <a:ext uri="{FF2B5EF4-FFF2-40B4-BE49-F238E27FC236}">
                <a16:creationId xmlns:a16="http://schemas.microsoft.com/office/drawing/2014/main" id="{B0F48219-EB92-4DDA-BD75-910B01BF4B84}"/>
              </a:ext>
            </a:extLst>
          </p:cNvPr>
          <p:cNvSpPr txBox="1"/>
          <p:nvPr/>
        </p:nvSpPr>
        <p:spPr>
          <a:xfrm>
            <a:off x="7711566" y="4413258"/>
            <a:ext cx="1256754" cy="184666"/>
          </a:xfrm>
          <a:prstGeom prst="rect">
            <a:avLst/>
          </a:prstGeom>
          <a:solidFill>
            <a:schemeClr val="bg1"/>
          </a:solidFill>
        </p:spPr>
        <p:txBody>
          <a:bodyPr wrap="none" lIns="0" tIns="0" rIns="0" bIns="0" rtlCol="0">
            <a:spAutoFit/>
          </a:bodyPr>
          <a:lstStyle/>
          <a:p>
            <a:r>
              <a:rPr lang="nl-NL" sz="1200" dirty="0">
                <a:solidFill>
                  <a:schemeClr val="bg2">
                    <a:lumMod val="50000"/>
                  </a:schemeClr>
                </a:solidFill>
              </a:rPr>
              <a:t>   Supply (70°-90°)</a:t>
            </a:r>
            <a:endParaRPr lang="en-NL" sz="1200" dirty="0" err="1">
              <a:solidFill>
                <a:schemeClr val="bg2">
                  <a:lumMod val="50000"/>
                </a:schemeClr>
              </a:solidFill>
            </a:endParaRPr>
          </a:p>
        </p:txBody>
      </p:sp>
      <p:sp>
        <p:nvSpPr>
          <p:cNvPr id="16" name="TextBox 15">
            <a:extLst>
              <a:ext uri="{FF2B5EF4-FFF2-40B4-BE49-F238E27FC236}">
                <a16:creationId xmlns:a16="http://schemas.microsoft.com/office/drawing/2014/main" id="{4E4B02BF-1F8A-422F-A38B-82D176626E44}"/>
              </a:ext>
            </a:extLst>
          </p:cNvPr>
          <p:cNvSpPr txBox="1"/>
          <p:nvPr/>
        </p:nvSpPr>
        <p:spPr>
          <a:xfrm>
            <a:off x="7711566" y="4578478"/>
            <a:ext cx="1248740" cy="184666"/>
          </a:xfrm>
          <a:prstGeom prst="rect">
            <a:avLst/>
          </a:prstGeom>
          <a:solidFill>
            <a:schemeClr val="bg1"/>
          </a:solidFill>
        </p:spPr>
        <p:txBody>
          <a:bodyPr wrap="none" lIns="0" tIns="0" rIns="0" bIns="0" rtlCol="0">
            <a:spAutoFit/>
          </a:bodyPr>
          <a:lstStyle/>
          <a:p>
            <a:r>
              <a:rPr lang="nl-NL" sz="1200" dirty="0">
                <a:solidFill>
                  <a:schemeClr val="bg2">
                    <a:lumMod val="50000"/>
                  </a:schemeClr>
                </a:solidFill>
              </a:rPr>
              <a:t>   Return (40°-60°)</a:t>
            </a:r>
            <a:endParaRPr lang="en-NL" sz="1200" dirty="0" err="1">
              <a:solidFill>
                <a:schemeClr val="bg2">
                  <a:lumMod val="50000"/>
                </a:schemeClr>
              </a:solidFill>
            </a:endParaRPr>
          </a:p>
        </p:txBody>
      </p:sp>
      <p:sp>
        <p:nvSpPr>
          <p:cNvPr id="17" name="TextBox 16">
            <a:extLst>
              <a:ext uri="{FF2B5EF4-FFF2-40B4-BE49-F238E27FC236}">
                <a16:creationId xmlns:a16="http://schemas.microsoft.com/office/drawing/2014/main" id="{5B036B15-7B39-4A54-8D23-F6D944385FBE}"/>
              </a:ext>
            </a:extLst>
          </p:cNvPr>
          <p:cNvSpPr txBox="1"/>
          <p:nvPr/>
        </p:nvSpPr>
        <p:spPr>
          <a:xfrm>
            <a:off x="1299890" y="4413258"/>
            <a:ext cx="1205458" cy="184666"/>
          </a:xfrm>
          <a:prstGeom prst="rect">
            <a:avLst/>
          </a:prstGeom>
          <a:solidFill>
            <a:schemeClr val="bg1"/>
          </a:solidFill>
        </p:spPr>
        <p:txBody>
          <a:bodyPr wrap="none" lIns="0" tIns="0" rIns="0" bIns="0" rtlCol="0">
            <a:spAutoFit/>
          </a:bodyPr>
          <a:lstStyle/>
          <a:p>
            <a:r>
              <a:rPr lang="nl-NL" sz="1200" dirty="0">
                <a:solidFill>
                  <a:schemeClr val="bg2">
                    <a:lumMod val="50000"/>
                  </a:schemeClr>
                </a:solidFill>
              </a:rPr>
              <a:t> Return (58°- 68°)</a:t>
            </a:r>
            <a:endParaRPr lang="en-NL" sz="1200" dirty="0" err="1">
              <a:solidFill>
                <a:schemeClr val="bg2">
                  <a:lumMod val="50000"/>
                </a:schemeClr>
              </a:solidFill>
            </a:endParaRPr>
          </a:p>
        </p:txBody>
      </p:sp>
      <p:sp>
        <p:nvSpPr>
          <p:cNvPr id="5" name="Left Brace 4">
            <a:extLst>
              <a:ext uri="{FF2B5EF4-FFF2-40B4-BE49-F238E27FC236}">
                <a16:creationId xmlns:a16="http://schemas.microsoft.com/office/drawing/2014/main" id="{CF8FE740-8C2F-4F6A-B46A-ECA703F32290}"/>
              </a:ext>
            </a:extLst>
          </p:cNvPr>
          <p:cNvSpPr/>
          <p:nvPr/>
        </p:nvSpPr>
        <p:spPr>
          <a:xfrm>
            <a:off x="7702249" y="4409361"/>
            <a:ext cx="129316" cy="362579"/>
          </a:xfrm>
          <a:prstGeom prst="leftBrac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NL" b="1" dirty="0">
              <a:solidFill>
                <a:schemeClr val="tx2">
                  <a:lumMod val="50000"/>
                </a:schemeClr>
              </a:solidFill>
            </a:endParaRPr>
          </a:p>
        </p:txBody>
      </p:sp>
      <p:sp>
        <p:nvSpPr>
          <p:cNvPr id="18" name="Arrow: Right 17">
            <a:extLst>
              <a:ext uri="{FF2B5EF4-FFF2-40B4-BE49-F238E27FC236}">
                <a16:creationId xmlns:a16="http://schemas.microsoft.com/office/drawing/2014/main" id="{E0CF2456-83DF-47C4-9464-8A330C462901}"/>
              </a:ext>
            </a:extLst>
          </p:cNvPr>
          <p:cNvSpPr/>
          <p:nvPr/>
        </p:nvSpPr>
        <p:spPr>
          <a:xfrm>
            <a:off x="7177040" y="4496764"/>
            <a:ext cx="425522" cy="184666"/>
          </a:xfrm>
          <a:prstGeom prst="rightArrow">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0325817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5" grpId="0" animBg="1"/>
      <p:bldP spid="18" grpId="0" animBg="1"/>
    </p:bldLst>
  </p:timing>
</p:sld>
</file>

<file path=ppt/theme/theme1.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2.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5">
    <wetp:webextensionref xmlns:r="http://schemas.openxmlformats.org/officeDocument/2006/relationships" r:id="rId1"/>
  </wetp:taskpane>
  <wetp:taskpane dockstate="right" visibility="0" width="799" row="6">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4AC589FB-4F38-4FA4-87D1-22CC7ECED551}">
  <we:reference id="wa104380510" version="1.0.0.3" store="en-US" storeType="OMEX"/>
  <we:alternateReferences>
    <we:reference id="wa104380510" version="1.0.0.3" store="WA104380510"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6ADEABE0-1E38-45B4-8CB5-B7826514D857}">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3" ma:contentTypeDescription="Een nieuw document maken." ma:contentTypeScope="" ma:versionID="d9fd95c306da4d76149521b1eb962b7f">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fe2f445864a7cf692e996795fbc6ac5a"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B97143-6A22-4F35-BB3B-18DEE4AFFE78}">
  <ds:schemaRefs>
    <ds:schemaRef ds:uri="http://purl.org/dc/elements/1.1/"/>
    <ds:schemaRef ds:uri="http://schemas.openxmlformats.org/package/2006/metadata/core-properties"/>
    <ds:schemaRef ds:uri="c0096d71-547d-4042-b14d-b0c176c18ef9"/>
    <ds:schemaRef ds:uri="c4a3eb09-d3f0-4928-b094-498861f3a0e3"/>
    <ds:schemaRef ds:uri="http://purl.org/dc/terms/"/>
    <ds:schemaRef ds:uri="http://schemas.microsoft.com/office/2006/metadata/properties"/>
    <ds:schemaRef ds:uri="http://schemas.microsoft.com/office/2006/documentManagement/types"/>
    <ds:schemaRef ds:uri="http://schemas.microsoft.com/sharepoint/v3"/>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3.xml><?xml version="1.0" encoding="utf-8"?>
<ds:datastoreItem xmlns:ds="http://schemas.openxmlformats.org/officeDocument/2006/customXml" ds:itemID="{92AA8425-F5F4-469D-82A4-643957FA2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15</TotalTime>
  <Words>2977</Words>
  <Application>Microsoft Office PowerPoint</Application>
  <PresentationFormat>On-screen Show (16:9)</PresentationFormat>
  <Paragraphs>591</Paragraphs>
  <Slides>45</Slides>
  <Notes>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45</vt:i4>
      </vt:variant>
    </vt:vector>
  </HeadingPairs>
  <TitlesOfParts>
    <vt:vector size="51" baseType="lpstr">
      <vt:lpstr>Freestyle Script</vt:lpstr>
      <vt:lpstr>Calibri</vt:lpstr>
      <vt:lpstr>Aharoni</vt:lpstr>
      <vt:lpstr>Arial</vt:lpstr>
      <vt:lpstr>Arial Nova Cond</vt:lpstr>
      <vt:lpstr>2_Office-thema</vt:lpstr>
      <vt:lpstr>Building  a cloud based  IoT Platform to power the energy transition  in  The Netherlands</vt:lpstr>
      <vt:lpstr>PowerPoint Presentation</vt:lpstr>
      <vt:lpstr>Energy delivered to business and households</vt:lpstr>
      <vt:lpstr>Energy delivered to business and households</vt:lpstr>
      <vt:lpstr>Heat as energy carrier</vt:lpstr>
      <vt:lpstr>Energy transition to counteract climate change</vt:lpstr>
      <vt:lpstr>Heat as a Product</vt:lpstr>
      <vt:lpstr>Heat as a Product</vt:lpstr>
      <vt:lpstr>Heat as a Product</vt:lpstr>
      <vt:lpstr>The Horizons and beyond</vt:lpstr>
      <vt:lpstr>A need to know basis</vt:lpstr>
      <vt:lpstr>In Summary the Function of IoT Platform</vt:lpstr>
      <vt:lpstr>IoT Platform – To Insight and Action</vt:lpstr>
      <vt:lpstr>IoT Platform – To Insight and Action</vt:lpstr>
      <vt:lpstr>The moving pieces</vt:lpstr>
      <vt:lpstr>Orders of magnitude</vt:lpstr>
      <vt:lpstr>Smart Meters</vt:lpstr>
      <vt:lpstr>Communication Module and Communication Network</vt:lpstr>
      <vt:lpstr>Ingest </vt:lpstr>
      <vt:lpstr>Process, Persist and Publish</vt:lpstr>
      <vt:lpstr>Monitor &amp; Operate</vt:lpstr>
      <vt:lpstr>So far the What. Next is: How?</vt:lpstr>
      <vt:lpstr>Architecture Constraints &amp; Business Requirements</vt:lpstr>
      <vt:lpstr>Architecture Principles &amp; Choices</vt:lpstr>
      <vt:lpstr>Ingest</vt:lpstr>
      <vt:lpstr>Ingest</vt:lpstr>
      <vt:lpstr>Challenges with IoT Hub and Function interaction</vt:lpstr>
      <vt:lpstr>Azure Event Grid</vt:lpstr>
      <vt:lpstr>Azure Event Grid</vt:lpstr>
      <vt:lpstr>PowerPoint Presentation</vt:lpstr>
      <vt:lpstr>Ingest</vt:lpstr>
      <vt:lpstr>Provision</vt:lpstr>
      <vt:lpstr>Provision</vt:lpstr>
      <vt:lpstr>Ingest</vt:lpstr>
      <vt:lpstr>Process, Tools and Lessons Learned</vt:lpstr>
      <vt:lpstr>What are our deliverables?</vt:lpstr>
      <vt:lpstr>Azure DevOps</vt:lpstr>
      <vt:lpstr>Guilty Measure</vt:lpstr>
      <vt:lpstr>Smart Meters may only Measure when Explicitly Permitted</vt:lpstr>
      <vt:lpstr>Solution Design for Mandate Handling</vt:lpstr>
      <vt:lpstr>Smoke Test</vt:lpstr>
      <vt:lpstr>Some Lessons (re) Learned</vt:lpstr>
      <vt:lpstr>Broader IoT Platform objectives/ Next Steps</vt:lpstr>
      <vt:lpstr>Conclusion</vt:lpstr>
      <vt:lpstr>Thank you  for your attention  I hope  this was useful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Building  a cloud based  IoT Platform to power the energy transition  in  The Netherlands</dc:title>
  <dc:creator>Lucas Jellema</dc:creator>
  <cp:lastModifiedBy>Lucas Jellema</cp:lastModifiedBy>
  <cp:revision>6</cp:revision>
  <dcterms:created xsi:type="dcterms:W3CDTF">2020-05-23T20:45:15Z</dcterms:created>
  <dcterms:modified xsi:type="dcterms:W3CDTF">2020-05-25T06:53:03Z</dcterms:modified>
</cp:coreProperties>
</file>